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6.xml" ContentType="application/vnd.openxmlformats-officedocument.theme+xml"/>
  <Override PartName="/ppt/slideLayouts/slideLayout4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2" r:id="rId5"/>
    <p:sldMasterId id="2147483661" r:id="rId6"/>
    <p:sldMasterId id="2147483670" r:id="rId7"/>
    <p:sldMasterId id="2147483678" r:id="rId8"/>
    <p:sldMasterId id="2147483686" r:id="rId9"/>
    <p:sldMasterId id="2147483695" r:id="rId10"/>
  </p:sldMasterIdLst>
  <p:notesMasterIdLst>
    <p:notesMasterId r:id="rId5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Lst>
  <p:sldSz cx="9144000" cy="6858000" type="screen4x3"/>
  <p:notesSz cx="6881813" cy="9296400"/>
  <p:embeddedFontLst>
    <p:embeddedFont>
      <p:font typeface="Arial Black" panose="020B0A04020102020204" pitchFamily="34" charset="0"/>
      <p:regular r:id="rId51"/>
      <p:bold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7" roundtripDataSignature="AMtx7mjh2fn2VEH7eoEV4J7mpHt2tK0DW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B372650-8F53-4193-B388-F99ED4FA6AE5}">
  <a:tblStyle styleId="{0B372650-8F53-4193-B388-F99ED4FA6AE5}"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A31837C-8902-4E2B-B120-FF38C4BC6087}" styleName="Table_1">
    <a:wholeTbl>
      <a:tcTxStyle b="off" i="off">
        <a:font>
          <a:latin typeface="Arial"/>
          <a:ea typeface="Arial"/>
          <a:cs typeface="Arial"/>
        </a:font>
        <a:schemeClr val="lt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16" y="96"/>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notesMaster" Target="notesMasters/notes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8" Type="http://schemas.openxmlformats.org/officeDocument/2006/relationships/slideMaster" Target="slideMasters/slideMaster5.xml"/><Relationship Id="rId51" Type="http://schemas.openxmlformats.org/officeDocument/2006/relationships/font" Target="fonts/font1.fntdata"/><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slide" Target="slides/slide31.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customschemas.google.com/relationships/presentationmetadata" Target="metadata"/><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font" Target="fonts/font2.fntdata"/><Relationship Id="rId6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eta Bhatnagar" userId="S::nbhatnagar@jhpiego.org::5911732b-fbfe-4d3d-b8bd-8ca77ef6091e" providerId="AD" clId="Web-{BEAE48E8-963B-1437-14EA-5547973B4437}"/>
    <pc:docChg chg="modSld">
      <pc:chgData name="Neeta Bhatnagar" userId="S::nbhatnagar@jhpiego.org::5911732b-fbfe-4d3d-b8bd-8ca77ef6091e" providerId="AD" clId="Web-{BEAE48E8-963B-1437-14EA-5547973B4437}" dt="2024-08-09T14:31:47.216" v="5"/>
      <pc:docMkLst>
        <pc:docMk/>
      </pc:docMkLst>
      <pc:sldChg chg="modNotes">
        <pc:chgData name="Neeta Bhatnagar" userId="S::nbhatnagar@jhpiego.org::5911732b-fbfe-4d3d-b8bd-8ca77ef6091e" providerId="AD" clId="Web-{BEAE48E8-963B-1437-14EA-5547973B4437}" dt="2024-08-09T14:31:47.216" v="5"/>
        <pc:sldMkLst>
          <pc:docMk/>
          <pc:sldMk cId="0" sldId="266"/>
        </pc:sldMkLst>
      </pc:sldChg>
    </pc:docChg>
  </pc:docChgLst>
  <pc:docChgLst>
    <pc:chgData name="Ana Petricel" userId="919ee9bd-b7d8-44fb-a2b3-4e0486abfd46" providerId="ADAL" clId="{1E3C578A-5A1E-4F53-B8B3-515224B623D0}"/>
    <pc:docChg chg="undo modSld">
      <pc:chgData name="Ana Petricel" userId="919ee9bd-b7d8-44fb-a2b3-4e0486abfd46" providerId="ADAL" clId="{1E3C578A-5A1E-4F53-B8B3-515224B623D0}" dt="2024-07-18T19:23:05.367" v="244" actId="2711"/>
      <pc:docMkLst>
        <pc:docMk/>
      </pc:docMkLst>
      <pc:sldChg chg="modSp">
        <pc:chgData name="Ana Petricel" userId="919ee9bd-b7d8-44fb-a2b3-4e0486abfd46" providerId="ADAL" clId="{1E3C578A-5A1E-4F53-B8B3-515224B623D0}" dt="2024-07-18T19:17:05.349" v="135" actId="1076"/>
        <pc:sldMkLst>
          <pc:docMk/>
          <pc:sldMk cId="0" sldId="258"/>
        </pc:sldMkLst>
        <pc:spChg chg="mod">
          <ac:chgData name="Ana Petricel" userId="919ee9bd-b7d8-44fb-a2b3-4e0486abfd46" providerId="ADAL" clId="{1E3C578A-5A1E-4F53-B8B3-515224B623D0}" dt="2024-07-18T19:17:05.349" v="135" actId="1076"/>
          <ac:spMkLst>
            <pc:docMk/>
            <pc:sldMk cId="0" sldId="258"/>
            <ac:spMk id="182" creationId="{00000000-0000-0000-0000-000000000000}"/>
          </ac:spMkLst>
        </pc:spChg>
        <pc:graphicFrameChg chg="mod modGraphic">
          <ac:chgData name="Ana Petricel" userId="919ee9bd-b7d8-44fb-a2b3-4e0486abfd46" providerId="ADAL" clId="{1E3C578A-5A1E-4F53-B8B3-515224B623D0}" dt="2024-07-18T19:13:10.750" v="6" actId="1076"/>
          <ac:graphicFrameMkLst>
            <pc:docMk/>
            <pc:sldMk cId="0" sldId="258"/>
            <ac:graphicFrameMk id="185" creationId="{00000000-0000-0000-0000-000000000000}"/>
          </ac:graphicFrameMkLst>
        </pc:graphicFrameChg>
      </pc:sldChg>
      <pc:sldChg chg="modSp">
        <pc:chgData name="Ana Petricel" userId="919ee9bd-b7d8-44fb-a2b3-4e0486abfd46" providerId="ADAL" clId="{1E3C578A-5A1E-4F53-B8B3-515224B623D0}" dt="2024-07-18T19:16:24.001" v="119" actId="14100"/>
        <pc:sldMkLst>
          <pc:docMk/>
          <pc:sldMk cId="0" sldId="259"/>
        </pc:sldMkLst>
        <pc:spChg chg="mod">
          <ac:chgData name="Ana Petricel" userId="919ee9bd-b7d8-44fb-a2b3-4e0486abfd46" providerId="ADAL" clId="{1E3C578A-5A1E-4F53-B8B3-515224B623D0}" dt="2024-07-18T19:13:56.159" v="15" actId="1076"/>
          <ac:spMkLst>
            <pc:docMk/>
            <pc:sldMk cId="0" sldId="259"/>
            <ac:spMk id="190" creationId="{00000000-0000-0000-0000-000000000000}"/>
          </ac:spMkLst>
        </pc:spChg>
        <pc:spChg chg="mod">
          <ac:chgData name="Ana Petricel" userId="919ee9bd-b7d8-44fb-a2b3-4e0486abfd46" providerId="ADAL" clId="{1E3C578A-5A1E-4F53-B8B3-515224B623D0}" dt="2024-07-18T19:16:24.001" v="119" actId="14100"/>
          <ac:spMkLst>
            <pc:docMk/>
            <pc:sldMk cId="0" sldId="259"/>
            <ac:spMk id="191" creationId="{00000000-0000-0000-0000-000000000000}"/>
          </ac:spMkLst>
        </pc:spChg>
        <pc:graphicFrameChg chg="mod">
          <ac:chgData name="Ana Petricel" userId="919ee9bd-b7d8-44fb-a2b3-4e0486abfd46" providerId="ADAL" clId="{1E3C578A-5A1E-4F53-B8B3-515224B623D0}" dt="2024-07-18T19:13:15.883" v="7" actId="1076"/>
          <ac:graphicFrameMkLst>
            <pc:docMk/>
            <pc:sldMk cId="0" sldId="259"/>
            <ac:graphicFrameMk id="195" creationId="{00000000-0000-0000-0000-000000000000}"/>
          </ac:graphicFrameMkLst>
        </pc:graphicFrameChg>
      </pc:sldChg>
      <pc:sldChg chg="modSp">
        <pc:chgData name="Ana Petricel" userId="919ee9bd-b7d8-44fb-a2b3-4e0486abfd46" providerId="ADAL" clId="{1E3C578A-5A1E-4F53-B8B3-515224B623D0}" dt="2024-07-18T19:15:53.723" v="109" actId="255"/>
        <pc:sldMkLst>
          <pc:docMk/>
          <pc:sldMk cId="0" sldId="260"/>
        </pc:sldMkLst>
        <pc:spChg chg="mod">
          <ac:chgData name="Ana Petricel" userId="919ee9bd-b7d8-44fb-a2b3-4e0486abfd46" providerId="ADAL" clId="{1E3C578A-5A1E-4F53-B8B3-515224B623D0}" dt="2024-07-18T19:15:53.723" v="109" actId="255"/>
          <ac:spMkLst>
            <pc:docMk/>
            <pc:sldMk cId="0" sldId="260"/>
            <ac:spMk id="201" creationId="{00000000-0000-0000-0000-000000000000}"/>
          </ac:spMkLst>
        </pc:spChg>
        <pc:spChg chg="mod">
          <ac:chgData name="Ana Petricel" userId="919ee9bd-b7d8-44fb-a2b3-4e0486abfd46" providerId="ADAL" clId="{1E3C578A-5A1E-4F53-B8B3-515224B623D0}" dt="2024-07-18T19:13:24.459" v="9" actId="255"/>
          <ac:spMkLst>
            <pc:docMk/>
            <pc:sldMk cId="0" sldId="260"/>
            <ac:spMk id="202" creationId="{00000000-0000-0000-0000-000000000000}"/>
          </ac:spMkLst>
        </pc:spChg>
        <pc:spChg chg="mod">
          <ac:chgData name="Ana Petricel" userId="919ee9bd-b7d8-44fb-a2b3-4e0486abfd46" providerId="ADAL" clId="{1E3C578A-5A1E-4F53-B8B3-515224B623D0}" dt="2024-07-18T19:12:31.863" v="3" actId="20577"/>
          <ac:spMkLst>
            <pc:docMk/>
            <pc:sldMk cId="0" sldId="260"/>
            <ac:spMk id="203" creationId="{00000000-0000-0000-0000-000000000000}"/>
          </ac:spMkLst>
        </pc:spChg>
      </pc:sldChg>
      <pc:sldChg chg="modSp">
        <pc:chgData name="Ana Petricel" userId="919ee9bd-b7d8-44fb-a2b3-4e0486abfd46" providerId="ADAL" clId="{1E3C578A-5A1E-4F53-B8B3-515224B623D0}" dt="2024-07-18T19:15:44.825" v="107" actId="122"/>
        <pc:sldMkLst>
          <pc:docMk/>
          <pc:sldMk cId="0" sldId="261"/>
        </pc:sldMkLst>
        <pc:spChg chg="mod">
          <ac:chgData name="Ana Petricel" userId="919ee9bd-b7d8-44fb-a2b3-4e0486abfd46" providerId="ADAL" clId="{1E3C578A-5A1E-4F53-B8B3-515224B623D0}" dt="2024-07-18T19:15:44.825" v="107" actId="122"/>
          <ac:spMkLst>
            <pc:docMk/>
            <pc:sldMk cId="0" sldId="261"/>
            <ac:spMk id="209" creationId="{00000000-0000-0000-0000-000000000000}"/>
          </ac:spMkLst>
        </pc:spChg>
        <pc:spChg chg="mod">
          <ac:chgData name="Ana Petricel" userId="919ee9bd-b7d8-44fb-a2b3-4e0486abfd46" providerId="ADAL" clId="{1E3C578A-5A1E-4F53-B8B3-515224B623D0}" dt="2024-07-18T19:13:32.766" v="11" actId="113"/>
          <ac:spMkLst>
            <pc:docMk/>
            <pc:sldMk cId="0" sldId="261"/>
            <ac:spMk id="210" creationId="{00000000-0000-0000-0000-000000000000}"/>
          </ac:spMkLst>
        </pc:spChg>
      </pc:sldChg>
      <pc:sldChg chg="modSp">
        <pc:chgData name="Ana Petricel" userId="919ee9bd-b7d8-44fb-a2b3-4e0486abfd46" providerId="ADAL" clId="{1E3C578A-5A1E-4F53-B8B3-515224B623D0}" dt="2024-07-18T19:15:30.763" v="88" actId="1076"/>
        <pc:sldMkLst>
          <pc:docMk/>
          <pc:sldMk cId="0" sldId="262"/>
        </pc:sldMkLst>
        <pc:spChg chg="mod">
          <ac:chgData name="Ana Petricel" userId="919ee9bd-b7d8-44fb-a2b3-4e0486abfd46" providerId="ADAL" clId="{1E3C578A-5A1E-4F53-B8B3-515224B623D0}" dt="2024-07-18T19:15:30.763" v="88" actId="1076"/>
          <ac:spMkLst>
            <pc:docMk/>
            <pc:sldMk cId="0" sldId="262"/>
            <ac:spMk id="219" creationId="{00000000-0000-0000-0000-000000000000}"/>
          </ac:spMkLst>
        </pc:spChg>
      </pc:sldChg>
      <pc:sldChg chg="modSp">
        <pc:chgData name="Ana Petricel" userId="919ee9bd-b7d8-44fb-a2b3-4e0486abfd46" providerId="ADAL" clId="{1E3C578A-5A1E-4F53-B8B3-515224B623D0}" dt="2024-07-18T19:15:05.619" v="38" actId="1076"/>
        <pc:sldMkLst>
          <pc:docMk/>
          <pc:sldMk cId="0" sldId="263"/>
        </pc:sldMkLst>
        <pc:spChg chg="mod">
          <ac:chgData name="Ana Petricel" userId="919ee9bd-b7d8-44fb-a2b3-4e0486abfd46" providerId="ADAL" clId="{1E3C578A-5A1E-4F53-B8B3-515224B623D0}" dt="2024-07-18T19:15:05.619" v="38" actId="1076"/>
          <ac:spMkLst>
            <pc:docMk/>
            <pc:sldMk cId="0" sldId="263"/>
            <ac:spMk id="227" creationId="{00000000-0000-0000-0000-000000000000}"/>
          </ac:spMkLst>
        </pc:spChg>
      </pc:sldChg>
      <pc:sldChg chg="modSp">
        <pc:chgData name="Ana Petricel" userId="919ee9bd-b7d8-44fb-a2b3-4e0486abfd46" providerId="ADAL" clId="{1E3C578A-5A1E-4F53-B8B3-515224B623D0}" dt="2024-07-18T19:14:40.847" v="30" actId="1076"/>
        <pc:sldMkLst>
          <pc:docMk/>
          <pc:sldMk cId="0" sldId="264"/>
        </pc:sldMkLst>
        <pc:spChg chg="mod">
          <ac:chgData name="Ana Petricel" userId="919ee9bd-b7d8-44fb-a2b3-4e0486abfd46" providerId="ADAL" clId="{1E3C578A-5A1E-4F53-B8B3-515224B623D0}" dt="2024-07-18T19:14:40.847" v="30" actId="1076"/>
          <ac:spMkLst>
            <pc:docMk/>
            <pc:sldMk cId="0" sldId="264"/>
            <ac:spMk id="234" creationId="{00000000-0000-0000-0000-000000000000}"/>
          </ac:spMkLst>
        </pc:spChg>
      </pc:sldChg>
      <pc:sldChg chg="modSp">
        <pc:chgData name="Ana Petricel" userId="919ee9bd-b7d8-44fb-a2b3-4e0486abfd46" providerId="ADAL" clId="{1E3C578A-5A1E-4F53-B8B3-515224B623D0}" dt="2024-07-18T19:17:24.252" v="136" actId="1076"/>
        <pc:sldMkLst>
          <pc:docMk/>
          <pc:sldMk cId="0" sldId="267"/>
        </pc:sldMkLst>
        <pc:spChg chg="mod">
          <ac:chgData name="Ana Petricel" userId="919ee9bd-b7d8-44fb-a2b3-4e0486abfd46" providerId="ADAL" clId="{1E3C578A-5A1E-4F53-B8B3-515224B623D0}" dt="2024-07-18T19:17:24.252" v="136" actId="1076"/>
          <ac:spMkLst>
            <pc:docMk/>
            <pc:sldMk cId="0" sldId="267"/>
            <ac:spMk id="257" creationId="{00000000-0000-0000-0000-000000000000}"/>
          </ac:spMkLst>
        </pc:spChg>
      </pc:sldChg>
      <pc:sldChg chg="modSp">
        <pc:chgData name="Ana Petricel" userId="919ee9bd-b7d8-44fb-a2b3-4e0486abfd46" providerId="ADAL" clId="{1E3C578A-5A1E-4F53-B8B3-515224B623D0}" dt="2024-07-18T19:17:29.181" v="137" actId="20577"/>
        <pc:sldMkLst>
          <pc:docMk/>
          <pc:sldMk cId="0" sldId="269"/>
        </pc:sldMkLst>
        <pc:spChg chg="mod">
          <ac:chgData name="Ana Petricel" userId="919ee9bd-b7d8-44fb-a2b3-4e0486abfd46" providerId="ADAL" clId="{1E3C578A-5A1E-4F53-B8B3-515224B623D0}" dt="2024-07-18T19:17:29.181" v="137" actId="20577"/>
          <ac:spMkLst>
            <pc:docMk/>
            <pc:sldMk cId="0" sldId="269"/>
            <ac:spMk id="272" creationId="{00000000-0000-0000-0000-000000000000}"/>
          </ac:spMkLst>
        </pc:spChg>
      </pc:sldChg>
      <pc:sldChg chg="modSp">
        <pc:chgData name="Ana Petricel" userId="919ee9bd-b7d8-44fb-a2b3-4e0486abfd46" providerId="ADAL" clId="{1E3C578A-5A1E-4F53-B8B3-515224B623D0}" dt="2024-07-18T19:17:40.129" v="140" actId="20577"/>
        <pc:sldMkLst>
          <pc:docMk/>
          <pc:sldMk cId="0" sldId="271"/>
        </pc:sldMkLst>
        <pc:spChg chg="mod">
          <ac:chgData name="Ana Petricel" userId="919ee9bd-b7d8-44fb-a2b3-4e0486abfd46" providerId="ADAL" clId="{1E3C578A-5A1E-4F53-B8B3-515224B623D0}" dt="2024-07-18T19:17:40.129" v="140" actId="20577"/>
          <ac:spMkLst>
            <pc:docMk/>
            <pc:sldMk cId="0" sldId="271"/>
            <ac:spMk id="285" creationId="{00000000-0000-0000-0000-000000000000}"/>
          </ac:spMkLst>
        </pc:spChg>
      </pc:sldChg>
      <pc:sldChg chg="modSp">
        <pc:chgData name="Ana Petricel" userId="919ee9bd-b7d8-44fb-a2b3-4e0486abfd46" providerId="ADAL" clId="{1E3C578A-5A1E-4F53-B8B3-515224B623D0}" dt="2024-07-18T19:17:54.230" v="145" actId="2711"/>
        <pc:sldMkLst>
          <pc:docMk/>
          <pc:sldMk cId="0" sldId="275"/>
        </pc:sldMkLst>
        <pc:spChg chg="mod">
          <ac:chgData name="Ana Petricel" userId="919ee9bd-b7d8-44fb-a2b3-4e0486abfd46" providerId="ADAL" clId="{1E3C578A-5A1E-4F53-B8B3-515224B623D0}" dt="2024-07-18T19:17:54.230" v="145" actId="2711"/>
          <ac:spMkLst>
            <pc:docMk/>
            <pc:sldMk cId="0" sldId="275"/>
            <ac:spMk id="311" creationId="{00000000-0000-0000-0000-000000000000}"/>
          </ac:spMkLst>
        </pc:spChg>
      </pc:sldChg>
      <pc:sldChg chg="modSp">
        <pc:chgData name="Ana Petricel" userId="919ee9bd-b7d8-44fb-a2b3-4e0486abfd46" providerId="ADAL" clId="{1E3C578A-5A1E-4F53-B8B3-515224B623D0}" dt="2024-07-18T19:18:05.843" v="147" actId="1076"/>
        <pc:sldMkLst>
          <pc:docMk/>
          <pc:sldMk cId="0" sldId="277"/>
        </pc:sldMkLst>
        <pc:spChg chg="mod">
          <ac:chgData name="Ana Petricel" userId="919ee9bd-b7d8-44fb-a2b3-4e0486abfd46" providerId="ADAL" clId="{1E3C578A-5A1E-4F53-B8B3-515224B623D0}" dt="2024-07-18T19:18:05.843" v="147" actId="1076"/>
          <ac:spMkLst>
            <pc:docMk/>
            <pc:sldMk cId="0" sldId="277"/>
            <ac:spMk id="326" creationId="{00000000-0000-0000-0000-000000000000}"/>
          </ac:spMkLst>
        </pc:spChg>
      </pc:sldChg>
      <pc:sldChg chg="modSp">
        <pc:chgData name="Ana Petricel" userId="919ee9bd-b7d8-44fb-a2b3-4e0486abfd46" providerId="ADAL" clId="{1E3C578A-5A1E-4F53-B8B3-515224B623D0}" dt="2024-07-18T19:18:48.609" v="157" actId="255"/>
        <pc:sldMkLst>
          <pc:docMk/>
          <pc:sldMk cId="0" sldId="278"/>
        </pc:sldMkLst>
        <pc:spChg chg="mod">
          <ac:chgData name="Ana Petricel" userId="919ee9bd-b7d8-44fb-a2b3-4e0486abfd46" providerId="ADAL" clId="{1E3C578A-5A1E-4F53-B8B3-515224B623D0}" dt="2024-07-18T19:18:48.609" v="157" actId="255"/>
          <ac:spMkLst>
            <pc:docMk/>
            <pc:sldMk cId="0" sldId="278"/>
            <ac:spMk id="331" creationId="{00000000-0000-0000-0000-000000000000}"/>
          </ac:spMkLst>
        </pc:spChg>
      </pc:sldChg>
      <pc:sldChg chg="modSp">
        <pc:chgData name="Ana Petricel" userId="919ee9bd-b7d8-44fb-a2b3-4e0486abfd46" providerId="ADAL" clId="{1E3C578A-5A1E-4F53-B8B3-515224B623D0}" dt="2024-07-18T19:18:40.693" v="156" actId="404"/>
        <pc:sldMkLst>
          <pc:docMk/>
          <pc:sldMk cId="0" sldId="279"/>
        </pc:sldMkLst>
        <pc:spChg chg="mod">
          <ac:chgData name="Ana Petricel" userId="919ee9bd-b7d8-44fb-a2b3-4e0486abfd46" providerId="ADAL" clId="{1E3C578A-5A1E-4F53-B8B3-515224B623D0}" dt="2024-07-18T19:18:40.693" v="156" actId="404"/>
          <ac:spMkLst>
            <pc:docMk/>
            <pc:sldMk cId="0" sldId="279"/>
            <ac:spMk id="337" creationId="{00000000-0000-0000-0000-000000000000}"/>
          </ac:spMkLst>
        </pc:spChg>
      </pc:sldChg>
      <pc:sldChg chg="modSp">
        <pc:chgData name="Ana Petricel" userId="919ee9bd-b7d8-44fb-a2b3-4e0486abfd46" providerId="ADAL" clId="{1E3C578A-5A1E-4F53-B8B3-515224B623D0}" dt="2024-07-18T19:18:35.437" v="155" actId="14100"/>
        <pc:sldMkLst>
          <pc:docMk/>
          <pc:sldMk cId="0" sldId="280"/>
        </pc:sldMkLst>
        <pc:spChg chg="mod">
          <ac:chgData name="Ana Petricel" userId="919ee9bd-b7d8-44fb-a2b3-4e0486abfd46" providerId="ADAL" clId="{1E3C578A-5A1E-4F53-B8B3-515224B623D0}" dt="2024-07-18T19:18:35.437" v="155" actId="14100"/>
          <ac:spMkLst>
            <pc:docMk/>
            <pc:sldMk cId="0" sldId="280"/>
            <ac:spMk id="344" creationId="{00000000-0000-0000-0000-000000000000}"/>
          </ac:spMkLst>
        </pc:spChg>
      </pc:sldChg>
      <pc:sldChg chg="modSp">
        <pc:chgData name="Ana Petricel" userId="919ee9bd-b7d8-44fb-a2b3-4e0486abfd46" providerId="ADAL" clId="{1E3C578A-5A1E-4F53-B8B3-515224B623D0}" dt="2024-07-18T19:19:03.680" v="163" actId="20577"/>
        <pc:sldMkLst>
          <pc:docMk/>
          <pc:sldMk cId="0" sldId="281"/>
        </pc:sldMkLst>
        <pc:spChg chg="mod">
          <ac:chgData name="Ana Petricel" userId="919ee9bd-b7d8-44fb-a2b3-4e0486abfd46" providerId="ADAL" clId="{1E3C578A-5A1E-4F53-B8B3-515224B623D0}" dt="2024-07-18T19:19:03.680" v="163" actId="20577"/>
          <ac:spMkLst>
            <pc:docMk/>
            <pc:sldMk cId="0" sldId="281"/>
            <ac:spMk id="366" creationId="{00000000-0000-0000-0000-000000000000}"/>
          </ac:spMkLst>
        </pc:spChg>
      </pc:sldChg>
      <pc:sldChg chg="modSp">
        <pc:chgData name="Ana Petricel" userId="919ee9bd-b7d8-44fb-a2b3-4e0486abfd46" providerId="ADAL" clId="{1E3C578A-5A1E-4F53-B8B3-515224B623D0}" dt="2024-07-18T19:19:43.355" v="178" actId="403"/>
        <pc:sldMkLst>
          <pc:docMk/>
          <pc:sldMk cId="0" sldId="282"/>
        </pc:sldMkLst>
        <pc:spChg chg="mod">
          <ac:chgData name="Ana Petricel" userId="919ee9bd-b7d8-44fb-a2b3-4e0486abfd46" providerId="ADAL" clId="{1E3C578A-5A1E-4F53-B8B3-515224B623D0}" dt="2024-07-18T19:19:43.355" v="178" actId="403"/>
          <ac:spMkLst>
            <pc:docMk/>
            <pc:sldMk cId="0" sldId="282"/>
            <ac:spMk id="372" creationId="{00000000-0000-0000-0000-000000000000}"/>
          </ac:spMkLst>
        </pc:spChg>
      </pc:sldChg>
      <pc:sldChg chg="modSp">
        <pc:chgData name="Ana Petricel" userId="919ee9bd-b7d8-44fb-a2b3-4e0486abfd46" providerId="ADAL" clId="{1E3C578A-5A1E-4F53-B8B3-515224B623D0}" dt="2024-07-18T19:19:54.981" v="181" actId="122"/>
        <pc:sldMkLst>
          <pc:docMk/>
          <pc:sldMk cId="0" sldId="283"/>
        </pc:sldMkLst>
        <pc:spChg chg="mod">
          <ac:chgData name="Ana Petricel" userId="919ee9bd-b7d8-44fb-a2b3-4e0486abfd46" providerId="ADAL" clId="{1E3C578A-5A1E-4F53-B8B3-515224B623D0}" dt="2024-07-18T19:19:54.981" v="181" actId="122"/>
          <ac:spMkLst>
            <pc:docMk/>
            <pc:sldMk cId="0" sldId="283"/>
            <ac:spMk id="378" creationId="{00000000-0000-0000-0000-000000000000}"/>
          </ac:spMkLst>
        </pc:spChg>
      </pc:sldChg>
      <pc:sldChg chg="modSp">
        <pc:chgData name="Ana Petricel" userId="919ee9bd-b7d8-44fb-a2b3-4e0486abfd46" providerId="ADAL" clId="{1E3C578A-5A1E-4F53-B8B3-515224B623D0}" dt="2024-07-18T19:20:11.572" v="186" actId="20577"/>
        <pc:sldMkLst>
          <pc:docMk/>
          <pc:sldMk cId="0" sldId="284"/>
        </pc:sldMkLst>
        <pc:spChg chg="mod">
          <ac:chgData name="Ana Petricel" userId="919ee9bd-b7d8-44fb-a2b3-4e0486abfd46" providerId="ADAL" clId="{1E3C578A-5A1E-4F53-B8B3-515224B623D0}" dt="2024-07-18T19:20:11.572" v="186" actId="20577"/>
          <ac:spMkLst>
            <pc:docMk/>
            <pc:sldMk cId="0" sldId="284"/>
            <ac:spMk id="393" creationId="{00000000-0000-0000-0000-000000000000}"/>
          </ac:spMkLst>
        </pc:spChg>
      </pc:sldChg>
      <pc:sldChg chg="modSp">
        <pc:chgData name="Ana Petricel" userId="919ee9bd-b7d8-44fb-a2b3-4e0486abfd46" providerId="ADAL" clId="{1E3C578A-5A1E-4F53-B8B3-515224B623D0}" dt="2024-07-18T19:20:27.066" v="190" actId="1076"/>
        <pc:sldMkLst>
          <pc:docMk/>
          <pc:sldMk cId="0" sldId="285"/>
        </pc:sldMkLst>
        <pc:spChg chg="mod">
          <ac:chgData name="Ana Petricel" userId="919ee9bd-b7d8-44fb-a2b3-4e0486abfd46" providerId="ADAL" clId="{1E3C578A-5A1E-4F53-B8B3-515224B623D0}" dt="2024-07-18T19:20:27.066" v="190" actId="1076"/>
          <ac:spMkLst>
            <pc:docMk/>
            <pc:sldMk cId="0" sldId="285"/>
            <ac:spMk id="399" creationId="{00000000-0000-0000-0000-000000000000}"/>
          </ac:spMkLst>
        </pc:spChg>
      </pc:sldChg>
      <pc:sldChg chg="modSp">
        <pc:chgData name="Ana Petricel" userId="919ee9bd-b7d8-44fb-a2b3-4e0486abfd46" providerId="ADAL" clId="{1E3C578A-5A1E-4F53-B8B3-515224B623D0}" dt="2024-07-18T19:21:12.963" v="205" actId="14100"/>
        <pc:sldMkLst>
          <pc:docMk/>
          <pc:sldMk cId="0" sldId="286"/>
        </pc:sldMkLst>
        <pc:spChg chg="mod">
          <ac:chgData name="Ana Petricel" userId="919ee9bd-b7d8-44fb-a2b3-4e0486abfd46" providerId="ADAL" clId="{1E3C578A-5A1E-4F53-B8B3-515224B623D0}" dt="2024-07-18T19:21:12.963" v="205" actId="14100"/>
          <ac:spMkLst>
            <pc:docMk/>
            <pc:sldMk cId="0" sldId="286"/>
            <ac:spMk id="405" creationId="{00000000-0000-0000-0000-000000000000}"/>
          </ac:spMkLst>
        </pc:spChg>
      </pc:sldChg>
      <pc:sldChg chg="modSp">
        <pc:chgData name="Ana Petricel" userId="919ee9bd-b7d8-44fb-a2b3-4e0486abfd46" providerId="ADAL" clId="{1E3C578A-5A1E-4F53-B8B3-515224B623D0}" dt="2024-07-18T19:21:02.557" v="203" actId="404"/>
        <pc:sldMkLst>
          <pc:docMk/>
          <pc:sldMk cId="0" sldId="287"/>
        </pc:sldMkLst>
        <pc:spChg chg="mod">
          <ac:chgData name="Ana Petricel" userId="919ee9bd-b7d8-44fb-a2b3-4e0486abfd46" providerId="ADAL" clId="{1E3C578A-5A1E-4F53-B8B3-515224B623D0}" dt="2024-07-18T19:21:02.557" v="203" actId="404"/>
          <ac:spMkLst>
            <pc:docMk/>
            <pc:sldMk cId="0" sldId="287"/>
            <ac:spMk id="411" creationId="{00000000-0000-0000-0000-000000000000}"/>
          </ac:spMkLst>
        </pc:spChg>
      </pc:sldChg>
      <pc:sldChg chg="modSp">
        <pc:chgData name="Ana Petricel" userId="919ee9bd-b7d8-44fb-a2b3-4e0486abfd46" providerId="ADAL" clId="{1E3C578A-5A1E-4F53-B8B3-515224B623D0}" dt="2024-07-18T19:21:47.780" v="224" actId="404"/>
        <pc:sldMkLst>
          <pc:docMk/>
          <pc:sldMk cId="0" sldId="288"/>
        </pc:sldMkLst>
        <pc:spChg chg="mod">
          <ac:chgData name="Ana Petricel" userId="919ee9bd-b7d8-44fb-a2b3-4e0486abfd46" providerId="ADAL" clId="{1E3C578A-5A1E-4F53-B8B3-515224B623D0}" dt="2024-07-18T19:21:47.780" v="224" actId="404"/>
          <ac:spMkLst>
            <pc:docMk/>
            <pc:sldMk cId="0" sldId="288"/>
            <ac:spMk id="418" creationId="{00000000-0000-0000-0000-000000000000}"/>
          </ac:spMkLst>
        </pc:spChg>
      </pc:sldChg>
      <pc:sldChg chg="modSp">
        <pc:chgData name="Ana Petricel" userId="919ee9bd-b7d8-44fb-a2b3-4e0486abfd46" providerId="ADAL" clId="{1E3C578A-5A1E-4F53-B8B3-515224B623D0}" dt="2024-07-18T19:21:55.346" v="226" actId="20577"/>
        <pc:sldMkLst>
          <pc:docMk/>
          <pc:sldMk cId="0" sldId="289"/>
        </pc:sldMkLst>
        <pc:spChg chg="mod">
          <ac:chgData name="Ana Petricel" userId="919ee9bd-b7d8-44fb-a2b3-4e0486abfd46" providerId="ADAL" clId="{1E3C578A-5A1E-4F53-B8B3-515224B623D0}" dt="2024-07-18T19:21:55.346" v="226" actId="20577"/>
          <ac:spMkLst>
            <pc:docMk/>
            <pc:sldMk cId="0" sldId="289"/>
            <ac:spMk id="424" creationId="{00000000-0000-0000-0000-000000000000}"/>
          </ac:spMkLst>
        </pc:spChg>
      </pc:sldChg>
      <pc:sldChg chg="modSp">
        <pc:chgData name="Ana Petricel" userId="919ee9bd-b7d8-44fb-a2b3-4e0486abfd46" providerId="ADAL" clId="{1E3C578A-5A1E-4F53-B8B3-515224B623D0}" dt="2024-07-18T19:22:18.387" v="232" actId="20577"/>
        <pc:sldMkLst>
          <pc:docMk/>
          <pc:sldMk cId="0" sldId="290"/>
        </pc:sldMkLst>
        <pc:spChg chg="mod">
          <ac:chgData name="Ana Petricel" userId="919ee9bd-b7d8-44fb-a2b3-4e0486abfd46" providerId="ADAL" clId="{1E3C578A-5A1E-4F53-B8B3-515224B623D0}" dt="2024-07-18T19:22:03.982" v="228" actId="255"/>
          <ac:spMkLst>
            <pc:docMk/>
            <pc:sldMk cId="0" sldId="290"/>
            <ac:spMk id="430" creationId="{00000000-0000-0000-0000-000000000000}"/>
          </ac:spMkLst>
        </pc:spChg>
        <pc:spChg chg="mod">
          <ac:chgData name="Ana Petricel" userId="919ee9bd-b7d8-44fb-a2b3-4e0486abfd46" providerId="ADAL" clId="{1E3C578A-5A1E-4F53-B8B3-515224B623D0}" dt="2024-07-18T19:22:18.387" v="232" actId="20577"/>
          <ac:spMkLst>
            <pc:docMk/>
            <pc:sldMk cId="0" sldId="290"/>
            <ac:spMk id="431" creationId="{00000000-0000-0000-0000-000000000000}"/>
          </ac:spMkLst>
        </pc:spChg>
      </pc:sldChg>
      <pc:sldChg chg="modSp">
        <pc:chgData name="Ana Petricel" userId="919ee9bd-b7d8-44fb-a2b3-4e0486abfd46" providerId="ADAL" clId="{1E3C578A-5A1E-4F53-B8B3-515224B623D0}" dt="2024-07-18T19:22:36.008" v="235" actId="1076"/>
        <pc:sldMkLst>
          <pc:docMk/>
          <pc:sldMk cId="0" sldId="291"/>
        </pc:sldMkLst>
        <pc:spChg chg="mod">
          <ac:chgData name="Ana Petricel" userId="919ee9bd-b7d8-44fb-a2b3-4e0486abfd46" providerId="ADAL" clId="{1E3C578A-5A1E-4F53-B8B3-515224B623D0}" dt="2024-07-18T19:22:31.863" v="234" actId="14100"/>
          <ac:spMkLst>
            <pc:docMk/>
            <pc:sldMk cId="0" sldId="291"/>
            <ac:spMk id="437" creationId="{00000000-0000-0000-0000-000000000000}"/>
          </ac:spMkLst>
        </pc:spChg>
        <pc:spChg chg="mod">
          <ac:chgData name="Ana Petricel" userId="919ee9bd-b7d8-44fb-a2b3-4e0486abfd46" providerId="ADAL" clId="{1E3C578A-5A1E-4F53-B8B3-515224B623D0}" dt="2024-07-18T19:22:36.008" v="235" actId="1076"/>
          <ac:spMkLst>
            <pc:docMk/>
            <pc:sldMk cId="0" sldId="291"/>
            <ac:spMk id="438" creationId="{00000000-0000-0000-0000-000000000000}"/>
          </ac:spMkLst>
        </pc:spChg>
      </pc:sldChg>
      <pc:sldChg chg="modSp">
        <pc:chgData name="Ana Petricel" userId="919ee9bd-b7d8-44fb-a2b3-4e0486abfd46" providerId="ADAL" clId="{1E3C578A-5A1E-4F53-B8B3-515224B623D0}" dt="2024-07-18T19:22:57.479" v="243" actId="20577"/>
        <pc:sldMkLst>
          <pc:docMk/>
          <pc:sldMk cId="0" sldId="292"/>
        </pc:sldMkLst>
        <pc:spChg chg="mod">
          <ac:chgData name="Ana Petricel" userId="919ee9bd-b7d8-44fb-a2b3-4e0486abfd46" providerId="ADAL" clId="{1E3C578A-5A1E-4F53-B8B3-515224B623D0}" dt="2024-07-18T19:22:57.479" v="243" actId="20577"/>
          <ac:spMkLst>
            <pc:docMk/>
            <pc:sldMk cId="0" sldId="292"/>
            <ac:spMk id="444" creationId="{00000000-0000-0000-0000-000000000000}"/>
          </ac:spMkLst>
        </pc:spChg>
      </pc:sldChg>
      <pc:sldChg chg="modSp">
        <pc:chgData name="Ana Petricel" userId="919ee9bd-b7d8-44fb-a2b3-4e0486abfd46" providerId="ADAL" clId="{1E3C578A-5A1E-4F53-B8B3-515224B623D0}" dt="2024-07-18T19:23:05.367" v="244" actId="2711"/>
        <pc:sldMkLst>
          <pc:docMk/>
          <pc:sldMk cId="0" sldId="294"/>
        </pc:sldMkLst>
        <pc:spChg chg="mod">
          <ac:chgData name="Ana Petricel" userId="919ee9bd-b7d8-44fb-a2b3-4e0486abfd46" providerId="ADAL" clId="{1E3C578A-5A1E-4F53-B8B3-515224B623D0}" dt="2024-07-18T19:23:05.367" v="244" actId="2711"/>
          <ac:spMkLst>
            <pc:docMk/>
            <pc:sldMk cId="0" sldId="294"/>
            <ac:spMk id="45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7175" y="697225"/>
            <a:ext cx="4588075"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8175" y="4415775"/>
            <a:ext cx="5505425" cy="418337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notes"/>
          <p:cNvSpPr>
            <a:spLocks noGrp="1" noRot="1" noChangeAspect="1"/>
          </p:cNvSpPr>
          <p:nvPr>
            <p:ph type="sldImg" idx="2"/>
          </p:nvPr>
        </p:nvSpPr>
        <p:spPr>
          <a:xfrm>
            <a:off x="642938" y="685800"/>
            <a:ext cx="4062412" cy="3048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63" name="Google Shape;163;p1:notes"/>
          <p:cNvSpPr txBox="1">
            <a:spLocks noGrp="1"/>
          </p:cNvSpPr>
          <p:nvPr>
            <p:ph type="body" idx="1"/>
          </p:nvPr>
        </p:nvSpPr>
        <p:spPr>
          <a:xfrm>
            <a:off x="598488" y="3733800"/>
            <a:ext cx="5707062" cy="52625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sz="1000" i="1">
                <a:latin typeface="Times New Roman"/>
                <a:ea typeface="Times New Roman"/>
                <a:cs typeface="Times New Roman"/>
                <a:sym typeface="Times New Roman"/>
              </a:rPr>
              <a:t>Illustration credit: Salim Khalaf/FHI</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2:notes"/>
          <p:cNvSpPr txBox="1">
            <a:spLocks noGrp="1"/>
          </p:cNvSpPr>
          <p:nvPr>
            <p:ph type="body" idx="1"/>
          </p:nvPr>
        </p:nvSpPr>
        <p:spPr>
          <a:xfrm>
            <a:off x="688175" y="4415775"/>
            <a:ext cx="5505425"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2:notes"/>
          <p:cNvSpPr>
            <a:spLocks noGrp="1" noRot="1" noChangeAspect="1"/>
          </p:cNvSpPr>
          <p:nvPr>
            <p:ph type="sldImg" idx="2"/>
          </p:nvPr>
        </p:nvSpPr>
        <p:spPr>
          <a:xfrm>
            <a:off x="1147175" y="697225"/>
            <a:ext cx="458807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3:notes"/>
          <p:cNvSpPr>
            <a:spLocks noGrp="1" noRot="1" noChangeAspect="1"/>
          </p:cNvSpPr>
          <p:nvPr>
            <p:ph type="sldImg" idx="2"/>
          </p:nvPr>
        </p:nvSpPr>
        <p:spPr>
          <a:xfrm>
            <a:off x="711200"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78" name="Google Shape;178;p3:notes"/>
          <p:cNvSpPr txBox="1">
            <a:spLocks noGrp="1"/>
          </p:cNvSpPr>
          <p:nvPr>
            <p:ph type="body" idx="1"/>
          </p:nvPr>
        </p:nvSpPr>
        <p:spPr>
          <a:xfrm>
            <a:off x="533400" y="3767138"/>
            <a:ext cx="5991225" cy="314325"/>
          </a:xfrm>
          <a:prstGeom prst="rect">
            <a:avLst/>
          </a:prstGeom>
          <a:noFill/>
          <a:ln>
            <a:noFill/>
          </a:ln>
        </p:spPr>
        <p:txBody>
          <a:bodyPr spcFirstLastPara="1" wrap="square" lIns="91425" tIns="0" rIns="91425" bIns="0" anchor="t" anchorCtr="0">
            <a:spAutoFit/>
          </a:bodyPr>
          <a:lstStyle/>
          <a:p>
            <a:pPr marL="0" lvl="0" indent="0" algn="l" rtl="0">
              <a:lnSpc>
                <a:spcPct val="90000"/>
              </a:lnSpc>
              <a:spcBef>
                <a:spcPts val="0"/>
              </a:spcBef>
              <a:spcAft>
                <a:spcPts val="0"/>
              </a:spcAft>
              <a:buNone/>
            </a:pPr>
            <a:endParaRPr sz="1000">
              <a:latin typeface="Times New Roman"/>
              <a:ea typeface="Times New Roman"/>
              <a:cs typeface="Times New Roman"/>
              <a:sym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4:notes"/>
          <p:cNvSpPr>
            <a:spLocks noGrp="1" noRot="1" noChangeAspect="1"/>
          </p:cNvSpPr>
          <p:nvPr>
            <p:ph type="sldImg" idx="2"/>
          </p:nvPr>
        </p:nvSpPr>
        <p:spPr>
          <a:xfrm>
            <a:off x="711200"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88" name="Google Shape;188;p4:notes"/>
          <p:cNvSpPr txBox="1">
            <a:spLocks noGrp="1"/>
          </p:cNvSpPr>
          <p:nvPr>
            <p:ph type="body" idx="1"/>
          </p:nvPr>
        </p:nvSpPr>
        <p:spPr>
          <a:xfrm>
            <a:off x="533400" y="3767138"/>
            <a:ext cx="5991225" cy="314325"/>
          </a:xfrm>
          <a:prstGeom prst="rect">
            <a:avLst/>
          </a:prstGeom>
          <a:noFill/>
          <a:ln>
            <a:noFill/>
          </a:ln>
        </p:spPr>
        <p:txBody>
          <a:bodyPr spcFirstLastPara="1" wrap="square" lIns="91425" tIns="0" rIns="91425" bIns="0" anchor="t" anchorCtr="0">
            <a:spAutoFit/>
          </a:bodyPr>
          <a:lstStyle/>
          <a:p>
            <a:pPr marL="0" lvl="0" indent="0" algn="l" rtl="0">
              <a:lnSpc>
                <a:spcPct val="95000"/>
              </a:lnSpc>
              <a:spcBef>
                <a:spcPts val="0"/>
              </a:spcBef>
              <a:spcAft>
                <a:spcPts val="0"/>
              </a:spcAft>
              <a:buNone/>
            </a:pPr>
            <a:r>
              <a:rPr lang="en-US" i="1">
                <a:latin typeface="Times New Roman"/>
                <a:ea typeface="Times New Roman"/>
                <a:cs typeface="Times New Roman"/>
                <a:sym typeface="Times New Roman"/>
              </a:rPr>
              <a:t>Adapted from WHO</a:t>
            </a:r>
            <a:endParaRPr/>
          </a:p>
          <a:p>
            <a:pPr marL="0" marR="0" lvl="0" indent="0" algn="l" rtl="0">
              <a:lnSpc>
                <a:spcPct val="95000"/>
              </a:lnSpc>
              <a:spcBef>
                <a:spcPts val="600"/>
              </a:spcBef>
              <a:spcAft>
                <a:spcPts val="0"/>
              </a:spcAft>
              <a:buNone/>
            </a:pPr>
            <a:r>
              <a:rPr lang="en-US" sz="1800">
                <a:latin typeface="Times New Roman"/>
                <a:ea typeface="Times New Roman"/>
                <a:cs typeface="Times New Roman"/>
                <a:sym typeface="Times New Roman"/>
              </a:rPr>
              <a:t>Note: Although the expulsion rate for postpartum insertions is higher, postpartum IUD insertion may be advantageous and convenient when compared to the generally low rate of women who return later for IUD insertion. </a:t>
            </a:r>
            <a:endParaRPr/>
          </a:p>
          <a:p>
            <a:pPr marL="0" marR="0" lvl="0" indent="0" algn="l" rtl="0">
              <a:lnSpc>
                <a:spcPct val="95000"/>
              </a:lnSpc>
              <a:spcBef>
                <a:spcPts val="600"/>
              </a:spcBef>
              <a:spcAft>
                <a:spcPts val="0"/>
              </a:spcAft>
              <a:buNone/>
            </a:pPr>
            <a:r>
              <a:rPr lang="en-US" sz="1800">
                <a:latin typeface="Times New Roman"/>
                <a:ea typeface="Times New Roman"/>
                <a:cs typeface="Times New Roman"/>
                <a:sym typeface="Times New Roman"/>
              </a:rPr>
              <a:t>Clients choosing to have the IUD inserted immediately postpartum should be counseled that the risk of expulsion is greater if the IUD is inserted during this period.</a:t>
            </a:r>
            <a:endParaRPr/>
          </a:p>
          <a:p>
            <a:pPr marL="0" marR="0" lvl="0" indent="0" algn="l" rtl="0">
              <a:lnSpc>
                <a:spcPct val="95000"/>
              </a:lnSpc>
              <a:spcBef>
                <a:spcPts val="600"/>
              </a:spcBef>
              <a:spcAft>
                <a:spcPts val="0"/>
              </a:spcAft>
              <a:buNone/>
            </a:pPr>
            <a:r>
              <a:rPr lang="en-US" sz="1800">
                <a:latin typeface="Times New Roman"/>
                <a:ea typeface="Times New Roman"/>
                <a:cs typeface="Times New Roman"/>
                <a:sym typeface="Times New Roman"/>
              </a:rPr>
              <a:t>The client should have been  counseled during ANC contacts before delivery/during early labor and confirmation sought after delivery. </a:t>
            </a:r>
            <a:endParaRPr/>
          </a:p>
          <a:p>
            <a:pPr marL="0" lvl="0" indent="0" algn="l" rtl="0">
              <a:lnSpc>
                <a:spcPct val="95000"/>
              </a:lnSpc>
              <a:spcBef>
                <a:spcPts val="540"/>
              </a:spcBef>
              <a:spcAft>
                <a:spcPts val="0"/>
              </a:spcAft>
              <a:buNone/>
            </a:pPr>
            <a:r>
              <a:rPr lang="en-US" sz="1800">
                <a:latin typeface="Times New Roman"/>
                <a:ea typeface="Times New Roman"/>
                <a:cs typeface="Times New Roman"/>
                <a:sym typeface="Times New Roman"/>
              </a:rPr>
              <a:t>A specifically trained provider is required for the postpartum insertion</a:t>
            </a:r>
            <a:endParaRPr>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sz="1000">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8175" y="4415775"/>
            <a:ext cx="5505425"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6:notes"/>
          <p:cNvSpPr txBox="1">
            <a:spLocks noGrp="1"/>
          </p:cNvSpPr>
          <p:nvPr>
            <p:ph type="body" idx="1"/>
          </p:nvPr>
        </p:nvSpPr>
        <p:spPr>
          <a:xfrm>
            <a:off x="688175" y="4415775"/>
            <a:ext cx="5505425"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6: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7:notes"/>
          <p:cNvSpPr>
            <a:spLocks noGrp="1" noRot="1" noChangeAspect="1"/>
          </p:cNvSpPr>
          <p:nvPr>
            <p:ph type="sldImg" idx="2"/>
          </p:nvPr>
        </p:nvSpPr>
        <p:spPr>
          <a:xfrm>
            <a:off x="711200"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214" name="Google Shape;214;p7:notes"/>
          <p:cNvSpPr txBox="1">
            <a:spLocks noGrp="1"/>
          </p:cNvSpPr>
          <p:nvPr>
            <p:ph type="body" idx="1"/>
          </p:nvPr>
        </p:nvSpPr>
        <p:spPr>
          <a:xfrm>
            <a:off x="533400" y="3767138"/>
            <a:ext cx="5991225" cy="314325"/>
          </a:xfrm>
          <a:prstGeom prst="rect">
            <a:avLst/>
          </a:prstGeom>
          <a:noFill/>
          <a:ln>
            <a:noFill/>
          </a:ln>
        </p:spPr>
        <p:txBody>
          <a:bodyPr spcFirstLastPara="1" wrap="square" lIns="91425" tIns="0" rIns="91425" bIns="0" anchor="t" anchorCtr="0">
            <a:spAutoFit/>
          </a:bodyPr>
          <a:lstStyle/>
          <a:p>
            <a:pPr marL="0" lvl="0" indent="0" algn="l" rtl="0">
              <a:lnSpc>
                <a:spcPct val="95000"/>
              </a:lnSpc>
              <a:spcBef>
                <a:spcPts val="0"/>
              </a:spcBef>
              <a:spcAft>
                <a:spcPts val="0"/>
              </a:spcAft>
              <a:buNone/>
            </a:pPr>
            <a:r>
              <a:rPr lang="en-US" i="1">
                <a:latin typeface="Times New Roman"/>
                <a:ea typeface="Times New Roman"/>
                <a:cs typeface="Times New Roman"/>
                <a:sym typeface="Times New Roman"/>
              </a:rPr>
              <a:t>Adapted from WHO</a:t>
            </a:r>
            <a:endParaRPr>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sz="1000">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8:notes"/>
          <p:cNvSpPr>
            <a:spLocks noGrp="1" noRot="1" noChangeAspect="1"/>
          </p:cNvSpPr>
          <p:nvPr>
            <p:ph type="sldImg" idx="2"/>
          </p:nvPr>
        </p:nvSpPr>
        <p:spPr>
          <a:xfrm>
            <a:off x="711200"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222" name="Google Shape;222;p8:notes"/>
          <p:cNvSpPr txBox="1">
            <a:spLocks noGrp="1"/>
          </p:cNvSpPr>
          <p:nvPr>
            <p:ph type="body" idx="1"/>
          </p:nvPr>
        </p:nvSpPr>
        <p:spPr>
          <a:xfrm>
            <a:off x="533400" y="3767138"/>
            <a:ext cx="5991225" cy="314325"/>
          </a:xfrm>
          <a:prstGeom prst="rect">
            <a:avLst/>
          </a:prstGeom>
          <a:noFill/>
          <a:ln>
            <a:noFill/>
          </a:ln>
        </p:spPr>
        <p:txBody>
          <a:bodyPr spcFirstLastPara="1" wrap="square" lIns="91425" tIns="0" rIns="91425" bIns="0" anchor="t" anchorCtr="0">
            <a:spAutoFit/>
          </a:bodyPr>
          <a:lstStyle/>
          <a:p>
            <a:pPr marL="0" lvl="0" indent="0" algn="l" rtl="0">
              <a:lnSpc>
                <a:spcPct val="95000"/>
              </a:lnSpc>
              <a:spcBef>
                <a:spcPts val="0"/>
              </a:spcBef>
              <a:spcAft>
                <a:spcPts val="0"/>
              </a:spcAft>
              <a:buNone/>
            </a:pPr>
            <a:r>
              <a:rPr lang="en-US" i="1">
                <a:latin typeface="Times New Roman"/>
                <a:ea typeface="Times New Roman"/>
                <a:cs typeface="Times New Roman"/>
                <a:sym typeface="Times New Roman"/>
              </a:rPr>
              <a:t>Adapted from WHO</a:t>
            </a:r>
            <a:endParaRPr>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sz="1000">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9:notes"/>
          <p:cNvSpPr>
            <a:spLocks noGrp="1" noRot="1" noChangeAspect="1"/>
          </p:cNvSpPr>
          <p:nvPr>
            <p:ph type="sldImg" idx="2"/>
          </p:nvPr>
        </p:nvSpPr>
        <p:spPr>
          <a:xfrm>
            <a:off x="711200"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230" name="Google Shape;230;p9:notes"/>
          <p:cNvSpPr txBox="1">
            <a:spLocks noGrp="1"/>
          </p:cNvSpPr>
          <p:nvPr>
            <p:ph type="body" idx="1"/>
          </p:nvPr>
        </p:nvSpPr>
        <p:spPr>
          <a:xfrm>
            <a:off x="533400" y="3767138"/>
            <a:ext cx="5991225" cy="314325"/>
          </a:xfrm>
          <a:prstGeom prst="rect">
            <a:avLst/>
          </a:prstGeom>
          <a:noFill/>
          <a:ln>
            <a:noFill/>
          </a:ln>
        </p:spPr>
        <p:txBody>
          <a:bodyPr spcFirstLastPara="1" wrap="square" lIns="91425" tIns="0" rIns="91425" bIns="0" anchor="t" anchorCtr="0">
            <a:spAutoFit/>
          </a:bodyPr>
          <a:lstStyle/>
          <a:p>
            <a:pPr marL="0" lvl="0" indent="0" algn="l" rtl="0">
              <a:lnSpc>
                <a:spcPct val="95000"/>
              </a:lnSpc>
              <a:spcBef>
                <a:spcPts val="0"/>
              </a:spcBef>
              <a:spcAft>
                <a:spcPts val="0"/>
              </a:spcAft>
              <a:buNone/>
            </a:pPr>
            <a:r>
              <a:rPr lang="en-US" i="1">
                <a:latin typeface="Times New Roman"/>
                <a:ea typeface="Times New Roman"/>
                <a:cs typeface="Times New Roman"/>
                <a:sym typeface="Times New Roman"/>
              </a:rPr>
              <a:t>Adapted from WHO</a:t>
            </a:r>
            <a:endParaRPr>
              <a:latin typeface="Times New Roman"/>
              <a:ea typeface="Times New Roman"/>
              <a:cs typeface="Times New Roman"/>
              <a:sym typeface="Times New Roman"/>
            </a:endParaRPr>
          </a:p>
          <a:p>
            <a:pPr marL="0" lvl="0" indent="0" algn="l" rtl="0">
              <a:lnSpc>
                <a:spcPct val="90000"/>
              </a:lnSpc>
              <a:spcBef>
                <a:spcPts val="0"/>
              </a:spcBef>
              <a:spcAft>
                <a:spcPts val="0"/>
              </a:spcAft>
              <a:buNone/>
            </a:pPr>
            <a:endParaRPr sz="1000">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r>
              <a:rPr lang="en-US"/>
              <a:t>Brainstorm: How is PPIUD different from Interval IUD? Take responses and show the slides</a:t>
            </a:r>
            <a:endParaRPr/>
          </a:p>
        </p:txBody>
      </p:sp>
      <p:sp>
        <p:nvSpPr>
          <p:cNvPr id="239" name="Google Shape;239;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r>
              <a:rPr lang="en-US" dirty="0"/>
              <a:t>Refresh the participant’s knowledge of the timings and place of insertion for postpartum and Interval IUDs. Postpartum IUDs are generally not recommended between 48 hours to 4-6 weeks following childbirth due to the risk of expulsion.</a:t>
            </a:r>
            <a:endParaRPr dirty="0"/>
          </a:p>
        </p:txBody>
      </p:sp>
      <p:sp>
        <p:nvSpPr>
          <p:cNvPr id="246" name="Google Shape;246;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r>
              <a:rPr lang="en-US"/>
              <a:t>Ask- “Why is it important to know the place of Insertion?”</a:t>
            </a:r>
            <a:endParaRPr/>
          </a:p>
          <a:p>
            <a:pPr marL="0" lvl="0" indent="0" algn="l" rtl="0">
              <a:lnSpc>
                <a:spcPct val="95000"/>
              </a:lnSpc>
              <a:spcBef>
                <a:spcPts val="0"/>
              </a:spcBef>
              <a:spcAft>
                <a:spcPts val="0"/>
              </a:spcAft>
              <a:buClr>
                <a:schemeClr val="dk1"/>
              </a:buClr>
              <a:buSzPts val="1200"/>
              <a:buFont typeface="Times New Roman"/>
              <a:buNone/>
            </a:pPr>
            <a:r>
              <a:rPr lang="en-US"/>
              <a:t>Tell them that it is critical to have the essential instruments, supplies, trained providers, and commodities at the place of insertion. Example-The immediate and early postpartum insertion occurs in the labor and maternity wards. The Intracesarean occurs in the operation theatre. So critical that commodities, kits  and trained providers be available to provide the services at the place where they happen.</a:t>
            </a:r>
            <a:endParaRPr/>
          </a:p>
        </p:txBody>
      </p:sp>
      <p:sp>
        <p:nvSpPr>
          <p:cNvPr id="255" name="Google Shape;25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r>
              <a:rPr lang="en-US" b="1">
                <a:latin typeface="Times New Roman"/>
                <a:ea typeface="Times New Roman"/>
                <a:cs typeface="Times New Roman"/>
                <a:sym typeface="Times New Roman"/>
              </a:rPr>
              <a:t>Conduct Activity #1:</a:t>
            </a:r>
            <a:r>
              <a:rPr lang="en-US">
                <a:latin typeface="Times New Roman"/>
                <a:ea typeface="Times New Roman"/>
                <a:cs typeface="Times New Roman"/>
                <a:sym typeface="Times New Roman"/>
              </a:rPr>
              <a:t>The purpose of this activity is to:  </a:t>
            </a:r>
            <a:endParaRPr>
              <a:latin typeface="Times New Roman"/>
              <a:ea typeface="Times New Roman"/>
              <a:cs typeface="Times New Roman"/>
              <a:sym typeface="Times New Roman"/>
            </a:endParaRPr>
          </a:p>
          <a:p>
            <a:pPr marL="0" lvl="0" indent="0" algn="l" rtl="0">
              <a:lnSpc>
                <a:spcPct val="95000"/>
              </a:lnSpc>
              <a:spcBef>
                <a:spcPts val="0"/>
              </a:spcBef>
              <a:spcAft>
                <a:spcPts val="0"/>
              </a:spcAft>
              <a:buClr>
                <a:schemeClr val="dk1"/>
              </a:buClr>
              <a:buSzPts val="1200"/>
              <a:buFont typeface="Times New Roman"/>
              <a:buNone/>
            </a:pPr>
            <a:r>
              <a:rPr lang="en-US">
                <a:latin typeface="Times New Roman"/>
                <a:ea typeface="Times New Roman"/>
                <a:cs typeface="Times New Roman"/>
                <a:sym typeface="Times New Roman"/>
              </a:rPr>
              <a:t>•Identify differences between the equipment and supplies needed for PPIUD insertion and those needed for interval insertion. </a:t>
            </a:r>
            <a:endParaRPr>
              <a:latin typeface="Times New Roman"/>
              <a:ea typeface="Times New Roman"/>
              <a:cs typeface="Times New Roman"/>
              <a:sym typeface="Times New Roman"/>
            </a:endParaRPr>
          </a:p>
          <a:p>
            <a:pPr marL="0" lvl="0" indent="0" algn="l" rtl="0">
              <a:lnSpc>
                <a:spcPct val="95000"/>
              </a:lnSpc>
              <a:spcBef>
                <a:spcPts val="0"/>
              </a:spcBef>
              <a:spcAft>
                <a:spcPts val="0"/>
              </a:spcAft>
              <a:buClr>
                <a:schemeClr val="dk1"/>
              </a:buClr>
              <a:buSzPts val="1200"/>
              <a:buFont typeface="Times New Roman"/>
              <a:buNone/>
            </a:pPr>
            <a:r>
              <a:rPr lang="en-US">
                <a:latin typeface="Times New Roman"/>
                <a:ea typeface="Times New Roman"/>
                <a:cs typeface="Times New Roman"/>
                <a:sym typeface="Times New Roman"/>
              </a:rPr>
              <a:t>•Consider differences in the characteristics of clients who come for PPIUD procedures compared with those who come for interval procedures. </a:t>
            </a:r>
            <a:endParaRPr>
              <a:latin typeface="Times New Roman"/>
              <a:ea typeface="Times New Roman"/>
              <a:cs typeface="Times New Roman"/>
              <a:sym typeface="Times New Roman"/>
            </a:endParaRPr>
          </a:p>
          <a:p>
            <a:pPr marL="0" lvl="0" indent="0" algn="l" rtl="0">
              <a:lnSpc>
                <a:spcPct val="95000"/>
              </a:lnSpc>
              <a:spcBef>
                <a:spcPts val="0"/>
              </a:spcBef>
              <a:spcAft>
                <a:spcPts val="0"/>
              </a:spcAft>
              <a:buNone/>
            </a:pPr>
            <a:r>
              <a:rPr lang="en-US">
                <a:latin typeface="Times New Roman"/>
                <a:ea typeface="Times New Roman"/>
                <a:cs typeface="Times New Roman"/>
                <a:sym typeface="Times New Roman"/>
              </a:rPr>
              <a:t>See session plan for details of the activity and Activity #1 in the handout tab of this module.</a:t>
            </a:r>
            <a:endParaRPr>
              <a:latin typeface="Times New Roman"/>
              <a:ea typeface="Times New Roman"/>
              <a:cs typeface="Times New Roman"/>
              <a:sym typeface="Times New Roman"/>
            </a:endParaRPr>
          </a:p>
          <a:p>
            <a:pPr marL="0" lvl="0" indent="0" algn="l" rtl="0">
              <a:lnSpc>
                <a:spcPct val="95000"/>
              </a:lnSpc>
              <a:spcBef>
                <a:spcPts val="0"/>
              </a:spcBef>
              <a:spcAft>
                <a:spcPts val="0"/>
              </a:spcAft>
              <a:buClr>
                <a:schemeClr val="dk1"/>
              </a:buClr>
              <a:buSzPts val="1200"/>
              <a:buFont typeface="Times New Roman"/>
              <a:buNone/>
            </a:pPr>
            <a:r>
              <a:rPr lang="en-US">
                <a:latin typeface="Times New Roman"/>
                <a:ea typeface="Times New Roman"/>
                <a:cs typeface="Times New Roman"/>
                <a:sym typeface="Times New Roman"/>
              </a:rPr>
              <a:t>Materials needed: Instruments tray for PPIUD Insertion, Instruments tray for Interval IUD Insertion.</a:t>
            </a:r>
            <a:endParaRPr>
              <a:latin typeface="Times New Roman"/>
              <a:ea typeface="Times New Roman"/>
              <a:cs typeface="Times New Roman"/>
              <a:sym typeface="Times New Roman"/>
            </a:endParaRPr>
          </a:p>
        </p:txBody>
      </p:sp>
      <p:sp>
        <p:nvSpPr>
          <p:cNvPr id="262" name="Google Shape;262;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4:notes"/>
          <p:cNvSpPr>
            <a:spLocks noGrp="1" noRot="1" noChangeAspect="1"/>
          </p:cNvSpPr>
          <p:nvPr>
            <p:ph type="sldImg" idx="2"/>
          </p:nvPr>
        </p:nvSpPr>
        <p:spPr>
          <a:xfrm>
            <a:off x="711200"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270" name="Google Shape;270;p14:notes"/>
          <p:cNvSpPr txBox="1">
            <a:spLocks noGrp="1"/>
          </p:cNvSpPr>
          <p:nvPr>
            <p:ph type="body" idx="1"/>
          </p:nvPr>
        </p:nvSpPr>
        <p:spPr>
          <a:xfrm>
            <a:off x="688975" y="3776663"/>
            <a:ext cx="5668963" cy="4833937"/>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sz="1100">
                <a:latin typeface="Times New Roman"/>
                <a:ea typeface="Times New Roman"/>
                <a:cs typeface="Times New Roman"/>
                <a:sym typeface="Times New Roman"/>
              </a:rPr>
              <a:t>Distribute Handout# 9-Rumors and misconceptions about Copper IUDs</a:t>
            </a:r>
            <a:endParaRPr/>
          </a:p>
          <a:p>
            <a:pPr marL="0" lvl="0" indent="0" algn="l" rtl="0">
              <a:lnSpc>
                <a:spcPct val="95000"/>
              </a:lnSpc>
              <a:spcBef>
                <a:spcPts val="330"/>
              </a:spcBef>
              <a:spcAft>
                <a:spcPts val="0"/>
              </a:spcAft>
              <a:buNone/>
            </a:pPr>
            <a:r>
              <a:rPr lang="en-US" sz="1100">
                <a:latin typeface="Times New Roman"/>
                <a:ea typeface="Times New Roman"/>
                <a:cs typeface="Times New Roman"/>
                <a:sym typeface="Times New Roman"/>
              </a:rPr>
              <a:t>Conduct Activity #2 from the handout tab of this module</a:t>
            </a:r>
            <a:endParaRPr sz="1100">
              <a:latin typeface="Times New Roman"/>
              <a:ea typeface="Times New Roman"/>
              <a:cs typeface="Times New Roman"/>
              <a:sym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a:latin typeface="Times New Roman"/>
                <a:ea typeface="Times New Roman"/>
                <a:cs typeface="Times New Roman"/>
                <a:sym typeface="Times New Roman"/>
              </a:rPr>
              <a:t>Talking to the woman before the procedure helps in reducing anxiety and helps her to relax. She also knows that she may experience some discomfort or a little pain.See session plan for details.</a:t>
            </a:r>
            <a:endParaRPr/>
          </a:p>
        </p:txBody>
      </p:sp>
      <p:sp>
        <p:nvSpPr>
          <p:cNvPr id="277" name="Google Shape;277;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6:notes"/>
          <p:cNvSpPr txBox="1">
            <a:spLocks noGrp="1"/>
          </p:cNvSpPr>
          <p:nvPr>
            <p:ph type="body" idx="1"/>
          </p:nvPr>
        </p:nvSpPr>
        <p:spPr>
          <a:xfrm>
            <a:off x="688175" y="4415775"/>
            <a:ext cx="5505425"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p16: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endParaRPr/>
          </a:p>
        </p:txBody>
      </p:sp>
      <p:sp>
        <p:nvSpPr>
          <p:cNvPr id="289" name="Google Shape;289;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8:notes"/>
          <p:cNvSpPr txBox="1">
            <a:spLocks noGrp="1"/>
          </p:cNvSpPr>
          <p:nvPr>
            <p:ph type="body" idx="1"/>
          </p:nvPr>
        </p:nvSpPr>
        <p:spPr>
          <a:xfrm>
            <a:off x="688175" y="4415775"/>
            <a:ext cx="5505425"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5" name="Google Shape;295;p18:notes"/>
          <p:cNvSpPr>
            <a:spLocks noGrp="1" noRot="1" noChangeAspect="1"/>
          </p:cNvSpPr>
          <p:nvPr>
            <p:ph type="sldImg" idx="2"/>
          </p:nvPr>
        </p:nvSpPr>
        <p:spPr>
          <a:xfrm>
            <a:off x="1147175" y="697225"/>
            <a:ext cx="458807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endParaRPr/>
          </a:p>
        </p:txBody>
      </p:sp>
      <p:sp>
        <p:nvSpPr>
          <p:cNvPr id="302" name="Google Shape;30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20:notes"/>
          <p:cNvSpPr txBox="1">
            <a:spLocks noGrp="1"/>
          </p:cNvSpPr>
          <p:nvPr>
            <p:ph type="body" idx="1"/>
          </p:nvPr>
        </p:nvSpPr>
        <p:spPr>
          <a:xfrm>
            <a:off x="688175" y="4415775"/>
            <a:ext cx="5505425"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9" name="Google Shape;309;p20: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21:notes"/>
          <p:cNvSpPr>
            <a:spLocks noGrp="1" noRot="1" noChangeAspect="1"/>
          </p:cNvSpPr>
          <p:nvPr>
            <p:ph type="sldImg" idx="2"/>
          </p:nvPr>
        </p:nvSpPr>
        <p:spPr>
          <a:xfrm>
            <a:off x="13509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21:notes"/>
          <p:cNvSpPr txBox="1">
            <a:spLocks noGrp="1"/>
          </p:cNvSpPr>
          <p:nvPr>
            <p:ph type="body" idx="1"/>
          </p:nvPr>
        </p:nvSpPr>
        <p:spPr>
          <a:xfrm>
            <a:off x="673100" y="3886200"/>
            <a:ext cx="5503863"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r>
              <a:rPr lang="en-US"/>
              <a:t>The World Health Organization (WHO) currently recommends at least one postnatal visit by 6 weeks after delivery. This is a good opportunity for women who have had an IUD inserted in the immediate/early postpartum period to receive follow-up services because, by 6 weeks postpartum, the uterus has undergone complete involution. </a:t>
            </a:r>
            <a:endParaRPr/>
          </a:p>
          <a:p>
            <a:pPr marL="0" lvl="0" indent="0" algn="l" rtl="0">
              <a:lnSpc>
                <a:spcPct val="95000"/>
              </a:lnSpc>
              <a:spcBef>
                <a:spcPts val="0"/>
              </a:spcBef>
              <a:spcAft>
                <a:spcPts val="0"/>
              </a:spcAft>
              <a:buClr>
                <a:schemeClr val="dk1"/>
              </a:buClr>
              <a:buSzPts val="1200"/>
              <a:buFont typeface="Times New Roman"/>
              <a:buNone/>
            </a:pPr>
            <a:endParaRPr/>
          </a:p>
          <a:p>
            <a:pPr marL="0" lvl="0" indent="0" algn="l" rtl="0">
              <a:lnSpc>
                <a:spcPct val="95000"/>
              </a:lnSpc>
              <a:spcBef>
                <a:spcPts val="0"/>
              </a:spcBef>
              <a:spcAft>
                <a:spcPts val="0"/>
              </a:spcAft>
              <a:buClr>
                <a:schemeClr val="dk1"/>
              </a:buClr>
              <a:buSzPts val="1200"/>
              <a:buFont typeface="Times New Roman"/>
              <a:buNone/>
            </a:pPr>
            <a:endParaRPr/>
          </a:p>
          <a:p>
            <a:pPr marL="0" lvl="0" indent="0" algn="l" rtl="0">
              <a:lnSpc>
                <a:spcPct val="95000"/>
              </a:lnSpc>
              <a:spcBef>
                <a:spcPts val="0"/>
              </a:spcBef>
              <a:spcAft>
                <a:spcPts val="0"/>
              </a:spcAft>
              <a:buClr>
                <a:schemeClr val="dk1"/>
              </a:buClr>
              <a:buSzPts val="1200"/>
              <a:buFont typeface="Times New Roman"/>
              <a:buNone/>
            </a:pPr>
            <a:endParaRPr/>
          </a:p>
          <a:p>
            <a:pPr marL="0" lvl="0" indent="0" algn="l" rtl="0">
              <a:lnSpc>
                <a:spcPct val="95000"/>
              </a:lnSpc>
              <a:spcBef>
                <a:spcPts val="0"/>
              </a:spcBef>
              <a:spcAft>
                <a:spcPts val="0"/>
              </a:spcAft>
              <a:buClr>
                <a:schemeClr val="dk1"/>
              </a:buClr>
              <a:buSzPts val="1200"/>
              <a:buFont typeface="Times New Roman"/>
              <a:buNone/>
            </a:pPr>
            <a:endParaRPr/>
          </a:p>
        </p:txBody>
      </p:sp>
      <p:sp>
        <p:nvSpPr>
          <p:cNvPr id="322" name="Google Shape;322;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3:notes"/>
          <p:cNvSpPr>
            <a:spLocks noGrp="1" noRot="1" noChangeAspect="1"/>
          </p:cNvSpPr>
          <p:nvPr>
            <p:ph type="sldImg" idx="2"/>
          </p:nvPr>
        </p:nvSpPr>
        <p:spPr>
          <a:xfrm>
            <a:off x="13509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p23:notes"/>
          <p:cNvSpPr txBox="1">
            <a:spLocks noGrp="1"/>
          </p:cNvSpPr>
          <p:nvPr>
            <p:ph type="body" idx="1"/>
          </p:nvPr>
        </p:nvSpPr>
        <p:spPr>
          <a:xfrm>
            <a:off x="673100" y="3886200"/>
            <a:ext cx="5503863" cy="48688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b="1" i="1">
                <a:latin typeface="Times New Roman"/>
                <a:ea typeface="Times New Roman"/>
                <a:cs typeface="Times New Roman"/>
                <a:sym typeface="Times New Roman"/>
              </a:rPr>
              <a:t>For PPIUD: If symptoms and physical findings are mild and consistent with postpartum uterine involution, reassure the client, making sure to answer any questions or concerns she may have .  </a:t>
            </a:r>
            <a:endParaRPr/>
          </a:p>
          <a:p>
            <a:pPr marL="0" lvl="0" indent="0" algn="l" rtl="0">
              <a:lnSpc>
                <a:spcPct val="95000"/>
              </a:lnSpc>
              <a:spcBef>
                <a:spcPts val="360"/>
              </a:spcBef>
              <a:spcAft>
                <a:spcPts val="0"/>
              </a:spcAft>
              <a:buNone/>
            </a:pPr>
            <a:br>
              <a:rPr lang="en-US"/>
            </a:b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4:notes"/>
          <p:cNvSpPr>
            <a:spLocks noGrp="1" noRot="1" noChangeAspect="1"/>
          </p:cNvSpPr>
          <p:nvPr>
            <p:ph type="sldImg" idx="2"/>
          </p:nvPr>
        </p:nvSpPr>
        <p:spPr>
          <a:xfrm>
            <a:off x="711200"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335" name="Google Shape;335;p24:notes"/>
          <p:cNvSpPr txBox="1">
            <a:spLocks noGrp="1"/>
          </p:cNvSpPr>
          <p:nvPr>
            <p:ph type="body" idx="1"/>
          </p:nvPr>
        </p:nvSpPr>
        <p:spPr>
          <a:xfrm>
            <a:off x="673100" y="3765550"/>
            <a:ext cx="5614988" cy="230188"/>
          </a:xfrm>
          <a:prstGeom prst="rect">
            <a:avLst/>
          </a:prstGeom>
          <a:noFill/>
          <a:ln>
            <a:noFill/>
          </a:ln>
        </p:spPr>
        <p:txBody>
          <a:bodyPr spcFirstLastPara="1" wrap="square" lIns="91425" tIns="45700" rIns="91425" bIns="45700" anchor="t" anchorCtr="0">
            <a:spAutoFit/>
          </a:bodyPr>
          <a:lstStyle/>
          <a:p>
            <a:pPr marL="0" lvl="0" indent="3175" algn="l" rtl="0">
              <a:lnSpc>
                <a:spcPct val="90000"/>
              </a:lnSpc>
              <a:spcBef>
                <a:spcPts val="0"/>
              </a:spcBef>
              <a:spcAft>
                <a:spcPts val="0"/>
              </a:spcAft>
              <a:buNone/>
            </a:pPr>
            <a:endParaRPr sz="1000">
              <a:latin typeface="Times New Roman"/>
              <a:ea typeface="Times New Roman"/>
              <a:cs typeface="Times New Roman"/>
              <a:sym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5:notes"/>
          <p:cNvSpPr>
            <a:spLocks noGrp="1" noRot="1" noChangeAspect="1"/>
          </p:cNvSpPr>
          <p:nvPr>
            <p:ph type="sldImg" idx="2"/>
          </p:nvPr>
        </p:nvSpPr>
        <p:spPr>
          <a:xfrm>
            <a:off x="561975" y="685800"/>
            <a:ext cx="4075113"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342" name="Google Shape;342;p25:notes"/>
          <p:cNvSpPr txBox="1">
            <a:spLocks noGrp="1"/>
          </p:cNvSpPr>
          <p:nvPr>
            <p:ph type="body" idx="1"/>
          </p:nvPr>
        </p:nvSpPr>
        <p:spPr>
          <a:xfrm>
            <a:off x="523875" y="3810000"/>
            <a:ext cx="5503863"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sz="1000">
                <a:latin typeface="Times New Roman"/>
                <a:ea typeface="Times New Roman"/>
                <a:cs typeface="Times New Roman"/>
                <a:sym typeface="Times New Roman"/>
              </a:rPr>
              <a:t>Tell clients that complications with IUDs are rare and related to provider skills, correct positioning of the IUD, proper screening of the client, and use of infection prevention practices. In the case of PPIUD , expulsion is related to the timing of insertion( See advanced slides 6-8)</a:t>
            </a:r>
            <a:endParaRPr sz="1000">
              <a:latin typeface="Times New Roman"/>
              <a:ea typeface="Times New Roman"/>
              <a:cs typeface="Times New Roman"/>
              <a:sym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endParaRPr/>
          </a:p>
        </p:txBody>
      </p:sp>
      <p:sp>
        <p:nvSpPr>
          <p:cNvPr id="364" name="Google Shape;364;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27:notes"/>
          <p:cNvSpPr txBox="1">
            <a:spLocks noGrp="1"/>
          </p:cNvSpPr>
          <p:nvPr>
            <p:ph type="body" idx="1"/>
          </p:nvPr>
        </p:nvSpPr>
        <p:spPr>
          <a:xfrm>
            <a:off x="688175" y="4415775"/>
            <a:ext cx="5505425"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0" name="Google Shape;370;p27: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8:notes"/>
          <p:cNvSpPr>
            <a:spLocks noGrp="1" noRot="1" noChangeAspect="1"/>
          </p:cNvSpPr>
          <p:nvPr>
            <p:ph type="sldImg" idx="2"/>
          </p:nvPr>
        </p:nvSpPr>
        <p:spPr>
          <a:xfrm>
            <a:off x="561975" y="685800"/>
            <a:ext cx="4038600" cy="3030538"/>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376" name="Google Shape;376;p28:notes"/>
          <p:cNvSpPr txBox="1">
            <a:spLocks noGrp="1"/>
          </p:cNvSpPr>
          <p:nvPr>
            <p:ph type="body" idx="1"/>
          </p:nvPr>
        </p:nvSpPr>
        <p:spPr>
          <a:xfrm>
            <a:off x="603250" y="3733800"/>
            <a:ext cx="5842000" cy="50736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sz="1000">
                <a:latin typeface="Times New Roman"/>
                <a:ea typeface="Times New Roman"/>
                <a:cs typeface="Times New Roman"/>
                <a:sym typeface="Times New Roman"/>
              </a:rPr>
              <a:t>Tab Aspirin is not recommended due to its anti-clotting property leading to more bleeding.</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29:notes"/>
          <p:cNvSpPr txBox="1">
            <a:spLocks noGrp="1"/>
          </p:cNvSpPr>
          <p:nvPr>
            <p:ph type="body" idx="1"/>
          </p:nvPr>
        </p:nvSpPr>
        <p:spPr>
          <a:xfrm>
            <a:off x="688175" y="4415775"/>
            <a:ext cx="5505425"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1" name="Google Shape;391;p29: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endParaRPr/>
          </a:p>
        </p:txBody>
      </p:sp>
      <p:sp>
        <p:nvSpPr>
          <p:cNvPr id="397" name="Google Shape;397;p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360"/>
              </a:spcBef>
              <a:spcAft>
                <a:spcPts val="0"/>
              </a:spcAft>
              <a:buNone/>
            </a:pPr>
            <a:r>
              <a:rPr lang="en-US">
                <a:latin typeface="Times New Roman"/>
                <a:ea typeface="Times New Roman"/>
                <a:cs typeface="Times New Roman"/>
                <a:sym typeface="Times New Roman"/>
              </a:rPr>
              <a:t>IUD expulsion occurs in 2-10% of cases and is related to provider skills, correct technique and positioning of the IUD. In the case of PPIUD, the expulsion rate varies with the timing of insertion. See Advanced slide set 6-8</a:t>
            </a:r>
            <a:endParaRPr/>
          </a:p>
          <a:p>
            <a:pPr marL="0" lvl="0" indent="0" algn="l" rtl="0">
              <a:lnSpc>
                <a:spcPct val="95000"/>
              </a:lnSpc>
              <a:spcBef>
                <a:spcPts val="0"/>
              </a:spcBef>
              <a:spcAft>
                <a:spcPts val="0"/>
              </a:spcAft>
              <a:buNone/>
            </a:pPr>
            <a:br>
              <a:rPr lang="en-US"/>
            </a:br>
            <a:endParaRPr/>
          </a:p>
        </p:txBody>
      </p:sp>
      <p:sp>
        <p:nvSpPr>
          <p:cNvPr id="403" name="Google Shape;403;p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32:notes"/>
          <p:cNvSpPr>
            <a:spLocks noGrp="1" noRot="1" noChangeAspect="1"/>
          </p:cNvSpPr>
          <p:nvPr>
            <p:ph type="sldImg" idx="2"/>
          </p:nvPr>
        </p:nvSpPr>
        <p:spPr>
          <a:xfrm>
            <a:off x="515938" y="609600"/>
            <a:ext cx="4165600" cy="31242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409" name="Google Shape;409;p32:notes"/>
          <p:cNvSpPr txBox="1">
            <a:spLocks noGrp="1"/>
          </p:cNvSpPr>
          <p:nvPr>
            <p:ph type="body" idx="1"/>
          </p:nvPr>
        </p:nvSpPr>
        <p:spPr>
          <a:xfrm>
            <a:off x="581025" y="3767138"/>
            <a:ext cx="5503863" cy="4868862"/>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a:t>According to the WHO, rates of perforation at the time of insertion are about 1 in 1,000. Perforations are associated almost exclusively with the insertion procedure. and linked to provider skills.</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33:notes"/>
          <p:cNvSpPr txBox="1">
            <a:spLocks noGrp="1"/>
          </p:cNvSpPr>
          <p:nvPr>
            <p:ph type="body" idx="1"/>
          </p:nvPr>
        </p:nvSpPr>
        <p:spPr>
          <a:xfrm>
            <a:off x="688175" y="4415775"/>
            <a:ext cx="5505425"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6" name="Google Shape;416;p33: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endParaRPr/>
          </a:p>
        </p:txBody>
      </p:sp>
      <p:sp>
        <p:nvSpPr>
          <p:cNvPr id="422" name="Google Shape;422;p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35:notes"/>
          <p:cNvSpPr txBox="1">
            <a:spLocks noGrp="1"/>
          </p:cNvSpPr>
          <p:nvPr>
            <p:ph type="body" idx="1"/>
          </p:nvPr>
        </p:nvSpPr>
        <p:spPr>
          <a:xfrm>
            <a:off x="688175" y="4415775"/>
            <a:ext cx="5505425"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8" name="Google Shape;428;p35: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4" name="Google Shape;434;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r>
              <a:rPr lang="en-US"/>
              <a:t>Distribute the Job aid# 2 on protocol for missing strings and review with learners.</a:t>
            </a:r>
            <a:endParaRPr/>
          </a:p>
          <a:p>
            <a:pPr marL="0" lvl="0" indent="0" algn="l" rtl="0">
              <a:lnSpc>
                <a:spcPct val="95000"/>
              </a:lnSpc>
              <a:spcBef>
                <a:spcPts val="0"/>
              </a:spcBef>
              <a:spcAft>
                <a:spcPts val="0"/>
              </a:spcAft>
              <a:buClr>
                <a:schemeClr val="dk1"/>
              </a:buClr>
              <a:buSzPts val="1200"/>
              <a:buFont typeface="Times New Roman"/>
              <a:buNone/>
            </a:pPr>
            <a:endParaRPr/>
          </a:p>
        </p:txBody>
      </p:sp>
      <p:sp>
        <p:nvSpPr>
          <p:cNvPr id="435" name="Google Shape;435;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endParaRPr/>
          </a:p>
        </p:txBody>
      </p:sp>
      <p:sp>
        <p:nvSpPr>
          <p:cNvPr id="442" name="Google Shape;442;p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38:notes"/>
          <p:cNvSpPr>
            <a:spLocks noGrp="1" noRot="1" noChangeAspect="1"/>
          </p:cNvSpPr>
          <p:nvPr>
            <p:ph type="sldImg" idx="2"/>
          </p:nvPr>
        </p:nvSpPr>
        <p:spPr>
          <a:xfrm>
            <a:off x="13509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8" name="Google Shape;448;p38:notes"/>
          <p:cNvSpPr txBox="1">
            <a:spLocks noGrp="1"/>
          </p:cNvSpPr>
          <p:nvPr>
            <p:ph type="body" idx="1"/>
          </p:nvPr>
        </p:nvSpPr>
        <p:spPr>
          <a:xfrm>
            <a:off x="673100" y="3886200"/>
            <a:ext cx="5503863"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a:latin typeface="Calibri"/>
                <a:ea typeface="Calibri"/>
                <a:cs typeface="Calibri"/>
                <a:sym typeface="Calibri"/>
              </a:rPr>
              <a:t>See Session Plan for instructions</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39:notes"/>
          <p:cNvSpPr>
            <a:spLocks noGrp="1" noRot="1" noChangeAspect="1"/>
          </p:cNvSpPr>
          <p:nvPr>
            <p:ph type="sldImg" idx="2"/>
          </p:nvPr>
        </p:nvSpPr>
        <p:spPr>
          <a:xfrm>
            <a:off x="571500" y="723900"/>
            <a:ext cx="4075113"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454" name="Google Shape;454;p39:notes"/>
          <p:cNvSpPr txBox="1">
            <a:spLocks noGrp="1"/>
          </p:cNvSpPr>
          <p:nvPr>
            <p:ph type="body" idx="1"/>
          </p:nvPr>
        </p:nvSpPr>
        <p:spPr>
          <a:xfrm>
            <a:off x="576263" y="3886200"/>
            <a:ext cx="5503862"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sz="1000" i="1">
              <a:latin typeface="Times New Roman"/>
              <a:ea typeface="Times New Roman"/>
              <a:cs typeface="Times New Roman"/>
              <a:sym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0"/>
        <p:cNvGrpSpPr/>
        <p:nvPr/>
      </p:nvGrpSpPr>
      <p:grpSpPr>
        <a:xfrm>
          <a:off x="0" y="0"/>
          <a:ext cx="0" cy="0"/>
          <a:chOff x="0" y="0"/>
          <a:chExt cx="0" cy="0"/>
        </a:xfrm>
      </p:grpSpPr>
      <p:sp>
        <p:nvSpPr>
          <p:cNvPr id="11" name="Google Shape;11;p41"/>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solidFill>
                  <a:srgbClr val="000000"/>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2" name="Google Shape;12;p41"/>
          <p:cNvSpPr>
            <a:spLocks noGrp="1"/>
          </p:cNvSpPr>
          <p:nvPr>
            <p:ph type="clipArt" idx="2"/>
          </p:nvPr>
        </p:nvSpPr>
        <p:spPr>
          <a:xfrm>
            <a:off x="457200" y="1600200"/>
            <a:ext cx="4038600" cy="4525963"/>
          </a:xfrm>
          <a:prstGeom prst="rect">
            <a:avLst/>
          </a:prstGeom>
          <a:noFill/>
          <a:ln>
            <a:noFill/>
          </a:ln>
        </p:spPr>
      </p:sp>
      <p:sp>
        <p:nvSpPr>
          <p:cNvPr id="13" name="Google Shape;13;p41"/>
          <p:cNvSpPr txBox="1">
            <a:spLocks noGrp="1"/>
          </p:cNvSpPr>
          <p:nvPr>
            <p:ph type="body" idx="1"/>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rgbClr val="000000"/>
              </a:buClr>
              <a:buSzPts val="3200"/>
              <a:buFont typeface="Arial"/>
              <a:buChar char="•"/>
              <a:defRPr>
                <a:solidFill>
                  <a:srgbClr val="000000"/>
                </a:solidFill>
              </a:defRPr>
            </a:lvl1pPr>
            <a:lvl2pPr marL="914400" lvl="1" indent="-406400" algn="l">
              <a:spcBef>
                <a:spcPts val="560"/>
              </a:spcBef>
              <a:spcAft>
                <a:spcPts val="0"/>
              </a:spcAft>
              <a:buClr>
                <a:srgbClr val="000000"/>
              </a:buClr>
              <a:buSzPts val="2800"/>
              <a:buFont typeface="Arial"/>
              <a:buChar char="–"/>
              <a:defRPr>
                <a:solidFill>
                  <a:srgbClr val="000000"/>
                </a:solidFill>
              </a:defRPr>
            </a:lvl2pPr>
            <a:lvl3pPr marL="1371600" lvl="2" indent="-381000" algn="l">
              <a:spcBef>
                <a:spcPts val="480"/>
              </a:spcBef>
              <a:spcAft>
                <a:spcPts val="0"/>
              </a:spcAft>
              <a:buClr>
                <a:srgbClr val="000000"/>
              </a:buClr>
              <a:buSzPts val="2400"/>
              <a:buFont typeface="Arial"/>
              <a:buChar char="•"/>
              <a:defRPr>
                <a:solidFill>
                  <a:srgbClr val="000000"/>
                </a:solidFill>
              </a:defRPr>
            </a:lvl3pPr>
            <a:lvl4pPr marL="1828800" lvl="3" indent="-355600" algn="l">
              <a:spcBef>
                <a:spcPts val="400"/>
              </a:spcBef>
              <a:spcAft>
                <a:spcPts val="0"/>
              </a:spcAft>
              <a:buClr>
                <a:srgbClr val="000000"/>
              </a:buClr>
              <a:buSzPts val="2000"/>
              <a:buFont typeface="Arial"/>
              <a:buChar char="–"/>
              <a:defRPr>
                <a:solidFill>
                  <a:srgbClr val="000000"/>
                </a:solidFill>
              </a:defRPr>
            </a:lvl4pPr>
            <a:lvl5pPr marL="2286000" lvl="4" indent="-355600" algn="l">
              <a:spcBef>
                <a:spcPts val="400"/>
              </a:spcBef>
              <a:spcAft>
                <a:spcPts val="0"/>
              </a:spcAft>
              <a:buClr>
                <a:srgbClr val="000000"/>
              </a:buClr>
              <a:buSzPts val="2000"/>
              <a:buFont typeface="Arial"/>
              <a:buChar char="»"/>
              <a:defRPr>
                <a:solidFill>
                  <a:srgbClr val="000000"/>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5"/>
        <p:cNvGrpSpPr/>
        <p:nvPr/>
      </p:nvGrpSpPr>
      <p:grpSpPr>
        <a:xfrm>
          <a:off x="0" y="0"/>
          <a:ext cx="0" cy="0"/>
          <a:chOff x="0" y="0"/>
          <a:chExt cx="0" cy="0"/>
        </a:xfrm>
      </p:grpSpPr>
      <p:sp>
        <p:nvSpPr>
          <p:cNvPr id="16" name="Google Shape;16;p61"/>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4"/>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4" name="Google Shape;24;p44"/>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5"/>
        <p:cNvGrpSpPr/>
        <p:nvPr/>
      </p:nvGrpSpPr>
      <p:grpSpPr>
        <a:xfrm>
          <a:off x="0" y="0"/>
          <a:ext cx="0" cy="0"/>
          <a:chOff x="0" y="0"/>
          <a:chExt cx="0" cy="0"/>
        </a:xfrm>
      </p:grpSpPr>
      <p:sp>
        <p:nvSpPr>
          <p:cNvPr id="26" name="Google Shape;26;p45"/>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7" name="Google Shape;27;p45"/>
          <p:cNvSpPr txBox="1">
            <a:spLocks noGrp="1"/>
          </p:cNvSpPr>
          <p:nvPr>
            <p:ph type="body" idx="1"/>
          </p:nvPr>
        </p:nvSpPr>
        <p:spPr>
          <a:xfrm>
            <a:off x="457200" y="1600202"/>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
        <p:nvSpPr>
          <p:cNvPr id="28" name="Google Shape;28;p45"/>
          <p:cNvSpPr txBox="1">
            <a:spLocks noGrp="1"/>
          </p:cNvSpPr>
          <p:nvPr>
            <p:ph type="body" idx="2"/>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sp>
        <p:nvSpPr>
          <p:cNvPr id="30" name="Google Shape;30;p46"/>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2"/>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33"/>
        <p:cNvGrpSpPr/>
        <p:nvPr/>
      </p:nvGrpSpPr>
      <p:grpSpPr>
        <a:xfrm>
          <a:off x="0" y="0"/>
          <a:ext cx="0" cy="0"/>
          <a:chOff x="0" y="0"/>
          <a:chExt cx="0" cy="0"/>
        </a:xfrm>
      </p:grpSpPr>
      <p:sp>
        <p:nvSpPr>
          <p:cNvPr id="34" name="Google Shape;34;p63"/>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35" name="Google Shape;35;p63"/>
          <p:cNvSpPr txBox="1">
            <a:spLocks noGrp="1"/>
          </p:cNvSpPr>
          <p:nvPr>
            <p:ph type="body" idx="1"/>
          </p:nvPr>
        </p:nvSpPr>
        <p:spPr>
          <a:xfrm>
            <a:off x="457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
        <p:nvSpPr>
          <p:cNvPr id="36" name="Google Shape;36;p63"/>
          <p:cNvSpPr>
            <a:spLocks noGrp="1"/>
          </p:cNvSpPr>
          <p:nvPr>
            <p:ph type="clipArt" idx="2"/>
          </p:nvPr>
        </p:nvSpPr>
        <p:spPr>
          <a:xfrm>
            <a:off x="4648200" y="1600202"/>
            <a:ext cx="4038600" cy="4525963"/>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37"/>
        <p:cNvGrpSpPr/>
        <p:nvPr/>
      </p:nvGrpSpPr>
      <p:grpSpPr>
        <a:xfrm>
          <a:off x="0" y="0"/>
          <a:ext cx="0" cy="0"/>
          <a:chOff x="0" y="0"/>
          <a:chExt cx="0" cy="0"/>
        </a:xfrm>
      </p:grpSpPr>
      <p:sp>
        <p:nvSpPr>
          <p:cNvPr id="38" name="Google Shape;38;p64"/>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40"/>
        <p:cNvGrpSpPr/>
        <p:nvPr/>
      </p:nvGrpSpPr>
      <p:grpSpPr>
        <a:xfrm>
          <a:off x="0" y="0"/>
          <a:ext cx="0" cy="0"/>
          <a:chOff x="0" y="0"/>
          <a:chExt cx="0" cy="0"/>
        </a:xfrm>
      </p:grpSpPr>
      <p:sp>
        <p:nvSpPr>
          <p:cNvPr id="41" name="Google Shape;41;p66"/>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42" name="Google Shape;42;p66"/>
          <p:cNvSpPr>
            <a:spLocks noGrp="1"/>
          </p:cNvSpPr>
          <p:nvPr>
            <p:ph type="clipArt" idx="2"/>
          </p:nvPr>
        </p:nvSpPr>
        <p:spPr>
          <a:xfrm>
            <a:off x="457200" y="1600202"/>
            <a:ext cx="4038600" cy="4525963"/>
          </a:xfrm>
          <a:prstGeom prst="rect">
            <a:avLst/>
          </a:prstGeom>
          <a:noFill/>
          <a:ln>
            <a:noFill/>
          </a:ln>
        </p:spPr>
      </p:sp>
      <p:sp>
        <p:nvSpPr>
          <p:cNvPr id="43" name="Google Shape;43;p66"/>
          <p:cNvSpPr txBox="1">
            <a:spLocks noGrp="1"/>
          </p:cNvSpPr>
          <p:nvPr>
            <p:ph type="body" idx="1"/>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9"/>
        <p:cNvGrpSpPr/>
        <p:nvPr/>
      </p:nvGrpSpPr>
      <p:grpSpPr>
        <a:xfrm>
          <a:off x="0" y="0"/>
          <a:ext cx="0" cy="0"/>
          <a:chOff x="0" y="0"/>
          <a:chExt cx="0" cy="0"/>
        </a:xfrm>
      </p:grpSpPr>
      <p:sp>
        <p:nvSpPr>
          <p:cNvPr id="50" name="Google Shape;50;p48"/>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51" name="Google Shape;51;p48"/>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2"/>
        <p:cNvGrpSpPr/>
        <p:nvPr/>
      </p:nvGrpSpPr>
      <p:grpSpPr>
        <a:xfrm>
          <a:off x="0" y="0"/>
          <a:ext cx="0" cy="0"/>
          <a:chOff x="0" y="0"/>
          <a:chExt cx="0" cy="0"/>
        </a:xfrm>
      </p:grpSpPr>
      <p:sp>
        <p:nvSpPr>
          <p:cNvPr id="53" name="Google Shape;53;p49"/>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4"/>
        <p:cNvGrpSpPr/>
        <p:nvPr/>
      </p:nvGrpSpPr>
      <p:grpSpPr>
        <a:xfrm>
          <a:off x="0" y="0"/>
          <a:ext cx="0" cy="0"/>
          <a:chOff x="0" y="0"/>
          <a:chExt cx="0" cy="0"/>
        </a:xfrm>
      </p:grpSpPr>
      <p:sp>
        <p:nvSpPr>
          <p:cNvPr id="55" name="Google Shape;55;p59"/>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56" name="Google Shape;56;p59"/>
          <p:cNvSpPr txBox="1">
            <a:spLocks noGrp="1"/>
          </p:cNvSpPr>
          <p:nvPr>
            <p:ph type="body" idx="1"/>
          </p:nvPr>
        </p:nvSpPr>
        <p:spPr>
          <a:xfrm>
            <a:off x="457200" y="1600202"/>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
        <p:nvSpPr>
          <p:cNvPr id="57" name="Google Shape;57;p59"/>
          <p:cNvSpPr txBox="1">
            <a:spLocks noGrp="1"/>
          </p:cNvSpPr>
          <p:nvPr>
            <p:ph type="body" idx="2"/>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72"/>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61"/>
        <p:cNvGrpSpPr/>
        <p:nvPr/>
      </p:nvGrpSpPr>
      <p:grpSpPr>
        <a:xfrm>
          <a:off x="0" y="0"/>
          <a:ext cx="0" cy="0"/>
          <a:chOff x="0" y="0"/>
          <a:chExt cx="0" cy="0"/>
        </a:xfrm>
      </p:grpSpPr>
      <p:sp>
        <p:nvSpPr>
          <p:cNvPr id="62" name="Google Shape;62;p73"/>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63" name="Google Shape;63;p73"/>
          <p:cNvSpPr txBox="1">
            <a:spLocks noGrp="1"/>
          </p:cNvSpPr>
          <p:nvPr>
            <p:ph type="body" idx="1"/>
          </p:nvPr>
        </p:nvSpPr>
        <p:spPr>
          <a:xfrm>
            <a:off x="457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
        <p:nvSpPr>
          <p:cNvPr id="64" name="Google Shape;64;p73"/>
          <p:cNvSpPr>
            <a:spLocks noGrp="1"/>
          </p:cNvSpPr>
          <p:nvPr>
            <p:ph type="clipArt" idx="2"/>
          </p:nvPr>
        </p:nvSpPr>
        <p:spPr>
          <a:xfrm>
            <a:off x="4648200" y="1600202"/>
            <a:ext cx="4038600" cy="4525963"/>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65"/>
        <p:cNvGrpSpPr/>
        <p:nvPr/>
      </p:nvGrpSpPr>
      <p:grpSpPr>
        <a:xfrm>
          <a:off x="0" y="0"/>
          <a:ext cx="0" cy="0"/>
          <a:chOff x="0" y="0"/>
          <a:chExt cx="0" cy="0"/>
        </a:xfrm>
      </p:grpSpPr>
      <p:sp>
        <p:nvSpPr>
          <p:cNvPr id="66" name="Google Shape;66;p74"/>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67"/>
        <p:cNvGrpSpPr/>
        <p:nvPr/>
      </p:nvGrpSpPr>
      <p:grpSpPr>
        <a:xfrm>
          <a:off x="0" y="0"/>
          <a:ext cx="0" cy="0"/>
          <a:chOff x="0" y="0"/>
          <a:chExt cx="0" cy="0"/>
        </a:xfrm>
      </p:grpSpPr>
      <p:sp>
        <p:nvSpPr>
          <p:cNvPr id="68" name="Google Shape;68;p75"/>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69" name="Google Shape;69;p75"/>
          <p:cNvSpPr>
            <a:spLocks noGrp="1"/>
          </p:cNvSpPr>
          <p:nvPr>
            <p:ph type="clipArt" idx="2"/>
          </p:nvPr>
        </p:nvSpPr>
        <p:spPr>
          <a:xfrm>
            <a:off x="457200" y="1600202"/>
            <a:ext cx="4038600" cy="4525963"/>
          </a:xfrm>
          <a:prstGeom prst="rect">
            <a:avLst/>
          </a:prstGeom>
          <a:noFill/>
          <a:ln>
            <a:noFill/>
          </a:ln>
        </p:spPr>
      </p:sp>
      <p:sp>
        <p:nvSpPr>
          <p:cNvPr id="70" name="Google Shape;70;p75"/>
          <p:cNvSpPr txBox="1">
            <a:spLocks noGrp="1"/>
          </p:cNvSpPr>
          <p:nvPr>
            <p:ph type="body" idx="1"/>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7"/>
        <p:cNvGrpSpPr/>
        <p:nvPr/>
      </p:nvGrpSpPr>
      <p:grpSpPr>
        <a:xfrm>
          <a:off x="0" y="0"/>
          <a:ext cx="0" cy="0"/>
          <a:chOff x="0" y="0"/>
          <a:chExt cx="0" cy="0"/>
        </a:xfrm>
      </p:grpSpPr>
      <p:sp>
        <p:nvSpPr>
          <p:cNvPr id="78" name="Google Shape;78;p51"/>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79" name="Google Shape;79;p5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0"/>
        <p:cNvGrpSpPr/>
        <p:nvPr/>
      </p:nvGrpSpPr>
      <p:grpSpPr>
        <a:xfrm>
          <a:off x="0" y="0"/>
          <a:ext cx="0" cy="0"/>
          <a:chOff x="0" y="0"/>
          <a:chExt cx="0" cy="0"/>
        </a:xfrm>
      </p:grpSpPr>
      <p:sp>
        <p:nvSpPr>
          <p:cNvPr id="81" name="Google Shape;81;p83"/>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82" name="Google Shape;82;p83"/>
          <p:cNvSpPr txBox="1">
            <a:spLocks noGrp="1"/>
          </p:cNvSpPr>
          <p:nvPr>
            <p:ph type="body" idx="1"/>
          </p:nvPr>
        </p:nvSpPr>
        <p:spPr>
          <a:xfrm>
            <a:off x="457200" y="1600202"/>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
        <p:nvSpPr>
          <p:cNvPr id="83" name="Google Shape;83;p83"/>
          <p:cNvSpPr txBox="1">
            <a:spLocks noGrp="1"/>
          </p:cNvSpPr>
          <p:nvPr>
            <p:ph type="body" idx="2"/>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4"/>
        <p:cNvGrpSpPr/>
        <p:nvPr/>
      </p:nvGrpSpPr>
      <p:grpSpPr>
        <a:xfrm>
          <a:off x="0" y="0"/>
          <a:ext cx="0" cy="0"/>
          <a:chOff x="0" y="0"/>
          <a:chExt cx="0" cy="0"/>
        </a:xfrm>
      </p:grpSpPr>
      <p:sp>
        <p:nvSpPr>
          <p:cNvPr id="85" name="Google Shape;85;p84"/>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86"/>
        <p:cNvGrpSpPr/>
        <p:nvPr/>
      </p:nvGrpSpPr>
      <p:grpSpPr>
        <a:xfrm>
          <a:off x="0" y="0"/>
          <a:ext cx="0" cy="0"/>
          <a:chOff x="0" y="0"/>
          <a:chExt cx="0" cy="0"/>
        </a:xfrm>
      </p:grpSpPr>
      <p:sp>
        <p:nvSpPr>
          <p:cNvPr id="87" name="Google Shape;87;p85"/>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88" name="Google Shape;88;p85"/>
          <p:cNvSpPr txBox="1">
            <a:spLocks noGrp="1"/>
          </p:cNvSpPr>
          <p:nvPr>
            <p:ph type="body" idx="1"/>
          </p:nvPr>
        </p:nvSpPr>
        <p:spPr>
          <a:xfrm>
            <a:off x="457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
        <p:nvSpPr>
          <p:cNvPr id="89" name="Google Shape;89;p85"/>
          <p:cNvSpPr>
            <a:spLocks noGrp="1"/>
          </p:cNvSpPr>
          <p:nvPr>
            <p:ph type="clipArt" idx="2"/>
          </p:nvPr>
        </p:nvSpPr>
        <p:spPr>
          <a:xfrm>
            <a:off x="4648200" y="1600202"/>
            <a:ext cx="4038600" cy="4525963"/>
          </a:xfrm>
          <a:prstGeom prst="rect">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90"/>
        <p:cNvGrpSpPr/>
        <p:nvPr/>
      </p:nvGrpSpPr>
      <p:grpSpPr>
        <a:xfrm>
          <a:off x="0" y="0"/>
          <a:ext cx="0" cy="0"/>
          <a:chOff x="0" y="0"/>
          <a:chExt cx="0" cy="0"/>
        </a:xfrm>
      </p:grpSpPr>
      <p:sp>
        <p:nvSpPr>
          <p:cNvPr id="91" name="Google Shape;91;p86"/>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2"/>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93"/>
        <p:cNvGrpSpPr/>
        <p:nvPr/>
      </p:nvGrpSpPr>
      <p:grpSpPr>
        <a:xfrm>
          <a:off x="0" y="0"/>
          <a:ext cx="0" cy="0"/>
          <a:chOff x="0" y="0"/>
          <a:chExt cx="0" cy="0"/>
        </a:xfrm>
      </p:grpSpPr>
      <p:sp>
        <p:nvSpPr>
          <p:cNvPr id="94" name="Google Shape;94;p88"/>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95" name="Google Shape;95;p88"/>
          <p:cNvSpPr>
            <a:spLocks noGrp="1"/>
          </p:cNvSpPr>
          <p:nvPr>
            <p:ph type="clipArt" idx="2"/>
          </p:nvPr>
        </p:nvSpPr>
        <p:spPr>
          <a:xfrm>
            <a:off x="457200" y="1600202"/>
            <a:ext cx="4038600" cy="4525963"/>
          </a:xfrm>
          <a:prstGeom prst="rect">
            <a:avLst/>
          </a:prstGeom>
          <a:noFill/>
          <a:ln>
            <a:noFill/>
          </a:ln>
        </p:spPr>
      </p:sp>
      <p:sp>
        <p:nvSpPr>
          <p:cNvPr id="96" name="Google Shape;96;p88"/>
          <p:cNvSpPr txBox="1">
            <a:spLocks noGrp="1"/>
          </p:cNvSpPr>
          <p:nvPr>
            <p:ph type="body" idx="1"/>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3"/>
        <p:cNvGrpSpPr/>
        <p:nvPr/>
      </p:nvGrpSpPr>
      <p:grpSpPr>
        <a:xfrm>
          <a:off x="0" y="0"/>
          <a:ext cx="0" cy="0"/>
          <a:chOff x="0" y="0"/>
          <a:chExt cx="0" cy="0"/>
        </a:xfrm>
      </p:grpSpPr>
      <p:sp>
        <p:nvSpPr>
          <p:cNvPr id="104" name="Google Shape;104;p53"/>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05" name="Google Shape;105;p53"/>
          <p:cNvSpPr txBox="1">
            <a:spLocks noGrp="1"/>
          </p:cNvSpPr>
          <p:nvPr>
            <p:ph type="body" idx="1"/>
          </p:nvPr>
        </p:nvSpPr>
        <p:spPr>
          <a:xfrm>
            <a:off x="457200" y="1600202"/>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
        <p:nvSpPr>
          <p:cNvPr id="106" name="Google Shape;106;p53"/>
          <p:cNvSpPr txBox="1">
            <a:spLocks noGrp="1"/>
          </p:cNvSpPr>
          <p:nvPr>
            <p:ph type="body" idx="2"/>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7"/>
        <p:cNvGrpSpPr/>
        <p:nvPr/>
      </p:nvGrpSpPr>
      <p:grpSpPr>
        <a:xfrm>
          <a:off x="0" y="0"/>
          <a:ext cx="0" cy="0"/>
          <a:chOff x="0" y="0"/>
          <a:chExt cx="0" cy="0"/>
        </a:xfrm>
      </p:grpSpPr>
      <p:sp>
        <p:nvSpPr>
          <p:cNvPr id="108" name="Google Shape;108;p54"/>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09" name="Google Shape;109;p54"/>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110"/>
        <p:cNvGrpSpPr/>
        <p:nvPr/>
      </p:nvGrpSpPr>
      <p:grpSpPr>
        <a:xfrm>
          <a:off x="0" y="0"/>
          <a:ext cx="0" cy="0"/>
          <a:chOff x="0" y="0"/>
          <a:chExt cx="0" cy="0"/>
        </a:xfrm>
      </p:grpSpPr>
      <p:sp>
        <p:nvSpPr>
          <p:cNvPr id="111" name="Google Shape;111;p67"/>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12" name="Google Shape;112;p67"/>
          <p:cNvSpPr txBox="1">
            <a:spLocks noGrp="1"/>
          </p:cNvSpPr>
          <p:nvPr>
            <p:ph type="body" idx="1"/>
          </p:nvPr>
        </p:nvSpPr>
        <p:spPr>
          <a:xfrm>
            <a:off x="457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
        <p:nvSpPr>
          <p:cNvPr id="113" name="Google Shape;113;p67"/>
          <p:cNvSpPr>
            <a:spLocks noGrp="1"/>
          </p:cNvSpPr>
          <p:nvPr>
            <p:ph type="clipArt" idx="2"/>
          </p:nvPr>
        </p:nvSpPr>
        <p:spPr>
          <a:xfrm>
            <a:off x="4648200" y="1600202"/>
            <a:ext cx="4038600" cy="4525963"/>
          </a:xfrm>
          <a:prstGeom prst="rect">
            <a:avLst/>
          </a:prstGeom>
          <a:no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114"/>
        <p:cNvGrpSpPr/>
        <p:nvPr/>
      </p:nvGrpSpPr>
      <p:grpSpPr>
        <a:xfrm>
          <a:off x="0" y="0"/>
          <a:ext cx="0" cy="0"/>
          <a:chOff x="0" y="0"/>
          <a:chExt cx="0" cy="0"/>
        </a:xfrm>
      </p:grpSpPr>
      <p:sp>
        <p:nvSpPr>
          <p:cNvPr id="115" name="Google Shape;115;p68"/>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6"/>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17"/>
        <p:cNvGrpSpPr/>
        <p:nvPr/>
      </p:nvGrpSpPr>
      <p:grpSpPr>
        <a:xfrm>
          <a:off x="0" y="0"/>
          <a:ext cx="0" cy="0"/>
          <a:chOff x="0" y="0"/>
          <a:chExt cx="0" cy="0"/>
        </a:xfrm>
      </p:grpSpPr>
      <p:sp>
        <p:nvSpPr>
          <p:cNvPr id="118" name="Google Shape;118;p70"/>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19" name="Google Shape;119;p70"/>
          <p:cNvSpPr>
            <a:spLocks noGrp="1"/>
          </p:cNvSpPr>
          <p:nvPr>
            <p:ph type="clipArt" idx="2"/>
          </p:nvPr>
        </p:nvSpPr>
        <p:spPr>
          <a:xfrm>
            <a:off x="457200" y="1600202"/>
            <a:ext cx="4038600" cy="4525963"/>
          </a:xfrm>
          <a:prstGeom prst="rect">
            <a:avLst/>
          </a:prstGeom>
          <a:noFill/>
          <a:ln>
            <a:noFill/>
          </a:ln>
        </p:spPr>
      </p:sp>
      <p:sp>
        <p:nvSpPr>
          <p:cNvPr id="120" name="Google Shape;120;p70"/>
          <p:cNvSpPr txBox="1">
            <a:spLocks noGrp="1"/>
          </p:cNvSpPr>
          <p:nvPr>
            <p:ph type="body" idx="1"/>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1"/>
        <p:cNvGrpSpPr/>
        <p:nvPr/>
      </p:nvGrpSpPr>
      <p:grpSpPr>
        <a:xfrm>
          <a:off x="0" y="0"/>
          <a:ext cx="0" cy="0"/>
          <a:chOff x="0" y="0"/>
          <a:chExt cx="0" cy="0"/>
        </a:xfrm>
      </p:grpSpPr>
      <p:sp>
        <p:nvSpPr>
          <p:cNvPr id="122" name="Google Shape;122;p71"/>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71"/>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400"/>
              <a:buNone/>
              <a:defRPr sz="2400"/>
            </a:lvl1pPr>
            <a:lvl2pPr marL="914400" lvl="1" indent="-228600" algn="l">
              <a:lnSpc>
                <a:spcPct val="100000"/>
              </a:lnSpc>
              <a:spcBef>
                <a:spcPts val="0"/>
              </a:spcBef>
              <a:spcAft>
                <a:spcPts val="0"/>
              </a:spcAft>
              <a:buSzPts val="1400"/>
              <a:buNone/>
              <a:defRPr sz="2100"/>
            </a:lvl2pPr>
            <a:lvl3pPr marL="1371600" lvl="2" indent="-228600" algn="l">
              <a:lnSpc>
                <a:spcPct val="100000"/>
              </a:lnSpc>
              <a:spcBef>
                <a:spcPts val="0"/>
              </a:spcBef>
              <a:spcAft>
                <a:spcPts val="0"/>
              </a:spcAft>
              <a:buSzPts val="1400"/>
              <a:buNone/>
              <a:defRPr sz="1800"/>
            </a:lvl3pPr>
            <a:lvl4pPr marL="1828800" lvl="3" indent="-228600" algn="l">
              <a:lnSpc>
                <a:spcPct val="100000"/>
              </a:lnSpc>
              <a:spcBef>
                <a:spcPts val="0"/>
              </a:spcBef>
              <a:spcAft>
                <a:spcPts val="0"/>
              </a:spcAft>
              <a:buSzPts val="1400"/>
              <a:buNone/>
              <a:defRPr sz="1500"/>
            </a:lvl4pPr>
            <a:lvl5pPr marL="2286000" lvl="4" indent="-228600" algn="l">
              <a:lnSpc>
                <a:spcPct val="100000"/>
              </a:lnSpc>
              <a:spcBef>
                <a:spcPts val="0"/>
              </a:spcBef>
              <a:spcAft>
                <a:spcPts val="0"/>
              </a:spcAft>
              <a:buSzPts val="1400"/>
              <a:buNone/>
              <a:defRPr sz="1500"/>
            </a:lvl5pPr>
            <a:lvl6pPr marL="2743200" lvl="5" indent="-228600" algn="l">
              <a:lnSpc>
                <a:spcPct val="100000"/>
              </a:lnSpc>
              <a:spcBef>
                <a:spcPts val="0"/>
              </a:spcBef>
              <a:spcAft>
                <a:spcPts val="0"/>
              </a:spcAft>
              <a:buSzPts val="1400"/>
              <a:buNone/>
              <a:defRPr sz="1500"/>
            </a:lvl6pPr>
            <a:lvl7pPr marL="3200400" lvl="6" indent="-228600" algn="l">
              <a:lnSpc>
                <a:spcPct val="100000"/>
              </a:lnSpc>
              <a:spcBef>
                <a:spcPts val="0"/>
              </a:spcBef>
              <a:spcAft>
                <a:spcPts val="0"/>
              </a:spcAft>
              <a:buSzPts val="1400"/>
              <a:buNone/>
              <a:defRPr sz="1500"/>
            </a:lvl7pPr>
            <a:lvl8pPr marL="3657600" lvl="7" indent="-228600" algn="l">
              <a:lnSpc>
                <a:spcPct val="100000"/>
              </a:lnSpc>
              <a:spcBef>
                <a:spcPts val="0"/>
              </a:spcBef>
              <a:spcAft>
                <a:spcPts val="0"/>
              </a:spcAft>
              <a:buSzPts val="1400"/>
              <a:buNone/>
              <a:defRPr sz="1500"/>
            </a:lvl8pPr>
            <a:lvl9pPr marL="4114800" lvl="8" indent="-228600" algn="l">
              <a:lnSpc>
                <a:spcPct val="100000"/>
              </a:lnSpc>
              <a:spcBef>
                <a:spcPts val="0"/>
              </a:spcBef>
              <a:spcAft>
                <a:spcPts val="0"/>
              </a:spcAft>
              <a:buSzPts val="1400"/>
              <a:buNone/>
              <a:defRPr sz="1500"/>
            </a:lvl9pPr>
          </a:lstStyle>
          <a:p>
            <a:endParaRPr/>
          </a:p>
        </p:txBody>
      </p:sp>
      <p:sp>
        <p:nvSpPr>
          <p:cNvPr id="124" name="Google Shape;124;p71"/>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1600"/>
              <a:buNone/>
              <a:defRPr sz="1200"/>
            </a:lvl1pPr>
            <a:lvl2pPr marL="914400" lvl="1" indent="-228600" algn="l">
              <a:lnSpc>
                <a:spcPct val="100000"/>
              </a:lnSpc>
              <a:spcBef>
                <a:spcPts val="0"/>
              </a:spcBef>
              <a:spcAft>
                <a:spcPts val="0"/>
              </a:spcAft>
              <a:buSzPts val="1400"/>
              <a:buNone/>
              <a:defRPr sz="1050"/>
            </a:lvl2pPr>
            <a:lvl3pPr marL="1371600" lvl="2" indent="-228600" algn="l">
              <a:lnSpc>
                <a:spcPct val="100000"/>
              </a:lnSpc>
              <a:spcBef>
                <a:spcPts val="0"/>
              </a:spcBef>
              <a:spcAft>
                <a:spcPts val="0"/>
              </a:spcAft>
              <a:buSzPts val="1200"/>
              <a:buNone/>
              <a:defRPr sz="900"/>
            </a:lvl3pPr>
            <a:lvl4pPr marL="1828800" lvl="3" indent="-228600" algn="l">
              <a:lnSpc>
                <a:spcPct val="100000"/>
              </a:lnSpc>
              <a:spcBef>
                <a:spcPts val="0"/>
              </a:spcBef>
              <a:spcAft>
                <a:spcPts val="0"/>
              </a:spcAft>
              <a:buSzPts val="1000"/>
              <a:buNone/>
              <a:defRPr sz="750"/>
            </a:lvl4pPr>
            <a:lvl5pPr marL="2286000" lvl="4" indent="-228600" algn="l">
              <a:lnSpc>
                <a:spcPct val="100000"/>
              </a:lnSpc>
              <a:spcBef>
                <a:spcPts val="0"/>
              </a:spcBef>
              <a:spcAft>
                <a:spcPts val="0"/>
              </a:spcAft>
              <a:buSzPts val="1000"/>
              <a:buNone/>
              <a:defRPr sz="750"/>
            </a:lvl5pPr>
            <a:lvl6pPr marL="2743200" lvl="5" indent="-228600" algn="l">
              <a:lnSpc>
                <a:spcPct val="100000"/>
              </a:lnSpc>
              <a:spcBef>
                <a:spcPts val="0"/>
              </a:spcBef>
              <a:spcAft>
                <a:spcPts val="0"/>
              </a:spcAft>
              <a:buSzPts val="1000"/>
              <a:buNone/>
              <a:defRPr sz="750"/>
            </a:lvl6pPr>
            <a:lvl7pPr marL="3200400" lvl="6" indent="-228600" algn="l">
              <a:lnSpc>
                <a:spcPct val="100000"/>
              </a:lnSpc>
              <a:spcBef>
                <a:spcPts val="0"/>
              </a:spcBef>
              <a:spcAft>
                <a:spcPts val="0"/>
              </a:spcAft>
              <a:buSzPts val="1000"/>
              <a:buNone/>
              <a:defRPr sz="750"/>
            </a:lvl7pPr>
            <a:lvl8pPr marL="3657600" lvl="7" indent="-228600" algn="l">
              <a:lnSpc>
                <a:spcPct val="100000"/>
              </a:lnSpc>
              <a:spcBef>
                <a:spcPts val="0"/>
              </a:spcBef>
              <a:spcAft>
                <a:spcPts val="0"/>
              </a:spcAft>
              <a:buSzPts val="1000"/>
              <a:buNone/>
              <a:defRPr sz="750"/>
            </a:lvl8pPr>
            <a:lvl9pPr marL="4114800" lvl="8" indent="-228600" algn="l">
              <a:lnSpc>
                <a:spcPct val="100000"/>
              </a:lnSpc>
              <a:spcBef>
                <a:spcPts val="0"/>
              </a:spcBef>
              <a:spcAft>
                <a:spcPts val="0"/>
              </a:spcAft>
              <a:buSzPts val="1000"/>
              <a:buNone/>
              <a:defRPr sz="750"/>
            </a:lvl9pPr>
          </a:lstStyle>
          <a:p>
            <a:endParaRPr/>
          </a:p>
        </p:txBody>
      </p:sp>
      <p:sp>
        <p:nvSpPr>
          <p:cNvPr id="125" name="Google Shape;125;p71"/>
          <p:cNvSpPr txBox="1">
            <a:spLocks noGrp="1"/>
          </p:cNvSpPr>
          <p:nvPr>
            <p:ph type="dt" idx="10"/>
          </p:nvPr>
        </p:nvSpPr>
        <p:spPr>
          <a:xfrm>
            <a:off x="0" y="0"/>
            <a:ext cx="225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1400"/>
              <a:buFont typeface="Arial"/>
              <a:buNone/>
              <a:defRPr sz="1350">
                <a:solidFill>
                  <a:schemeClr val="dk1"/>
                </a:solidFill>
                <a:latin typeface="Arial"/>
                <a:ea typeface="Arial"/>
                <a:cs typeface="Arial"/>
                <a:sym typeface="Arial"/>
              </a:defRPr>
            </a:lvl1pPr>
            <a:lvl2pPr marR="0" lvl="1"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9pPr>
          </a:lstStyle>
          <a:p>
            <a:endParaRPr/>
          </a:p>
        </p:txBody>
      </p:sp>
      <p:sp>
        <p:nvSpPr>
          <p:cNvPr id="126" name="Google Shape;126;p71"/>
          <p:cNvSpPr txBox="1">
            <a:spLocks noGrp="1"/>
          </p:cNvSpPr>
          <p:nvPr>
            <p:ph type="ftr" idx="11"/>
          </p:nvPr>
        </p:nvSpPr>
        <p:spPr>
          <a:xfrm>
            <a:off x="0" y="0"/>
            <a:ext cx="225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1400"/>
              <a:buFont typeface="Arial"/>
              <a:buNone/>
              <a:defRPr sz="1350">
                <a:solidFill>
                  <a:schemeClr val="dk1"/>
                </a:solidFill>
                <a:latin typeface="Arial"/>
                <a:ea typeface="Arial"/>
                <a:cs typeface="Arial"/>
                <a:sym typeface="Arial"/>
              </a:defRPr>
            </a:lvl1pPr>
            <a:lvl2pPr marR="0" lvl="1"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9pPr>
          </a:lstStyle>
          <a:p>
            <a:endParaRPr/>
          </a:p>
        </p:txBody>
      </p:sp>
      <p:sp>
        <p:nvSpPr>
          <p:cNvPr id="127" name="Google Shape;127;p71"/>
          <p:cNvSpPr txBox="1">
            <a:spLocks noGrp="1"/>
          </p:cNvSpPr>
          <p:nvPr>
            <p:ph type="sldNum" idx="12"/>
          </p:nvPr>
        </p:nvSpPr>
        <p:spPr>
          <a:xfrm>
            <a:off x="0" y="0"/>
            <a:ext cx="225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Clr>
                <a:schemeClr val="dk1"/>
              </a:buClr>
              <a:buSzPts val="1350"/>
              <a:buFont typeface="Arial"/>
              <a:buNone/>
              <a:defRPr sz="1350">
                <a:solidFill>
                  <a:schemeClr val="dk1"/>
                </a:solidFill>
                <a:latin typeface="Arial"/>
                <a:ea typeface="Arial"/>
                <a:cs typeface="Arial"/>
                <a:sym typeface="Arial"/>
              </a:defRPr>
            </a:lvl1pPr>
            <a:lvl2pPr marL="0" marR="0" lvl="1" indent="0" algn="l" rtl="0">
              <a:spcBef>
                <a:spcPts val="0"/>
              </a:spcBef>
              <a:spcAft>
                <a:spcPts val="0"/>
              </a:spcAft>
              <a:buClr>
                <a:schemeClr val="dk1"/>
              </a:buClr>
              <a:buSzPts val="1350"/>
              <a:buFont typeface="Arial"/>
              <a:buNone/>
              <a:defRPr sz="1350">
                <a:solidFill>
                  <a:schemeClr val="dk1"/>
                </a:solidFill>
                <a:latin typeface="Arial"/>
                <a:ea typeface="Arial"/>
                <a:cs typeface="Arial"/>
                <a:sym typeface="Arial"/>
              </a:defRPr>
            </a:lvl2pPr>
            <a:lvl3pPr marL="0" marR="0" lvl="2" indent="0" algn="l" rtl="0">
              <a:spcBef>
                <a:spcPts val="0"/>
              </a:spcBef>
              <a:spcAft>
                <a:spcPts val="0"/>
              </a:spcAft>
              <a:buClr>
                <a:schemeClr val="dk1"/>
              </a:buClr>
              <a:buSzPts val="1350"/>
              <a:buFont typeface="Arial"/>
              <a:buNone/>
              <a:defRPr sz="1350">
                <a:solidFill>
                  <a:schemeClr val="dk1"/>
                </a:solidFill>
                <a:latin typeface="Arial"/>
                <a:ea typeface="Arial"/>
                <a:cs typeface="Arial"/>
                <a:sym typeface="Arial"/>
              </a:defRPr>
            </a:lvl3pPr>
            <a:lvl4pPr marL="0" marR="0" lvl="3" indent="0" algn="l" rtl="0">
              <a:spcBef>
                <a:spcPts val="0"/>
              </a:spcBef>
              <a:spcAft>
                <a:spcPts val="0"/>
              </a:spcAft>
              <a:buClr>
                <a:schemeClr val="dk1"/>
              </a:buClr>
              <a:buSzPts val="1350"/>
              <a:buFont typeface="Arial"/>
              <a:buNone/>
              <a:defRPr sz="1350">
                <a:solidFill>
                  <a:schemeClr val="dk1"/>
                </a:solidFill>
                <a:latin typeface="Arial"/>
                <a:ea typeface="Arial"/>
                <a:cs typeface="Arial"/>
                <a:sym typeface="Arial"/>
              </a:defRPr>
            </a:lvl4pPr>
            <a:lvl5pPr marL="0" marR="0" lvl="4" indent="0" algn="l" rtl="0">
              <a:spcBef>
                <a:spcPts val="0"/>
              </a:spcBef>
              <a:spcAft>
                <a:spcPts val="0"/>
              </a:spcAft>
              <a:buClr>
                <a:schemeClr val="dk1"/>
              </a:buClr>
              <a:buSzPts val="1350"/>
              <a:buFont typeface="Arial"/>
              <a:buNone/>
              <a:defRPr sz="1350">
                <a:solidFill>
                  <a:schemeClr val="dk1"/>
                </a:solidFill>
                <a:latin typeface="Arial"/>
                <a:ea typeface="Arial"/>
                <a:cs typeface="Arial"/>
                <a:sym typeface="Arial"/>
              </a:defRPr>
            </a:lvl5pPr>
            <a:lvl6pPr marL="0" marR="0" lvl="5" indent="0" algn="l" rtl="0">
              <a:spcBef>
                <a:spcPts val="0"/>
              </a:spcBef>
              <a:spcAft>
                <a:spcPts val="0"/>
              </a:spcAft>
              <a:buClr>
                <a:schemeClr val="dk1"/>
              </a:buClr>
              <a:buSzPts val="1350"/>
              <a:buFont typeface="Arial"/>
              <a:buNone/>
              <a:defRPr sz="1350">
                <a:solidFill>
                  <a:schemeClr val="dk1"/>
                </a:solidFill>
                <a:latin typeface="Arial"/>
                <a:ea typeface="Arial"/>
                <a:cs typeface="Arial"/>
                <a:sym typeface="Arial"/>
              </a:defRPr>
            </a:lvl6pPr>
            <a:lvl7pPr marL="0" marR="0" lvl="6" indent="0" algn="l" rtl="0">
              <a:spcBef>
                <a:spcPts val="0"/>
              </a:spcBef>
              <a:spcAft>
                <a:spcPts val="0"/>
              </a:spcAft>
              <a:buClr>
                <a:schemeClr val="dk1"/>
              </a:buClr>
              <a:buSzPts val="1350"/>
              <a:buFont typeface="Arial"/>
              <a:buNone/>
              <a:defRPr sz="1350">
                <a:solidFill>
                  <a:schemeClr val="dk1"/>
                </a:solidFill>
                <a:latin typeface="Arial"/>
                <a:ea typeface="Arial"/>
                <a:cs typeface="Arial"/>
                <a:sym typeface="Arial"/>
              </a:defRPr>
            </a:lvl7pPr>
            <a:lvl8pPr marL="0" marR="0" lvl="7" indent="0" algn="l" rtl="0">
              <a:spcBef>
                <a:spcPts val="0"/>
              </a:spcBef>
              <a:spcAft>
                <a:spcPts val="0"/>
              </a:spcAft>
              <a:buClr>
                <a:schemeClr val="dk1"/>
              </a:buClr>
              <a:buSzPts val="1350"/>
              <a:buFont typeface="Arial"/>
              <a:buNone/>
              <a:defRPr sz="1350">
                <a:solidFill>
                  <a:schemeClr val="dk1"/>
                </a:solidFill>
                <a:latin typeface="Arial"/>
                <a:ea typeface="Arial"/>
                <a:cs typeface="Arial"/>
                <a:sym typeface="Arial"/>
              </a:defRPr>
            </a:lvl8pPr>
            <a:lvl9pPr marL="0" marR="0" lvl="8" indent="0" algn="l" rtl="0">
              <a:spcBef>
                <a:spcPts val="0"/>
              </a:spcBef>
              <a:spcAft>
                <a:spcPts val="0"/>
              </a:spcAft>
              <a:buClr>
                <a:schemeClr val="dk1"/>
              </a:buClr>
              <a:buSzPts val="1350"/>
              <a:buFont typeface="Arial"/>
              <a:buNone/>
              <a:defRPr sz="135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33"/>
        <p:cNvGrpSpPr/>
        <p:nvPr/>
      </p:nvGrpSpPr>
      <p:grpSpPr>
        <a:xfrm>
          <a:off x="0" y="0"/>
          <a:ext cx="0" cy="0"/>
          <a:chOff x="0" y="0"/>
          <a:chExt cx="0" cy="0"/>
        </a:xfrm>
      </p:grpSpPr>
      <p:sp>
        <p:nvSpPr>
          <p:cNvPr id="134" name="Google Shape;134;p56"/>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35" name="Google Shape;135;p56"/>
          <p:cNvSpPr txBox="1">
            <a:spLocks noGrp="1"/>
          </p:cNvSpPr>
          <p:nvPr>
            <p:ph type="body" idx="1"/>
          </p:nvPr>
        </p:nvSpPr>
        <p:spPr>
          <a:xfrm>
            <a:off x="457200" y="1600202"/>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
        <p:nvSpPr>
          <p:cNvPr id="136" name="Google Shape;136;p56"/>
          <p:cNvSpPr txBox="1">
            <a:spLocks noGrp="1"/>
          </p:cNvSpPr>
          <p:nvPr>
            <p:ph type="body" idx="2"/>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7"/>
        <p:cNvGrpSpPr/>
        <p:nvPr/>
      </p:nvGrpSpPr>
      <p:grpSpPr>
        <a:xfrm>
          <a:off x="0" y="0"/>
          <a:ext cx="0" cy="0"/>
          <a:chOff x="0" y="0"/>
          <a:chExt cx="0" cy="0"/>
        </a:xfrm>
      </p:grpSpPr>
      <p:sp>
        <p:nvSpPr>
          <p:cNvPr id="138" name="Google Shape;138;p76"/>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39" name="Google Shape;139;p76"/>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0"/>
        <p:cNvGrpSpPr/>
        <p:nvPr/>
      </p:nvGrpSpPr>
      <p:grpSpPr>
        <a:xfrm>
          <a:off x="0" y="0"/>
          <a:ext cx="0" cy="0"/>
          <a:chOff x="0" y="0"/>
          <a:chExt cx="0" cy="0"/>
        </a:xfrm>
      </p:grpSpPr>
      <p:sp>
        <p:nvSpPr>
          <p:cNvPr id="141" name="Google Shape;141;p77"/>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142"/>
        <p:cNvGrpSpPr/>
        <p:nvPr/>
      </p:nvGrpSpPr>
      <p:grpSpPr>
        <a:xfrm>
          <a:off x="0" y="0"/>
          <a:ext cx="0" cy="0"/>
          <a:chOff x="0" y="0"/>
          <a:chExt cx="0" cy="0"/>
        </a:xfrm>
      </p:grpSpPr>
      <p:sp>
        <p:nvSpPr>
          <p:cNvPr id="143" name="Google Shape;143;p78"/>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44" name="Google Shape;144;p78"/>
          <p:cNvSpPr txBox="1">
            <a:spLocks noGrp="1"/>
          </p:cNvSpPr>
          <p:nvPr>
            <p:ph type="body" idx="1"/>
          </p:nvPr>
        </p:nvSpPr>
        <p:spPr>
          <a:xfrm>
            <a:off x="457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
        <p:nvSpPr>
          <p:cNvPr id="145" name="Google Shape;145;p78"/>
          <p:cNvSpPr>
            <a:spLocks noGrp="1"/>
          </p:cNvSpPr>
          <p:nvPr>
            <p:ph type="clipArt" idx="2"/>
          </p:nvPr>
        </p:nvSpPr>
        <p:spPr>
          <a:xfrm>
            <a:off x="4648200" y="1600202"/>
            <a:ext cx="4038600" cy="4525963"/>
          </a:xfrm>
          <a:prstGeom prst="rect">
            <a:avLst/>
          </a:prstGeom>
          <a:noFill/>
          <a:ln>
            <a:no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146"/>
        <p:cNvGrpSpPr/>
        <p:nvPr/>
      </p:nvGrpSpPr>
      <p:grpSpPr>
        <a:xfrm>
          <a:off x="0" y="0"/>
          <a:ext cx="0" cy="0"/>
          <a:chOff x="0" y="0"/>
          <a:chExt cx="0" cy="0"/>
        </a:xfrm>
      </p:grpSpPr>
      <p:sp>
        <p:nvSpPr>
          <p:cNvPr id="147" name="Google Shape;147;p79"/>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8"/>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49"/>
        <p:cNvGrpSpPr/>
        <p:nvPr/>
      </p:nvGrpSpPr>
      <p:grpSpPr>
        <a:xfrm>
          <a:off x="0" y="0"/>
          <a:ext cx="0" cy="0"/>
          <a:chOff x="0" y="0"/>
          <a:chExt cx="0" cy="0"/>
        </a:xfrm>
      </p:grpSpPr>
      <p:sp>
        <p:nvSpPr>
          <p:cNvPr id="150" name="Google Shape;150;p81"/>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51" name="Google Shape;151;p81"/>
          <p:cNvSpPr>
            <a:spLocks noGrp="1"/>
          </p:cNvSpPr>
          <p:nvPr>
            <p:ph type="clipArt" idx="2"/>
          </p:nvPr>
        </p:nvSpPr>
        <p:spPr>
          <a:xfrm>
            <a:off x="457200" y="1600202"/>
            <a:ext cx="4038600" cy="4525963"/>
          </a:xfrm>
          <a:prstGeom prst="rect">
            <a:avLst/>
          </a:prstGeom>
          <a:noFill/>
          <a:ln>
            <a:noFill/>
          </a:ln>
        </p:spPr>
      </p:sp>
      <p:sp>
        <p:nvSpPr>
          <p:cNvPr id="152" name="Google Shape;152;p81"/>
          <p:cNvSpPr txBox="1">
            <a:spLocks noGrp="1"/>
          </p:cNvSpPr>
          <p:nvPr>
            <p:ph type="body" idx="1"/>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53"/>
        <p:cNvGrpSpPr/>
        <p:nvPr/>
      </p:nvGrpSpPr>
      <p:grpSpPr>
        <a:xfrm>
          <a:off x="0" y="0"/>
          <a:ext cx="0" cy="0"/>
          <a:chOff x="0" y="0"/>
          <a:chExt cx="0" cy="0"/>
        </a:xfrm>
      </p:grpSpPr>
      <p:sp>
        <p:nvSpPr>
          <p:cNvPr id="154" name="Google Shape;154;p82"/>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alpha val="23137"/>
          </a:srgbClr>
        </a:solidFill>
        <a:effectLst/>
      </p:bgPr>
    </p:bg>
    <p:spTree>
      <p:nvGrpSpPr>
        <p:cNvPr id="1" name="Shape 5"/>
        <p:cNvGrpSpPr/>
        <p:nvPr/>
      </p:nvGrpSpPr>
      <p:grpSpPr>
        <a:xfrm>
          <a:off x="0" y="0"/>
          <a:ext cx="0" cy="0"/>
          <a:chOff x="0" y="0"/>
          <a:chExt cx="0" cy="0"/>
        </a:xfrm>
      </p:grpSpPr>
      <p:sp>
        <p:nvSpPr>
          <p:cNvPr id="6" name="Google Shape;6;p40"/>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7" name="Google Shape;7;p4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 name="Google Shape;8;p40"/>
          <p:cNvSpPr/>
          <p:nvPr/>
        </p:nvSpPr>
        <p:spPr>
          <a:xfrm>
            <a:off x="457200" y="1217613"/>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Google Shape;9;p40"/>
          <p:cNvSpPr txBox="1"/>
          <p:nvPr/>
        </p:nvSpPr>
        <p:spPr>
          <a:xfrm>
            <a:off x="6435725" y="6489700"/>
            <a:ext cx="2525713"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0" u="none" strike="noStrike" cap="none">
                <a:solidFill>
                  <a:srgbClr val="000000"/>
                </a:solidFill>
                <a:latin typeface="Arial"/>
                <a:ea typeface="Arial"/>
                <a:cs typeface="Arial"/>
                <a:sym typeface="Arial"/>
              </a:rPr>
              <a:t>Session III, Slide #</a:t>
            </a:r>
            <a:fld id="{00000000-1234-1234-1234-123412341234}" type="slidenum">
              <a:rPr lang="en-US" sz="1600" b="1" i="0" u="none" strike="noStrike" cap="none">
                <a:solidFill>
                  <a:srgbClr val="000000"/>
                </a:solidFill>
                <a:latin typeface="Arial"/>
                <a:ea typeface="Arial"/>
                <a:cs typeface="Arial"/>
                <a:sym typeface="Arial"/>
              </a:rPr>
              <a:t>‹#›</a:t>
            </a:fld>
            <a:endParaRPr sz="1600" b="1"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ECFF">
            <a:alpha val="22745"/>
          </a:srgbClr>
        </a:solidFill>
        <a:effectLst/>
      </p:bgPr>
    </p:bg>
    <p:spTree>
      <p:nvGrpSpPr>
        <p:cNvPr id="1" name="Shape 17"/>
        <p:cNvGrpSpPr/>
        <p:nvPr/>
      </p:nvGrpSpPr>
      <p:grpSpPr>
        <a:xfrm>
          <a:off x="0" y="0"/>
          <a:ext cx="0" cy="0"/>
          <a:chOff x="0" y="0"/>
          <a:chExt cx="0" cy="0"/>
        </a:xfrm>
      </p:grpSpPr>
      <p:sp>
        <p:nvSpPr>
          <p:cNvPr id="18" name="Google Shape;18;p43"/>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 name="Google Shape;19;p43"/>
          <p:cNvSpPr txBox="1">
            <a:spLocks noGrp="1"/>
          </p:cNvSpPr>
          <p:nvPr>
            <p:ph type="body" idx="1"/>
          </p:nvPr>
        </p:nvSpPr>
        <p:spPr>
          <a:xfrm>
            <a:off x="457200" y="1600202"/>
            <a:ext cx="82296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 name="Google Shape;20;p43"/>
          <p:cNvSpPr txBox="1"/>
          <p:nvPr/>
        </p:nvSpPr>
        <p:spPr>
          <a:xfrm>
            <a:off x="6142038" y="6384927"/>
            <a:ext cx="2819400" cy="226185"/>
          </a:xfrm>
          <a:prstGeom prst="rect">
            <a:avLst/>
          </a:prstGeom>
          <a:noFill/>
          <a:ln>
            <a:noFill/>
          </a:ln>
        </p:spPr>
        <p:txBody>
          <a:bodyPr spcFirstLastPara="1" wrap="square" lIns="68550" tIns="34275" rIns="68550" bIns="34275" anchor="t" anchorCtr="0">
            <a:spAutoFit/>
          </a:bodyPr>
          <a:lstStyle/>
          <a:p>
            <a:pPr marL="0" marR="0" lvl="0" indent="0" algn="r" rtl="0">
              <a:lnSpc>
                <a:spcPct val="85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 Session </a:t>
            </a:r>
            <a:r>
              <a:rPr lang="en-US" sz="1200" b="1"/>
              <a:t>III</a:t>
            </a:r>
            <a:r>
              <a:rPr lang="en-US" sz="1200" b="1" i="0" u="none" strike="noStrike" cap="none">
                <a:solidFill>
                  <a:srgbClr val="000000"/>
                </a:solidFill>
                <a:latin typeface="Arial"/>
                <a:ea typeface="Arial"/>
                <a:cs typeface="Arial"/>
                <a:sym typeface="Arial"/>
              </a:rPr>
              <a:t>, Slide </a:t>
            </a:r>
            <a:fld id="{00000000-1234-1234-1234-123412341234}" type="slidenum">
              <a:rPr lang="en-US" sz="1200" b="1" i="0" u="none" strike="noStrike" cap="none">
                <a:solidFill>
                  <a:srgbClr val="000000"/>
                </a:solidFill>
                <a:latin typeface="Arial"/>
                <a:ea typeface="Arial"/>
                <a:cs typeface="Arial"/>
                <a:sym typeface="Arial"/>
              </a:rPr>
              <a:t>‹#›</a:t>
            </a:fld>
            <a:endParaRPr sz="1050" b="0" i="0" u="none" strike="noStrike" cap="none">
              <a:solidFill>
                <a:srgbClr val="000000"/>
              </a:solidFill>
              <a:latin typeface="Arial"/>
              <a:ea typeface="Arial"/>
              <a:cs typeface="Arial"/>
              <a:sym typeface="Arial"/>
            </a:endParaRPr>
          </a:p>
        </p:txBody>
      </p:sp>
      <p:sp>
        <p:nvSpPr>
          <p:cNvPr id="21" name="Google Shape;21;p43"/>
          <p:cNvSpPr txBox="1"/>
          <p:nvPr/>
        </p:nvSpPr>
        <p:spPr>
          <a:xfrm>
            <a:off x="471488" y="1228725"/>
            <a:ext cx="8229600" cy="152400"/>
          </a:xfrm>
          <a:prstGeom prst="rect">
            <a:avLst/>
          </a:prstGeom>
          <a:solidFill>
            <a:srgbClr val="008080"/>
          </a:solidFill>
          <a:ln w="9525" cap="flat" cmpd="sng">
            <a:solidFill>
              <a:srgbClr val="005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l" rtl="0">
              <a:spcBef>
                <a:spcPts val="0"/>
              </a:spcBef>
              <a:spcAft>
                <a:spcPts val="0"/>
              </a:spcAft>
              <a:buClr>
                <a:schemeClr val="dk1"/>
              </a:buClr>
              <a:buSzPts val="1350"/>
              <a:buFont typeface="Arial"/>
              <a:buNone/>
            </a:pPr>
            <a:endParaRPr sz="1350" b="0" i="0" u="none" strike="noStrike" cap="none">
              <a:solidFill>
                <a:srgbClr val="FF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ECFF">
            <a:alpha val="22745"/>
          </a:srgbClr>
        </a:solidFill>
        <a:effectLst/>
      </p:bgPr>
    </p:bg>
    <p:spTree>
      <p:nvGrpSpPr>
        <p:cNvPr id="1" name="Shape 44"/>
        <p:cNvGrpSpPr/>
        <p:nvPr/>
      </p:nvGrpSpPr>
      <p:grpSpPr>
        <a:xfrm>
          <a:off x="0" y="0"/>
          <a:ext cx="0" cy="0"/>
          <a:chOff x="0" y="0"/>
          <a:chExt cx="0" cy="0"/>
        </a:xfrm>
      </p:grpSpPr>
      <p:sp>
        <p:nvSpPr>
          <p:cNvPr id="45" name="Google Shape;45;p47"/>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 name="Google Shape;46;p47"/>
          <p:cNvSpPr txBox="1">
            <a:spLocks noGrp="1"/>
          </p:cNvSpPr>
          <p:nvPr>
            <p:ph type="body" idx="1"/>
          </p:nvPr>
        </p:nvSpPr>
        <p:spPr>
          <a:xfrm>
            <a:off x="457200" y="1600202"/>
            <a:ext cx="82296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7" name="Google Shape;47;p47"/>
          <p:cNvSpPr txBox="1"/>
          <p:nvPr/>
        </p:nvSpPr>
        <p:spPr>
          <a:xfrm>
            <a:off x="471488" y="1228725"/>
            <a:ext cx="8229600" cy="152400"/>
          </a:xfrm>
          <a:prstGeom prst="rect">
            <a:avLst/>
          </a:prstGeom>
          <a:solidFill>
            <a:srgbClr val="008080"/>
          </a:solidFill>
          <a:ln w="9525" cap="flat" cmpd="sng">
            <a:solidFill>
              <a:srgbClr val="005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l" rtl="0">
              <a:spcBef>
                <a:spcPts val="0"/>
              </a:spcBef>
              <a:spcAft>
                <a:spcPts val="0"/>
              </a:spcAft>
              <a:buClr>
                <a:schemeClr val="dk1"/>
              </a:buClr>
              <a:buSzPts val="1350"/>
              <a:buFont typeface="Arial"/>
              <a:buNone/>
            </a:pPr>
            <a:endParaRPr sz="1350" b="0" i="0" u="none" strike="noStrike" cap="none">
              <a:solidFill>
                <a:srgbClr val="FFFFFF"/>
              </a:solidFill>
              <a:latin typeface="Arial"/>
              <a:ea typeface="Arial"/>
              <a:cs typeface="Arial"/>
              <a:sym typeface="Arial"/>
            </a:endParaRPr>
          </a:p>
        </p:txBody>
      </p:sp>
      <p:sp>
        <p:nvSpPr>
          <p:cNvPr id="48" name="Google Shape;48;p47"/>
          <p:cNvSpPr txBox="1"/>
          <p:nvPr/>
        </p:nvSpPr>
        <p:spPr>
          <a:xfrm>
            <a:off x="6142038" y="6384927"/>
            <a:ext cx="2819400" cy="226200"/>
          </a:xfrm>
          <a:prstGeom prst="rect">
            <a:avLst/>
          </a:prstGeom>
          <a:noFill/>
          <a:ln>
            <a:noFill/>
          </a:ln>
        </p:spPr>
        <p:txBody>
          <a:bodyPr spcFirstLastPara="1" wrap="square" lIns="68550" tIns="34275" rIns="68550" bIns="34275" anchor="t" anchorCtr="0">
            <a:spAutoFit/>
          </a:bodyPr>
          <a:lstStyle/>
          <a:p>
            <a:pPr marL="0" marR="0" lvl="0" indent="0" algn="r" rtl="0">
              <a:lnSpc>
                <a:spcPct val="85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 Session </a:t>
            </a:r>
            <a:r>
              <a:rPr lang="en-US" sz="1200" b="1"/>
              <a:t>III</a:t>
            </a:r>
            <a:r>
              <a:rPr lang="en-US" sz="1200" b="1" i="0" u="none" strike="noStrike" cap="none">
                <a:solidFill>
                  <a:srgbClr val="000000"/>
                </a:solidFill>
                <a:latin typeface="Arial"/>
                <a:ea typeface="Arial"/>
                <a:cs typeface="Arial"/>
                <a:sym typeface="Arial"/>
              </a:rPr>
              <a:t>, Slide </a:t>
            </a:r>
            <a:fld id="{00000000-1234-1234-1234-123412341234}" type="slidenum">
              <a:rPr lang="en-US" sz="1200" b="1" i="0" u="none" strike="noStrike" cap="none">
                <a:solidFill>
                  <a:srgbClr val="000000"/>
                </a:solidFill>
                <a:latin typeface="Arial"/>
                <a:ea typeface="Arial"/>
                <a:cs typeface="Arial"/>
                <a:sym typeface="Arial"/>
              </a:rPr>
              <a:t>‹#›</a:t>
            </a:fld>
            <a:endParaRPr sz="105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ECFF">
            <a:alpha val="22745"/>
          </a:srgbClr>
        </a:solidFill>
        <a:effectLst/>
      </p:bgPr>
    </p:bg>
    <p:spTree>
      <p:nvGrpSpPr>
        <p:cNvPr id="1" name="Shape 71"/>
        <p:cNvGrpSpPr/>
        <p:nvPr/>
      </p:nvGrpSpPr>
      <p:grpSpPr>
        <a:xfrm>
          <a:off x="0" y="0"/>
          <a:ext cx="0" cy="0"/>
          <a:chOff x="0" y="0"/>
          <a:chExt cx="0" cy="0"/>
        </a:xfrm>
      </p:grpSpPr>
      <p:sp>
        <p:nvSpPr>
          <p:cNvPr id="72" name="Google Shape;72;p50"/>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3" name="Google Shape;73;p50"/>
          <p:cNvSpPr txBox="1">
            <a:spLocks noGrp="1"/>
          </p:cNvSpPr>
          <p:nvPr>
            <p:ph type="body" idx="1"/>
          </p:nvPr>
        </p:nvSpPr>
        <p:spPr>
          <a:xfrm>
            <a:off x="457200" y="1600202"/>
            <a:ext cx="82296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4" name="Google Shape;74;p50"/>
          <p:cNvSpPr txBox="1"/>
          <p:nvPr/>
        </p:nvSpPr>
        <p:spPr>
          <a:xfrm>
            <a:off x="6142038" y="6384927"/>
            <a:ext cx="2819400" cy="226185"/>
          </a:xfrm>
          <a:prstGeom prst="rect">
            <a:avLst/>
          </a:prstGeom>
          <a:noFill/>
          <a:ln>
            <a:noFill/>
          </a:ln>
        </p:spPr>
        <p:txBody>
          <a:bodyPr spcFirstLastPara="1" wrap="square" lIns="68550" tIns="34275" rIns="68550" bIns="34275" anchor="t" anchorCtr="0">
            <a:spAutoFit/>
          </a:bodyPr>
          <a:lstStyle/>
          <a:p>
            <a:pPr marL="0" marR="0" lvl="0" indent="0" algn="r" rtl="0">
              <a:lnSpc>
                <a:spcPct val="85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 Session III, Slide </a:t>
            </a:r>
            <a:fld id="{00000000-1234-1234-1234-123412341234}" type="slidenum">
              <a:rPr lang="en-US" sz="1200" b="1" i="0" u="none" strike="noStrike" cap="none">
                <a:solidFill>
                  <a:srgbClr val="000000"/>
                </a:solidFill>
                <a:latin typeface="Arial"/>
                <a:ea typeface="Arial"/>
                <a:cs typeface="Arial"/>
                <a:sym typeface="Arial"/>
              </a:rPr>
              <a:t>‹#›</a:t>
            </a:fld>
            <a:endParaRPr sz="1050" b="0" i="0" u="none" strike="noStrike" cap="none">
              <a:solidFill>
                <a:srgbClr val="000000"/>
              </a:solidFill>
              <a:latin typeface="Arial"/>
              <a:ea typeface="Arial"/>
              <a:cs typeface="Arial"/>
              <a:sym typeface="Arial"/>
            </a:endParaRPr>
          </a:p>
        </p:txBody>
      </p:sp>
      <p:sp>
        <p:nvSpPr>
          <p:cNvPr id="75" name="Google Shape;75;p50"/>
          <p:cNvSpPr txBox="1"/>
          <p:nvPr/>
        </p:nvSpPr>
        <p:spPr>
          <a:xfrm>
            <a:off x="471488" y="1228725"/>
            <a:ext cx="8229600" cy="152400"/>
          </a:xfrm>
          <a:prstGeom prst="rect">
            <a:avLst/>
          </a:prstGeom>
          <a:solidFill>
            <a:srgbClr val="008080"/>
          </a:solidFill>
          <a:ln w="9525" cap="flat" cmpd="sng">
            <a:solidFill>
              <a:srgbClr val="005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l" rtl="0">
              <a:spcBef>
                <a:spcPts val="0"/>
              </a:spcBef>
              <a:spcAft>
                <a:spcPts val="0"/>
              </a:spcAft>
              <a:buClr>
                <a:schemeClr val="dk1"/>
              </a:buClr>
              <a:buSzPts val="1350"/>
              <a:buFont typeface="Arial"/>
              <a:buNone/>
            </a:pPr>
            <a:endParaRPr sz="1350" b="0" i="0" u="none" strike="noStrike" cap="none">
              <a:solidFill>
                <a:srgbClr val="FFFFFF"/>
              </a:solidFill>
              <a:latin typeface="Arial"/>
              <a:ea typeface="Arial"/>
              <a:cs typeface="Arial"/>
              <a:sym typeface="Arial"/>
            </a:endParaRPr>
          </a:p>
        </p:txBody>
      </p:sp>
      <p:sp>
        <p:nvSpPr>
          <p:cNvPr id="76" name="Google Shape;76;p50"/>
          <p:cNvSpPr txBox="1"/>
          <p:nvPr/>
        </p:nvSpPr>
        <p:spPr>
          <a:xfrm>
            <a:off x="7726364" y="6384926"/>
            <a:ext cx="1235075" cy="226185"/>
          </a:xfrm>
          <a:prstGeom prst="rect">
            <a:avLst/>
          </a:prstGeom>
          <a:noFill/>
          <a:ln>
            <a:noFill/>
          </a:ln>
        </p:spPr>
        <p:txBody>
          <a:bodyPr spcFirstLastPara="1" wrap="square" lIns="68550" tIns="34275" rIns="68550" bIns="34275" anchor="t" anchorCtr="0">
            <a:spAutoFit/>
          </a:bodyPr>
          <a:lstStyle/>
          <a:p>
            <a:pPr marL="0" marR="0" lvl="0" indent="0" algn="r" rtl="0">
              <a:lnSpc>
                <a:spcPct val="85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sz="105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CCECFF">
            <a:alpha val="22745"/>
          </a:srgbClr>
        </a:solidFill>
        <a:effectLst/>
      </p:bgPr>
    </p:bg>
    <p:spTree>
      <p:nvGrpSpPr>
        <p:cNvPr id="1" name="Shape 97"/>
        <p:cNvGrpSpPr/>
        <p:nvPr/>
      </p:nvGrpSpPr>
      <p:grpSpPr>
        <a:xfrm>
          <a:off x="0" y="0"/>
          <a:ext cx="0" cy="0"/>
          <a:chOff x="0" y="0"/>
          <a:chExt cx="0" cy="0"/>
        </a:xfrm>
      </p:grpSpPr>
      <p:sp>
        <p:nvSpPr>
          <p:cNvPr id="98" name="Google Shape;98;p52"/>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9" name="Google Shape;99;p52"/>
          <p:cNvSpPr txBox="1">
            <a:spLocks noGrp="1"/>
          </p:cNvSpPr>
          <p:nvPr>
            <p:ph type="body" idx="1"/>
          </p:nvPr>
        </p:nvSpPr>
        <p:spPr>
          <a:xfrm>
            <a:off x="457200" y="1600202"/>
            <a:ext cx="82296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0" name="Google Shape;100;p52"/>
          <p:cNvSpPr txBox="1"/>
          <p:nvPr/>
        </p:nvSpPr>
        <p:spPr>
          <a:xfrm>
            <a:off x="6142038" y="6384927"/>
            <a:ext cx="2819400" cy="226185"/>
          </a:xfrm>
          <a:prstGeom prst="rect">
            <a:avLst/>
          </a:prstGeom>
          <a:noFill/>
          <a:ln>
            <a:noFill/>
          </a:ln>
        </p:spPr>
        <p:txBody>
          <a:bodyPr spcFirstLastPara="1" wrap="square" lIns="68550" tIns="34275" rIns="68550" bIns="34275" anchor="t" anchorCtr="0">
            <a:spAutoFit/>
          </a:bodyPr>
          <a:lstStyle/>
          <a:p>
            <a:pPr marL="0" marR="0" lvl="0" indent="0" algn="r" rtl="0">
              <a:lnSpc>
                <a:spcPct val="85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 Session </a:t>
            </a:r>
            <a:r>
              <a:rPr lang="en-US" sz="1200" b="1"/>
              <a:t>III</a:t>
            </a:r>
            <a:r>
              <a:rPr lang="en-US" sz="1200" b="1" i="0" u="none" strike="noStrike" cap="none">
                <a:solidFill>
                  <a:srgbClr val="000000"/>
                </a:solidFill>
                <a:latin typeface="Arial"/>
                <a:ea typeface="Arial"/>
                <a:cs typeface="Arial"/>
                <a:sym typeface="Arial"/>
              </a:rPr>
              <a:t>, Slide </a:t>
            </a:r>
            <a:fld id="{00000000-1234-1234-1234-123412341234}" type="slidenum">
              <a:rPr lang="en-US" sz="1200" b="1" i="0" u="none" strike="noStrike" cap="none">
                <a:solidFill>
                  <a:srgbClr val="000000"/>
                </a:solidFill>
                <a:latin typeface="Arial"/>
                <a:ea typeface="Arial"/>
                <a:cs typeface="Arial"/>
                <a:sym typeface="Arial"/>
              </a:rPr>
              <a:t>‹#›</a:t>
            </a:fld>
            <a:endParaRPr sz="1050" b="0" i="0" u="none" strike="noStrike" cap="none">
              <a:solidFill>
                <a:srgbClr val="000000"/>
              </a:solidFill>
              <a:latin typeface="Arial"/>
              <a:ea typeface="Arial"/>
              <a:cs typeface="Arial"/>
              <a:sym typeface="Arial"/>
            </a:endParaRPr>
          </a:p>
        </p:txBody>
      </p:sp>
      <p:sp>
        <p:nvSpPr>
          <p:cNvPr id="101" name="Google Shape;101;p52"/>
          <p:cNvSpPr txBox="1"/>
          <p:nvPr/>
        </p:nvSpPr>
        <p:spPr>
          <a:xfrm>
            <a:off x="471488" y="1228725"/>
            <a:ext cx="8229600" cy="152400"/>
          </a:xfrm>
          <a:prstGeom prst="rect">
            <a:avLst/>
          </a:prstGeom>
          <a:solidFill>
            <a:srgbClr val="008080"/>
          </a:solidFill>
          <a:ln w="9525" cap="flat" cmpd="sng">
            <a:solidFill>
              <a:srgbClr val="005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l" rtl="0">
              <a:spcBef>
                <a:spcPts val="0"/>
              </a:spcBef>
              <a:spcAft>
                <a:spcPts val="0"/>
              </a:spcAft>
              <a:buClr>
                <a:schemeClr val="dk1"/>
              </a:buClr>
              <a:buSzPts val="1350"/>
              <a:buFont typeface="Arial"/>
              <a:buNone/>
            </a:pPr>
            <a:endParaRPr sz="1350" b="0" i="0" u="none" strike="noStrike" cap="none">
              <a:solidFill>
                <a:srgbClr val="FFFFFF"/>
              </a:solidFill>
              <a:latin typeface="Arial"/>
              <a:ea typeface="Arial"/>
              <a:cs typeface="Arial"/>
              <a:sym typeface="Arial"/>
            </a:endParaRPr>
          </a:p>
        </p:txBody>
      </p:sp>
      <p:sp>
        <p:nvSpPr>
          <p:cNvPr id="102" name="Google Shape;102;p52"/>
          <p:cNvSpPr txBox="1"/>
          <p:nvPr/>
        </p:nvSpPr>
        <p:spPr>
          <a:xfrm>
            <a:off x="7726364" y="6384926"/>
            <a:ext cx="1235075" cy="226185"/>
          </a:xfrm>
          <a:prstGeom prst="rect">
            <a:avLst/>
          </a:prstGeom>
          <a:noFill/>
          <a:ln>
            <a:noFill/>
          </a:ln>
        </p:spPr>
        <p:txBody>
          <a:bodyPr spcFirstLastPara="1" wrap="square" lIns="68550" tIns="34275" rIns="68550" bIns="34275" anchor="t" anchorCtr="0">
            <a:spAutoFit/>
          </a:bodyPr>
          <a:lstStyle/>
          <a:p>
            <a:pPr marL="0" marR="0" lvl="0" indent="0" algn="r" rtl="0">
              <a:lnSpc>
                <a:spcPct val="85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sz="105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CCECFF">
            <a:alpha val="22745"/>
          </a:srgbClr>
        </a:solidFill>
        <a:effectLst/>
      </p:bgPr>
    </p:bg>
    <p:spTree>
      <p:nvGrpSpPr>
        <p:cNvPr id="1" name="Shape 128"/>
        <p:cNvGrpSpPr/>
        <p:nvPr/>
      </p:nvGrpSpPr>
      <p:grpSpPr>
        <a:xfrm>
          <a:off x="0" y="0"/>
          <a:ext cx="0" cy="0"/>
          <a:chOff x="0" y="0"/>
          <a:chExt cx="0" cy="0"/>
        </a:xfrm>
      </p:grpSpPr>
      <p:sp>
        <p:nvSpPr>
          <p:cNvPr id="129" name="Google Shape;129;p55"/>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0" name="Google Shape;130;p55"/>
          <p:cNvSpPr txBox="1">
            <a:spLocks noGrp="1"/>
          </p:cNvSpPr>
          <p:nvPr>
            <p:ph type="body" idx="1"/>
          </p:nvPr>
        </p:nvSpPr>
        <p:spPr>
          <a:xfrm>
            <a:off x="457200" y="1600202"/>
            <a:ext cx="82296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1" name="Google Shape;131;p55"/>
          <p:cNvSpPr txBox="1"/>
          <p:nvPr/>
        </p:nvSpPr>
        <p:spPr>
          <a:xfrm>
            <a:off x="471488" y="1228725"/>
            <a:ext cx="8229600" cy="152400"/>
          </a:xfrm>
          <a:prstGeom prst="rect">
            <a:avLst/>
          </a:prstGeom>
          <a:solidFill>
            <a:srgbClr val="008080"/>
          </a:solidFill>
          <a:ln w="9525" cap="flat" cmpd="sng">
            <a:solidFill>
              <a:srgbClr val="005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l" rtl="0">
              <a:spcBef>
                <a:spcPts val="0"/>
              </a:spcBef>
              <a:spcAft>
                <a:spcPts val="0"/>
              </a:spcAft>
              <a:buClr>
                <a:schemeClr val="dk1"/>
              </a:buClr>
              <a:buSzPts val="1350"/>
              <a:buFont typeface="Arial"/>
              <a:buNone/>
            </a:pPr>
            <a:endParaRPr sz="1350" b="0" i="0" u="none" strike="noStrike" cap="none">
              <a:solidFill>
                <a:srgbClr val="FFFFFF"/>
              </a:solidFill>
              <a:latin typeface="Arial"/>
              <a:ea typeface="Arial"/>
              <a:cs typeface="Arial"/>
              <a:sym typeface="Arial"/>
            </a:endParaRPr>
          </a:p>
        </p:txBody>
      </p:sp>
      <p:sp>
        <p:nvSpPr>
          <p:cNvPr id="132" name="Google Shape;132;p55"/>
          <p:cNvSpPr txBox="1"/>
          <p:nvPr/>
        </p:nvSpPr>
        <p:spPr>
          <a:xfrm>
            <a:off x="6142038" y="6384927"/>
            <a:ext cx="2819400" cy="226185"/>
          </a:xfrm>
          <a:prstGeom prst="rect">
            <a:avLst/>
          </a:prstGeom>
          <a:noFill/>
          <a:ln>
            <a:noFill/>
          </a:ln>
        </p:spPr>
        <p:txBody>
          <a:bodyPr spcFirstLastPara="1" wrap="square" lIns="68550" tIns="34275" rIns="68550" bIns="34275" anchor="t" anchorCtr="0">
            <a:spAutoFit/>
          </a:bodyPr>
          <a:lstStyle/>
          <a:p>
            <a:pPr marL="0" marR="0" lvl="0" indent="0" algn="r" rtl="0">
              <a:lnSpc>
                <a:spcPct val="85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 Session </a:t>
            </a:r>
            <a:r>
              <a:rPr lang="en-US" sz="1200" b="1"/>
              <a:t>II</a:t>
            </a:r>
            <a:r>
              <a:rPr lang="en-US" sz="1200" b="1" i="0" u="none" strike="noStrike" cap="none">
                <a:solidFill>
                  <a:srgbClr val="000000"/>
                </a:solidFill>
                <a:latin typeface="Arial"/>
                <a:ea typeface="Arial"/>
                <a:cs typeface="Arial"/>
                <a:sym typeface="Arial"/>
              </a:rPr>
              <a:t>I, Slide </a:t>
            </a:r>
            <a:fld id="{00000000-1234-1234-1234-123412341234}" type="slidenum">
              <a:rPr lang="en-US" sz="1200" b="1" i="0" u="none" strike="noStrike" cap="none">
                <a:solidFill>
                  <a:srgbClr val="000000"/>
                </a:solidFill>
                <a:latin typeface="Arial"/>
                <a:ea typeface="Arial"/>
                <a:cs typeface="Arial"/>
                <a:sym typeface="Arial"/>
              </a:rPr>
              <a:t>‹#›</a:t>
            </a:fld>
            <a:endParaRPr sz="105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155"/>
        <p:cNvGrpSpPr/>
        <p:nvPr/>
      </p:nvGrpSpPr>
      <p:grpSpPr>
        <a:xfrm>
          <a:off x="0" y="0"/>
          <a:ext cx="0" cy="0"/>
          <a:chOff x="0" y="0"/>
          <a:chExt cx="0" cy="0"/>
        </a:xfrm>
      </p:grpSpPr>
      <p:sp>
        <p:nvSpPr>
          <p:cNvPr id="156" name="Google Shape;156;p57"/>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157" name="Google Shape;157;p5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8" name="Google Shape;158;p57"/>
          <p:cNvSpPr txBox="1"/>
          <p:nvPr/>
        </p:nvSpPr>
        <p:spPr>
          <a:xfrm>
            <a:off x="6457950" y="6384925"/>
            <a:ext cx="2503488"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rgbClr val="000000"/>
                </a:solidFill>
                <a:latin typeface="Arial"/>
                <a:ea typeface="Arial"/>
                <a:cs typeface="Arial"/>
                <a:sym typeface="Arial"/>
              </a:rPr>
              <a:t>Session III, Slide #  </a:t>
            </a:r>
            <a:fld id="{00000000-1234-1234-1234-123412341234}" type="slidenum">
              <a:rPr lang="en-US" sz="1600" b="1">
                <a:solidFill>
                  <a:srgbClr val="000000"/>
                </a:solidFill>
                <a:latin typeface="Arial"/>
                <a:ea typeface="Arial"/>
                <a:cs typeface="Arial"/>
                <a:sym typeface="Arial"/>
              </a:rPr>
              <a:t>‹#›</a:t>
            </a:fld>
            <a:endParaRPr sz="1600" b="1">
              <a:solidFill>
                <a:srgbClr val="000000"/>
              </a:solidFill>
              <a:latin typeface="Arial"/>
              <a:ea typeface="Arial"/>
              <a:cs typeface="Arial"/>
              <a:sym typeface="Arial"/>
            </a:endParaRPr>
          </a:p>
        </p:txBody>
      </p:sp>
      <p:sp>
        <p:nvSpPr>
          <p:cNvPr id="159" name="Google Shape;159;p57"/>
          <p:cNvSpPr/>
          <p:nvPr/>
        </p:nvSpPr>
        <p:spPr>
          <a:xfrm>
            <a:off x="471488" y="1239838"/>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96"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hyperlink" Target="http://www.fphandbook.org/"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https://fphandbook.org/supporting-new-and-continuing-users-7"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hyperlink" Target="https://fphandbook.org/sites/default/files/WHO-JHU-FPHandbook-2022Ed-v221115a.pdf" TargetMode="External"/><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hyperlink" Target="https://fphandbook.org/sites/default/files/WHO-JHU-FPHandbook-2022Ed-v221115a.pdf" TargetMode="External"/><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34.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
          <p:cNvSpPr/>
          <p:nvPr/>
        </p:nvSpPr>
        <p:spPr>
          <a:xfrm>
            <a:off x="467534" y="1543590"/>
            <a:ext cx="8453437" cy="2962844"/>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4000"/>
              <a:buFont typeface="Arial Black"/>
              <a:buNone/>
            </a:pPr>
            <a:r>
              <a:rPr lang="en-US" sz="4000" b="1" i="0" u="none" strike="noStrike" cap="none">
                <a:solidFill>
                  <a:srgbClr val="000000"/>
                </a:solidFill>
                <a:latin typeface="Arial Black"/>
                <a:ea typeface="Arial Black"/>
                <a:cs typeface="Arial Black"/>
                <a:sym typeface="Arial Black"/>
              </a:rPr>
              <a:t>Copper-Bearing </a:t>
            </a:r>
            <a:r>
              <a:rPr lang="en-US" sz="4000" b="0" i="0" u="none" strike="noStrike" cap="none">
                <a:solidFill>
                  <a:srgbClr val="000000"/>
                </a:solidFill>
                <a:latin typeface="Arial Black"/>
                <a:ea typeface="Arial Black"/>
                <a:cs typeface="Arial Black"/>
                <a:sym typeface="Arial Black"/>
              </a:rPr>
              <a:t>IUDs</a:t>
            </a:r>
            <a:endParaRPr sz="4400" b="0" i="0" u="none" strike="noStrike" cap="none">
              <a:solidFill>
                <a:srgbClr val="000000"/>
              </a:solidFill>
              <a:latin typeface="Arial Black"/>
              <a:ea typeface="Arial Black"/>
              <a:cs typeface="Arial Black"/>
              <a:sym typeface="Arial Black"/>
            </a:endParaRPr>
          </a:p>
          <a:p>
            <a:pPr marL="0" marR="0" lvl="0" indent="0" algn="ctr" rtl="0">
              <a:spcBef>
                <a:spcPts val="2400"/>
              </a:spcBef>
              <a:spcAft>
                <a:spcPts val="0"/>
              </a:spcAft>
              <a:buClr>
                <a:srgbClr val="000000"/>
              </a:buClr>
              <a:buSzPts val="4400"/>
              <a:buFont typeface="Arial Black"/>
              <a:buNone/>
            </a:pPr>
            <a:r>
              <a:rPr lang="en-US" sz="4400" b="0" i="0" u="none" strike="noStrike" cap="none">
                <a:solidFill>
                  <a:srgbClr val="000000"/>
                </a:solidFill>
                <a:latin typeface="Arial Black"/>
                <a:ea typeface="Arial Black"/>
                <a:cs typeface="Arial Black"/>
                <a:sym typeface="Arial Black"/>
              </a:rPr>
              <a:t>Interval and Postpartum</a:t>
            </a:r>
            <a:endParaRPr sz="4400" b="0" i="0" u="none" strike="noStrike" cap="none">
              <a:solidFill>
                <a:srgbClr val="000000"/>
              </a:solidFill>
              <a:latin typeface="Arial Black"/>
              <a:ea typeface="Arial Black"/>
              <a:cs typeface="Arial Black"/>
              <a:sym typeface="Arial Black"/>
            </a:endParaRPr>
          </a:p>
          <a:p>
            <a:pPr marL="0" marR="0" lvl="0" indent="0" algn="ctr" rtl="0">
              <a:spcBef>
                <a:spcPts val="2400"/>
              </a:spcBef>
              <a:spcAft>
                <a:spcPts val="0"/>
              </a:spcAft>
              <a:buClr>
                <a:srgbClr val="000000"/>
              </a:buClr>
              <a:buSzPts val="4400"/>
              <a:buFont typeface="Arial Black"/>
              <a:buNone/>
            </a:pPr>
            <a:br>
              <a:rPr lang="en-US" sz="4400" b="0" i="0" u="none" strike="noStrike" cap="none">
                <a:solidFill>
                  <a:srgbClr val="000000"/>
                </a:solidFill>
                <a:latin typeface="Arial Black"/>
                <a:ea typeface="Arial Black"/>
                <a:cs typeface="Arial Black"/>
                <a:sym typeface="Arial Black"/>
              </a:rPr>
            </a:br>
            <a:endParaRPr sz="4400" b="0" i="0" u="none" strike="noStrike" cap="none">
              <a:solidFill>
                <a:srgbClr val="000000"/>
              </a:solidFill>
              <a:latin typeface="Arial Black"/>
              <a:ea typeface="Arial Black"/>
              <a:cs typeface="Arial Black"/>
              <a:sym typeface="Arial Black"/>
            </a:endParaRPr>
          </a:p>
        </p:txBody>
      </p:sp>
      <p:grpSp>
        <p:nvGrpSpPr>
          <p:cNvPr id="166" name="Google Shape;166;p1"/>
          <p:cNvGrpSpPr/>
          <p:nvPr/>
        </p:nvGrpSpPr>
        <p:grpSpPr>
          <a:xfrm>
            <a:off x="3715094" y="4773938"/>
            <a:ext cx="1970087" cy="2251075"/>
            <a:chOff x="3579812" y="4752068"/>
            <a:chExt cx="1970088" cy="2251075"/>
          </a:xfrm>
        </p:grpSpPr>
        <p:pic>
          <p:nvPicPr>
            <p:cNvPr id="167" name="Google Shape;167;p1" descr="IUD_TCu-380"/>
            <p:cNvPicPr preferRelativeResize="0"/>
            <p:nvPr/>
          </p:nvPicPr>
          <p:blipFill rotWithShape="1">
            <a:blip r:embed="rId3">
              <a:alphaModFix/>
            </a:blip>
            <a:srcRect/>
            <a:stretch/>
          </p:blipFill>
          <p:spPr>
            <a:xfrm>
              <a:off x="3579812" y="4752068"/>
              <a:ext cx="1970088" cy="2251075"/>
            </a:xfrm>
            <a:prstGeom prst="rect">
              <a:avLst/>
            </a:prstGeom>
            <a:noFill/>
            <a:ln>
              <a:noFill/>
            </a:ln>
          </p:spPr>
        </p:pic>
        <p:sp>
          <p:nvSpPr>
            <p:cNvPr id="168" name="Google Shape;168;p1"/>
            <p:cNvSpPr txBox="1"/>
            <p:nvPr/>
          </p:nvSpPr>
          <p:spPr>
            <a:xfrm>
              <a:off x="3720306" y="6256338"/>
              <a:ext cx="1689100" cy="376238"/>
            </a:xfrm>
            <a:prstGeom prst="rect">
              <a:avLst/>
            </a:prstGeom>
            <a:noFill/>
            <a:ln>
              <a:noFill/>
            </a:ln>
          </p:spPr>
          <p:txBody>
            <a:bodyPr spcFirstLastPara="1" wrap="square" lIns="45700" tIns="45700" rIns="45700" bIns="45700" anchor="t" anchorCtr="0">
              <a:spAutoFit/>
            </a:bodyPr>
            <a:lstStyle/>
            <a:p>
              <a:pPr marL="0" marR="0" lvl="0" indent="0" algn="ctr" rtl="0">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Copper T 380A</a:t>
              </a:r>
              <a:endParaRPr/>
            </a:p>
          </p:txBody>
        </p:sp>
      </p:grpSp>
      <p:sp>
        <p:nvSpPr>
          <p:cNvPr id="169" name="Google Shape;169;p1"/>
          <p:cNvSpPr txBox="1"/>
          <p:nvPr/>
        </p:nvSpPr>
        <p:spPr>
          <a:xfrm>
            <a:off x="1616828" y="3434640"/>
            <a:ext cx="6149975" cy="1351524"/>
          </a:xfrm>
          <a:prstGeom prst="rect">
            <a:avLst/>
          </a:prstGeom>
          <a:noFill/>
          <a:ln>
            <a:noFill/>
          </a:ln>
        </p:spPr>
        <p:txBody>
          <a:bodyPr spcFirstLastPara="1" wrap="square" lIns="91425" tIns="45700" rIns="91425" bIns="45700" anchor="t" anchorCtr="0">
            <a:spAutoFit/>
          </a:bodyPr>
          <a:lstStyle/>
          <a:p>
            <a:pPr marL="0" marR="0" lvl="0" indent="0" algn="ctr" rtl="0">
              <a:lnSpc>
                <a:spcPct val="85000"/>
              </a:lnSpc>
              <a:spcBef>
                <a:spcPts val="0"/>
              </a:spcBef>
              <a:spcAft>
                <a:spcPts val="0"/>
              </a:spcAft>
              <a:buClr>
                <a:srgbClr val="000000"/>
              </a:buClr>
              <a:buSzPts val="3200"/>
              <a:buFont typeface="Arial Black"/>
              <a:buNone/>
            </a:pPr>
            <a:r>
              <a:rPr lang="en-US" sz="3200" b="1" i="0" u="none" strike="noStrike" cap="none">
                <a:solidFill>
                  <a:srgbClr val="000000"/>
                </a:solidFill>
                <a:latin typeface="Arial Black"/>
                <a:ea typeface="Arial Black"/>
                <a:cs typeface="Arial Black"/>
                <a:sym typeface="Arial Black"/>
              </a:rPr>
              <a:t>Session III: Providing Copper IUDs</a:t>
            </a:r>
            <a:endParaRPr sz="3200" b="1" i="0" u="none" strike="noStrike" cap="none">
              <a:solidFill>
                <a:srgbClr val="000000"/>
              </a:solidFill>
              <a:latin typeface="Arial Black"/>
              <a:ea typeface="Arial Black"/>
              <a:cs typeface="Arial Black"/>
              <a:sym typeface="Arial Black"/>
            </a:endParaRPr>
          </a:p>
          <a:p>
            <a:pPr marL="0" marR="0" lvl="0" indent="0" algn="ctr" rtl="0">
              <a:lnSpc>
                <a:spcPct val="85000"/>
              </a:lnSpc>
              <a:spcBef>
                <a:spcPts val="0"/>
              </a:spcBef>
              <a:spcAft>
                <a:spcPts val="0"/>
              </a:spcAft>
              <a:buClr>
                <a:srgbClr val="000000"/>
              </a:buClr>
              <a:buSzPts val="3200"/>
              <a:buFont typeface="Arial Black"/>
              <a:buNone/>
            </a:pPr>
            <a:r>
              <a:rPr lang="en-US" sz="3200" b="1" i="0" u="none" strike="noStrike" cap="none">
                <a:solidFill>
                  <a:srgbClr val="000000"/>
                </a:solidFill>
                <a:latin typeface="Arial Black"/>
                <a:ea typeface="Arial Black"/>
                <a:cs typeface="Arial Black"/>
                <a:sym typeface="Arial Black"/>
              </a:rPr>
              <a:t> Interval  and  Postpartum </a:t>
            </a:r>
            <a:endParaRPr sz="3200" b="1" i="0" u="none" strike="noStrike" cap="none">
              <a:solidFill>
                <a:srgbClr val="000000"/>
              </a:solidFill>
              <a:latin typeface="Arial Black"/>
              <a:ea typeface="Arial Black"/>
              <a:cs typeface="Arial Black"/>
              <a:sym typeface="Arial Blac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dirty="0"/>
              <a:t>Session Objectives</a:t>
            </a:r>
            <a:endParaRPr dirty="0"/>
          </a:p>
        </p:txBody>
      </p:sp>
      <p:sp>
        <p:nvSpPr>
          <p:cNvPr id="175" name="Google Shape;175;p2"/>
          <p:cNvSpPr txBox="1"/>
          <p:nvPr/>
        </p:nvSpPr>
        <p:spPr>
          <a:xfrm>
            <a:off x="457200" y="1517425"/>
            <a:ext cx="8229600" cy="3528000"/>
          </a:xfrm>
          <a:prstGeom prst="rect">
            <a:avLst/>
          </a:prstGeom>
          <a:noFill/>
          <a:ln>
            <a:noFill/>
          </a:ln>
        </p:spPr>
        <p:txBody>
          <a:bodyPr spcFirstLastPara="1" wrap="square" lIns="91425" tIns="91425" rIns="91425" bIns="91425" anchor="t" anchorCtr="0">
            <a:spAutoFit/>
          </a:bodyPr>
          <a:lstStyle/>
          <a:p>
            <a:pPr marL="457200" lvl="0" indent="-381000" algn="l" rtl="0">
              <a:lnSpc>
                <a:spcPct val="115000"/>
              </a:lnSpc>
              <a:spcBef>
                <a:spcPts val="800"/>
              </a:spcBef>
              <a:spcAft>
                <a:spcPts val="0"/>
              </a:spcAft>
              <a:buSzPts val="2400"/>
              <a:buChar char="●"/>
            </a:pPr>
            <a:r>
              <a:rPr lang="en-US" sz="2400" dirty="0"/>
              <a:t>Describe the timings for initiation of IUDs.</a:t>
            </a:r>
            <a:endParaRPr sz="2400" dirty="0"/>
          </a:p>
          <a:p>
            <a:pPr marL="457200" lvl="0" indent="-381000" algn="l" rtl="0">
              <a:lnSpc>
                <a:spcPct val="115000"/>
              </a:lnSpc>
              <a:spcBef>
                <a:spcPts val="0"/>
              </a:spcBef>
              <a:spcAft>
                <a:spcPts val="0"/>
              </a:spcAft>
              <a:buSzPts val="2400"/>
              <a:buChar char="●"/>
            </a:pPr>
            <a:r>
              <a:rPr lang="en-US" sz="2400" dirty="0"/>
              <a:t>Describe what is different about PPIUD.</a:t>
            </a:r>
            <a:endParaRPr sz="2400" dirty="0"/>
          </a:p>
          <a:p>
            <a:pPr marL="457200" lvl="0" indent="-381000" algn="l" rtl="0">
              <a:lnSpc>
                <a:spcPct val="115000"/>
              </a:lnSpc>
              <a:spcBef>
                <a:spcPts val="0"/>
              </a:spcBef>
              <a:spcAft>
                <a:spcPts val="0"/>
              </a:spcAft>
              <a:buSzPts val="2400"/>
              <a:buChar char="●"/>
            </a:pPr>
            <a:r>
              <a:rPr lang="en-US" sz="2400" dirty="0"/>
              <a:t>Correcting rumors and misinformation about Copper IUDs</a:t>
            </a:r>
            <a:endParaRPr sz="2400" dirty="0"/>
          </a:p>
          <a:p>
            <a:pPr marL="457200" lvl="0" indent="-381000" algn="l" rtl="0">
              <a:lnSpc>
                <a:spcPct val="115000"/>
              </a:lnSpc>
              <a:spcBef>
                <a:spcPts val="0"/>
              </a:spcBef>
              <a:spcAft>
                <a:spcPts val="0"/>
              </a:spcAft>
              <a:buSzPts val="2400"/>
              <a:buChar char="●"/>
            </a:pPr>
            <a:r>
              <a:rPr lang="en-US" sz="2400" dirty="0"/>
              <a:t>Describe in simple language what a client can expect before, during, and after an IUD insertion. </a:t>
            </a:r>
            <a:endParaRPr sz="2400" dirty="0"/>
          </a:p>
          <a:p>
            <a:pPr marL="457200" lvl="0" indent="-381000" algn="l" rtl="0">
              <a:lnSpc>
                <a:spcPct val="115000"/>
              </a:lnSpc>
              <a:spcBef>
                <a:spcPts val="0"/>
              </a:spcBef>
              <a:spcAft>
                <a:spcPts val="0"/>
              </a:spcAft>
              <a:buSzPts val="2400"/>
              <a:buChar char="●"/>
            </a:pPr>
            <a:r>
              <a:rPr lang="en-US" sz="2400" dirty="0"/>
              <a:t>Describe and discuss the management of  side effects and potential complications</a:t>
            </a:r>
            <a:endParaRPr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
          <p:cNvSpPr/>
          <p:nvPr/>
        </p:nvSpPr>
        <p:spPr>
          <a:xfrm>
            <a:off x="0" y="-4875"/>
            <a:ext cx="9144000" cy="1231134"/>
          </a:xfrm>
          <a:prstGeom prst="rect">
            <a:avLst/>
          </a:prstGeom>
          <a:solidFill>
            <a:srgbClr val="FFCCFF"/>
          </a:solidFill>
          <a:ln>
            <a:noFill/>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b="0" i="0" u="none" strike="noStrike" cap="none">
              <a:solidFill>
                <a:srgbClr val="FFFFFF"/>
              </a:solidFill>
              <a:latin typeface="Arial"/>
              <a:ea typeface="Arial"/>
              <a:cs typeface="Arial"/>
              <a:sym typeface="Arial"/>
            </a:endParaRPr>
          </a:p>
        </p:txBody>
      </p:sp>
      <p:grpSp>
        <p:nvGrpSpPr>
          <p:cNvPr id="181" name="Google Shape;181;p3"/>
          <p:cNvGrpSpPr/>
          <p:nvPr/>
        </p:nvGrpSpPr>
        <p:grpSpPr>
          <a:xfrm>
            <a:off x="-484632" y="37539"/>
            <a:ext cx="9144000" cy="1189972"/>
            <a:chOff x="-851693" y="1214"/>
            <a:chExt cx="9538108" cy="1154113"/>
          </a:xfrm>
        </p:grpSpPr>
        <p:sp>
          <p:nvSpPr>
            <p:cNvPr id="182" name="Google Shape;182;p3"/>
            <p:cNvSpPr/>
            <p:nvPr/>
          </p:nvSpPr>
          <p:spPr>
            <a:xfrm>
              <a:off x="-851693" y="1214"/>
              <a:ext cx="9538108" cy="1154113"/>
            </a:xfrm>
            <a:prstGeom prst="rect">
              <a:avLst/>
            </a:prstGeom>
            <a:noFill/>
            <a:ln>
              <a:noFill/>
            </a:ln>
          </p:spPr>
          <p:txBody>
            <a:bodyPr spcFirstLastPara="1" wrap="square" lIns="54000" tIns="10800" rIns="54000" bIns="10800" anchor="ctr" anchorCtr="1">
              <a:noAutofit/>
            </a:bodyPr>
            <a:lstStyle/>
            <a:p>
              <a:pPr marL="1146175" marR="0" lvl="0" indent="0" algn="ctr" rtl="0">
                <a:lnSpc>
                  <a:spcPct val="90000"/>
                </a:lnSpc>
                <a:spcBef>
                  <a:spcPts val="0"/>
                </a:spcBef>
                <a:spcAft>
                  <a:spcPts val="0"/>
                </a:spcAft>
                <a:buClr>
                  <a:srgbClr val="FF0000"/>
                </a:buClr>
                <a:buSzPts val="3400"/>
                <a:buFont typeface="Arial"/>
                <a:buNone/>
              </a:pPr>
              <a:r>
                <a:rPr lang="en-US" sz="3200" b="1" i="0" u="none" strike="noStrike" cap="none" dirty="0">
                  <a:solidFill>
                    <a:srgbClr val="FF0000"/>
                  </a:solidFill>
                  <a:latin typeface="Arial Black" panose="020B0A04020102020204" pitchFamily="34" charset="0"/>
                  <a:sym typeface="Arial"/>
                </a:rPr>
                <a:t>When to start</a:t>
              </a:r>
              <a:r>
                <a:rPr lang="en-US" sz="3200" b="1" dirty="0">
                  <a:solidFill>
                    <a:srgbClr val="FF0000"/>
                  </a:solidFill>
                  <a:latin typeface="Arial Black" panose="020B0A04020102020204" pitchFamily="34" charset="0"/>
                </a:rPr>
                <a:t>?</a:t>
              </a:r>
            </a:p>
            <a:p>
              <a:pPr marL="1146175" marR="0" lvl="0" indent="0" algn="ctr" rtl="0">
                <a:lnSpc>
                  <a:spcPct val="90000"/>
                </a:lnSpc>
                <a:spcBef>
                  <a:spcPts val="0"/>
                </a:spcBef>
                <a:spcAft>
                  <a:spcPts val="0"/>
                </a:spcAft>
                <a:buClr>
                  <a:srgbClr val="FF0000"/>
                </a:buClr>
                <a:buSzPts val="3400"/>
                <a:buFont typeface="Arial"/>
                <a:buNone/>
              </a:pPr>
              <a:r>
                <a:rPr lang="en-US" sz="3200" b="1" i="0" u="none" strike="noStrike" cap="none" dirty="0">
                  <a:solidFill>
                    <a:srgbClr val="000000"/>
                  </a:solidFill>
                  <a:latin typeface="Arial Black" panose="020B0A04020102020204" pitchFamily="34" charset="0"/>
                  <a:sym typeface="Arial"/>
                </a:rPr>
                <a:t>Having menstrual cycles</a:t>
              </a:r>
              <a:endParaRPr sz="3200" dirty="0">
                <a:latin typeface="Arial Black" panose="020B0A04020102020204" pitchFamily="34" charset="0"/>
              </a:endParaRPr>
            </a:p>
          </p:txBody>
        </p:sp>
        <p:sp>
          <p:nvSpPr>
            <p:cNvPr id="183" name="Google Shape;183;p3"/>
            <p:cNvSpPr txBox="1"/>
            <p:nvPr/>
          </p:nvSpPr>
          <p:spPr>
            <a:xfrm>
              <a:off x="-139782" y="77257"/>
              <a:ext cx="1171575" cy="331787"/>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Copper IUD</a:t>
              </a:r>
              <a:endParaRPr sz="1400" b="1" i="0" u="sng" strike="noStrike" cap="none">
                <a:solidFill>
                  <a:srgbClr val="000000"/>
                </a:solidFill>
                <a:latin typeface="Arial"/>
                <a:ea typeface="Arial"/>
                <a:cs typeface="Arial"/>
                <a:sym typeface="Arial"/>
              </a:endParaRPr>
            </a:p>
          </p:txBody>
        </p:sp>
        <p:pic>
          <p:nvPicPr>
            <p:cNvPr id="184" name="Google Shape;184;p3" descr="IUD"/>
            <p:cNvPicPr preferRelativeResize="0"/>
            <p:nvPr/>
          </p:nvPicPr>
          <p:blipFill rotWithShape="1">
            <a:blip r:embed="rId3">
              <a:alphaModFix/>
            </a:blip>
            <a:srcRect/>
            <a:stretch/>
          </p:blipFill>
          <p:spPr>
            <a:xfrm>
              <a:off x="58902" y="448965"/>
              <a:ext cx="774207" cy="585351"/>
            </a:xfrm>
            <a:prstGeom prst="rect">
              <a:avLst/>
            </a:prstGeom>
            <a:noFill/>
            <a:ln>
              <a:noFill/>
            </a:ln>
          </p:spPr>
        </p:pic>
      </p:grpSp>
      <p:graphicFrame>
        <p:nvGraphicFramePr>
          <p:cNvPr id="185" name="Google Shape;185;p3"/>
          <p:cNvGraphicFramePr/>
          <p:nvPr>
            <p:extLst>
              <p:ext uri="{D42A27DB-BD31-4B8C-83A1-F6EECF244321}">
                <p14:modId xmlns:p14="http://schemas.microsoft.com/office/powerpoint/2010/main" val="2225216324"/>
              </p:ext>
            </p:extLst>
          </p:nvPr>
        </p:nvGraphicFramePr>
        <p:xfrm>
          <a:off x="197863" y="1482357"/>
          <a:ext cx="8766175" cy="4701600"/>
        </p:xfrm>
        <a:graphic>
          <a:graphicData uri="http://schemas.openxmlformats.org/drawingml/2006/table">
            <a:tbl>
              <a:tblPr>
                <a:noFill/>
                <a:tableStyleId>{0B372650-8F53-4193-B388-F99ED4FA6AE5}</a:tableStyleId>
              </a:tblPr>
              <a:tblGrid>
                <a:gridCol w="3544225">
                  <a:extLst>
                    <a:ext uri="{9D8B030D-6E8A-4147-A177-3AD203B41FA5}">
                      <a16:colId xmlns:a16="http://schemas.microsoft.com/office/drawing/2014/main" val="20000"/>
                    </a:ext>
                  </a:extLst>
                </a:gridCol>
                <a:gridCol w="5221950">
                  <a:extLst>
                    <a:ext uri="{9D8B030D-6E8A-4147-A177-3AD203B41FA5}">
                      <a16:colId xmlns:a16="http://schemas.microsoft.com/office/drawing/2014/main" val="20001"/>
                    </a:ext>
                  </a:extLst>
                </a:gridCol>
              </a:tblGrid>
              <a:tr h="4701600">
                <a:tc>
                  <a:txBody>
                    <a:bodyPr/>
                    <a:lstStyle/>
                    <a:p>
                      <a:pPr marL="0" marR="0" lvl="0" indent="0" algn="l" rtl="0">
                        <a:lnSpc>
                          <a:spcPct val="100000"/>
                        </a:lnSpc>
                        <a:spcBef>
                          <a:spcPts val="0"/>
                        </a:spcBef>
                        <a:spcAft>
                          <a:spcPts val="0"/>
                        </a:spcAft>
                        <a:buClr>
                          <a:schemeClr val="accent1"/>
                        </a:buClr>
                        <a:buSzPts val="1800"/>
                        <a:buFont typeface="Arial"/>
                        <a:buNone/>
                      </a:pPr>
                      <a:endParaRPr sz="1800" b="1"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accent1"/>
                        </a:buClr>
                        <a:buSzPts val="1800"/>
                        <a:buFont typeface="Arial"/>
                        <a:buNone/>
                      </a:pPr>
                      <a:endParaRPr sz="1800" b="1"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accent1"/>
                        </a:buClr>
                        <a:buSzPts val="1800"/>
                        <a:buFont typeface="Arial"/>
                        <a:buNone/>
                      </a:pPr>
                      <a:endParaRPr sz="1800" b="1"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accent1"/>
                        </a:buClr>
                        <a:buSzPts val="1800"/>
                        <a:buFont typeface="Arial"/>
                        <a:buNone/>
                      </a:pPr>
                      <a:endParaRPr sz="1800" b="1"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accent1"/>
                        </a:buClr>
                        <a:buSzPts val="1800"/>
                        <a:buFont typeface="Arial"/>
                        <a:buNone/>
                      </a:pPr>
                      <a:endParaRPr sz="1800" b="1"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accent1"/>
                        </a:buClr>
                        <a:buSzPts val="1800"/>
                        <a:buFont typeface="Arial"/>
                        <a:buNone/>
                      </a:pPr>
                      <a:r>
                        <a:rPr lang="en-US" sz="1800" b="1" u="none" strike="noStrike" cap="none">
                          <a:solidFill>
                            <a:srgbClr val="000000"/>
                          </a:solidFill>
                          <a:latin typeface="Arial"/>
                          <a:ea typeface="Arial"/>
                          <a:cs typeface="Arial"/>
                          <a:sym typeface="Arial"/>
                        </a:rPr>
                        <a:t>You can start any day of the menstrual cycle if we can be reasonably sure you aren’t pregnan</a:t>
                      </a:r>
                      <a:r>
                        <a:rPr lang="en-US" sz="1800" b="1" u="none" strike="sngStrike" cap="none">
                          <a:solidFill>
                            <a:srgbClr val="000000"/>
                          </a:solidFill>
                          <a:latin typeface="Arial"/>
                          <a:ea typeface="Arial"/>
                          <a:cs typeface="Arial"/>
                          <a:sym typeface="Arial"/>
                        </a:rPr>
                        <a:t>t</a:t>
                      </a:r>
                      <a:endParaRPr sz="1800" b="1"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accent1"/>
                        </a:buClr>
                        <a:buSzPts val="1800"/>
                        <a:buFont typeface="Arial"/>
                        <a:buNone/>
                      </a:pPr>
                      <a:endParaRPr sz="1800" b="1" u="none" strike="noStrike" cap="none">
                        <a:solidFill>
                          <a:srgbClr val="000000"/>
                        </a:solidFill>
                        <a:latin typeface="Arial"/>
                        <a:ea typeface="Arial"/>
                        <a:cs typeface="Arial"/>
                        <a:sym typeface="Arial"/>
                      </a:endParaRPr>
                    </a:p>
                  </a:txBody>
                  <a:tcPr marL="91450" marR="91450" marT="45725" marB="45725">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FF3300"/>
                        </a:buClr>
                        <a:buSzPts val="1800"/>
                        <a:buFont typeface="Arial"/>
                        <a:buNone/>
                      </a:pPr>
                      <a:endParaRPr sz="1800" b="1" u="none" strike="noStrike" cap="none" dirty="0">
                        <a:solidFill>
                          <a:srgbClr val="FF3300"/>
                        </a:solidFill>
                        <a:latin typeface="Arial"/>
                        <a:ea typeface="Arial"/>
                        <a:cs typeface="Arial"/>
                        <a:sym typeface="Arial"/>
                      </a:endParaRPr>
                    </a:p>
                    <a:p>
                      <a:pPr marL="0" marR="0" lvl="0" indent="0" algn="l" rtl="0">
                        <a:lnSpc>
                          <a:spcPct val="100000"/>
                        </a:lnSpc>
                        <a:spcBef>
                          <a:spcPts val="0"/>
                        </a:spcBef>
                        <a:spcAft>
                          <a:spcPts val="0"/>
                        </a:spcAft>
                        <a:buClr>
                          <a:srgbClr val="FF3300"/>
                        </a:buClr>
                        <a:buSzPts val="1800"/>
                        <a:buFont typeface="Arial"/>
                        <a:buNone/>
                      </a:pPr>
                      <a:endParaRPr sz="1800" b="1" u="none" strike="noStrike" cap="none" dirty="0">
                        <a:solidFill>
                          <a:srgbClr val="FF3300"/>
                        </a:solidFill>
                        <a:latin typeface="Arial"/>
                        <a:ea typeface="Arial"/>
                        <a:cs typeface="Arial"/>
                        <a:sym typeface="Arial"/>
                      </a:endParaRPr>
                    </a:p>
                    <a:p>
                      <a:pPr marL="0" marR="0" lvl="0" indent="0" algn="l" rtl="0">
                        <a:lnSpc>
                          <a:spcPct val="100000"/>
                        </a:lnSpc>
                        <a:spcBef>
                          <a:spcPts val="0"/>
                        </a:spcBef>
                        <a:spcAft>
                          <a:spcPts val="0"/>
                        </a:spcAft>
                        <a:buClr>
                          <a:srgbClr val="FF3300"/>
                        </a:buClr>
                        <a:buSzPts val="1800"/>
                        <a:buFont typeface="Arial"/>
                        <a:buNone/>
                      </a:pPr>
                      <a:endParaRPr sz="1800" b="1" u="none" strike="noStrike" cap="none" dirty="0">
                        <a:solidFill>
                          <a:srgbClr val="FF3300"/>
                        </a:solidFill>
                        <a:latin typeface="Arial"/>
                        <a:ea typeface="Arial"/>
                        <a:cs typeface="Arial"/>
                        <a:sym typeface="Arial"/>
                      </a:endParaRPr>
                    </a:p>
                    <a:p>
                      <a:pPr marL="0" marR="0" lvl="0" indent="0" algn="l" rtl="0">
                        <a:lnSpc>
                          <a:spcPct val="100000"/>
                        </a:lnSpc>
                        <a:spcBef>
                          <a:spcPts val="0"/>
                        </a:spcBef>
                        <a:spcAft>
                          <a:spcPts val="0"/>
                        </a:spcAft>
                        <a:buClr>
                          <a:srgbClr val="FF3300"/>
                        </a:buClr>
                        <a:buSzPts val="1800"/>
                        <a:buFont typeface="Arial"/>
                        <a:buNone/>
                      </a:pPr>
                      <a:r>
                        <a:rPr lang="en-US" sz="1800" b="1" u="none" strike="noStrike" cap="none" dirty="0">
                          <a:solidFill>
                            <a:srgbClr val="151515"/>
                          </a:solidFill>
                          <a:latin typeface="Arial"/>
                          <a:ea typeface="Arial"/>
                          <a:cs typeface="Arial"/>
                          <a:sym typeface="Arial"/>
                        </a:rPr>
                        <a:t>If menstrual bleeding started in the last 12 days: </a:t>
                      </a:r>
                      <a:r>
                        <a:rPr lang="en-US" sz="1800" b="0" u="none" strike="noStrike" cap="none" dirty="0">
                          <a:solidFill>
                            <a:srgbClr val="151515"/>
                          </a:solidFill>
                          <a:latin typeface="Arial"/>
                          <a:ea typeface="Arial"/>
                          <a:cs typeface="Arial"/>
                          <a:sym typeface="Arial"/>
                        </a:rPr>
                        <a:t>Can</a:t>
                      </a:r>
                      <a:r>
                        <a:rPr lang="en-US" sz="1800" b="1" u="none" strike="noStrike" cap="none" dirty="0">
                          <a:solidFill>
                            <a:srgbClr val="151515"/>
                          </a:solidFill>
                          <a:latin typeface="Arial"/>
                          <a:ea typeface="Arial"/>
                          <a:cs typeface="Arial"/>
                          <a:sym typeface="Arial"/>
                        </a:rPr>
                        <a:t> </a:t>
                      </a:r>
                      <a:r>
                        <a:rPr lang="en-US" sz="1800" u="none" strike="noStrike" cap="none" dirty="0">
                          <a:solidFill>
                            <a:srgbClr val="151515"/>
                          </a:solidFill>
                          <a:latin typeface="Arial"/>
                          <a:ea typeface="Arial"/>
                          <a:cs typeface="Arial"/>
                          <a:sym typeface="Arial"/>
                        </a:rPr>
                        <a:t>insert an IUD </a:t>
                      </a:r>
                      <a:r>
                        <a:rPr lang="en-US" sz="1800" b="1" u="none" strike="noStrike" cap="none" dirty="0">
                          <a:solidFill>
                            <a:srgbClr val="151515"/>
                          </a:solidFill>
                          <a:latin typeface="Arial"/>
                          <a:ea typeface="Arial"/>
                          <a:cs typeface="Arial"/>
                          <a:sym typeface="Arial"/>
                        </a:rPr>
                        <a:t>now</a:t>
                      </a:r>
                      <a:r>
                        <a:rPr lang="en-US" sz="1800" u="none" strike="noStrike" cap="none" dirty="0">
                          <a:solidFill>
                            <a:srgbClr val="151515"/>
                          </a:solidFill>
                          <a:latin typeface="Arial"/>
                          <a:ea typeface="Arial"/>
                          <a:cs typeface="Arial"/>
                          <a:sym typeface="Arial"/>
                        </a:rPr>
                        <a:t>. No need for a backup method.</a:t>
                      </a:r>
                      <a:endParaRPr dirty="0"/>
                    </a:p>
                    <a:p>
                      <a:pPr marL="0" marR="0" lvl="0" indent="0" algn="l" rtl="0">
                        <a:lnSpc>
                          <a:spcPct val="100000"/>
                        </a:lnSpc>
                        <a:spcBef>
                          <a:spcPts val="0"/>
                        </a:spcBef>
                        <a:spcAft>
                          <a:spcPts val="0"/>
                        </a:spcAft>
                        <a:buClr>
                          <a:srgbClr val="FF3300"/>
                        </a:buClr>
                        <a:buSzPts val="1800"/>
                        <a:buFont typeface="Arial"/>
                        <a:buNone/>
                      </a:pPr>
                      <a:endParaRPr sz="1800" b="1" u="none" strike="noStrike" cap="none" dirty="0">
                        <a:solidFill>
                          <a:srgbClr val="FF0000"/>
                        </a:solidFill>
                        <a:latin typeface="Arial"/>
                        <a:ea typeface="Arial"/>
                        <a:cs typeface="Arial"/>
                        <a:sym typeface="Arial"/>
                      </a:endParaRPr>
                    </a:p>
                    <a:p>
                      <a:pPr marL="0" marR="0" lvl="0" indent="0" algn="l" rtl="0">
                        <a:lnSpc>
                          <a:spcPct val="100000"/>
                        </a:lnSpc>
                        <a:spcBef>
                          <a:spcPts val="0"/>
                        </a:spcBef>
                        <a:spcAft>
                          <a:spcPts val="0"/>
                        </a:spcAft>
                        <a:buClr>
                          <a:srgbClr val="FF3300"/>
                        </a:buClr>
                        <a:buSzPts val="1800"/>
                        <a:buFont typeface="Arial"/>
                        <a:buNone/>
                      </a:pPr>
                      <a:r>
                        <a:rPr lang="en-US" sz="1800" b="1" u="none" strike="noStrike" cap="none" dirty="0">
                          <a:solidFill>
                            <a:srgbClr val="151515"/>
                          </a:solidFill>
                          <a:latin typeface="Arial"/>
                          <a:ea typeface="Arial"/>
                          <a:cs typeface="Arial"/>
                          <a:sym typeface="Arial"/>
                        </a:rPr>
                        <a:t>If menstrual bleeding started more than 12 days ago:</a:t>
                      </a:r>
                      <a:r>
                        <a:rPr lang="en-US" sz="1800" b="1" u="none" strike="noStrike" cap="none" dirty="0">
                          <a:solidFill>
                            <a:srgbClr val="FF3300"/>
                          </a:solidFill>
                          <a:latin typeface="Arial"/>
                          <a:ea typeface="Arial"/>
                          <a:cs typeface="Arial"/>
                          <a:sym typeface="Arial"/>
                        </a:rPr>
                        <a:t> </a:t>
                      </a:r>
                      <a:r>
                        <a:rPr lang="en-US" sz="1800" b="0" u="none" strike="noStrike" cap="none" dirty="0">
                          <a:solidFill>
                            <a:srgbClr val="151515"/>
                          </a:solidFill>
                          <a:latin typeface="Arial"/>
                          <a:ea typeface="Arial"/>
                          <a:cs typeface="Arial"/>
                          <a:sym typeface="Arial"/>
                        </a:rPr>
                        <a:t>Can</a:t>
                      </a:r>
                      <a:r>
                        <a:rPr lang="en-US" sz="1800" b="1" u="none" strike="noStrike" cap="none" dirty="0">
                          <a:solidFill>
                            <a:srgbClr val="FF3300"/>
                          </a:solidFill>
                          <a:latin typeface="Arial"/>
                          <a:ea typeface="Arial"/>
                          <a:cs typeface="Arial"/>
                          <a:sym typeface="Arial"/>
                        </a:rPr>
                        <a:t> </a:t>
                      </a:r>
                      <a:r>
                        <a:rPr lang="en-US" sz="1800" u="none" strike="noStrike" cap="none" dirty="0">
                          <a:solidFill>
                            <a:srgbClr val="000000"/>
                          </a:solidFill>
                          <a:latin typeface="Arial"/>
                          <a:ea typeface="Arial"/>
                          <a:cs typeface="Arial"/>
                          <a:sym typeface="Arial"/>
                        </a:rPr>
                        <a:t>insert an IUD now if reasonably sure the woman is not pregnant. There is no need to wait for the next menstrual period or a backup method.</a:t>
                      </a:r>
                      <a:endParaRPr dirty="0"/>
                    </a:p>
                    <a:p>
                      <a:pPr marL="0" marR="0" lvl="0" indent="0" algn="l" rtl="0">
                        <a:spcBef>
                          <a:spcPts val="0"/>
                        </a:spcBef>
                        <a:spcAft>
                          <a:spcPts val="0"/>
                        </a:spcAft>
                        <a:buClr>
                          <a:srgbClr val="FF3300"/>
                        </a:buClr>
                        <a:buSzPts val="1800"/>
                        <a:buFont typeface="Arial"/>
                        <a:buNone/>
                      </a:pPr>
                      <a:endParaRPr sz="1800" u="none" strike="noStrike" cap="none" dirty="0">
                        <a:solidFill>
                          <a:srgbClr val="000000"/>
                        </a:solidFill>
                        <a:latin typeface="Arial"/>
                        <a:ea typeface="Arial"/>
                        <a:cs typeface="Arial"/>
                        <a:sym typeface="Arial"/>
                      </a:endParaRPr>
                    </a:p>
                  </a:txBody>
                  <a:tcPr marL="91450" marR="91450" marT="45725" marB="45725">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4"/>
          <p:cNvSpPr/>
          <p:nvPr/>
        </p:nvSpPr>
        <p:spPr>
          <a:xfrm>
            <a:off x="0" y="-4875"/>
            <a:ext cx="9144000" cy="1231134"/>
          </a:xfrm>
          <a:prstGeom prst="rect">
            <a:avLst/>
          </a:prstGeom>
          <a:solidFill>
            <a:srgbClr val="FFCCFF"/>
          </a:solidFill>
          <a:ln>
            <a:noFill/>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b="0" i="0" u="none" strike="noStrike" cap="none">
              <a:solidFill>
                <a:srgbClr val="FFFFFF"/>
              </a:solidFill>
              <a:latin typeface="Arial"/>
              <a:ea typeface="Arial"/>
              <a:cs typeface="Arial"/>
              <a:sym typeface="Arial"/>
            </a:endParaRPr>
          </a:p>
        </p:txBody>
      </p:sp>
      <p:sp>
        <p:nvSpPr>
          <p:cNvPr id="191" name="Google Shape;191;p4"/>
          <p:cNvSpPr/>
          <p:nvPr/>
        </p:nvSpPr>
        <p:spPr>
          <a:xfrm>
            <a:off x="-493776" y="-58185"/>
            <a:ext cx="9637776" cy="1467265"/>
          </a:xfrm>
          <a:prstGeom prst="rect">
            <a:avLst/>
          </a:prstGeom>
          <a:noFill/>
          <a:ln>
            <a:noFill/>
          </a:ln>
        </p:spPr>
        <p:txBody>
          <a:bodyPr spcFirstLastPara="1" wrap="square" lIns="54000" tIns="10800" rIns="54000" bIns="10800" anchor="ctr" anchorCtr="1">
            <a:noAutofit/>
          </a:bodyPr>
          <a:lstStyle/>
          <a:p>
            <a:pPr marL="1146175" marR="0" lvl="0" indent="0" algn="ctr" rtl="0">
              <a:lnSpc>
                <a:spcPct val="90000"/>
              </a:lnSpc>
              <a:spcBef>
                <a:spcPts val="0"/>
              </a:spcBef>
              <a:spcAft>
                <a:spcPts val="0"/>
              </a:spcAft>
              <a:buNone/>
            </a:pPr>
            <a:r>
              <a:rPr lang="en-US" sz="3200" b="1" i="0" u="none" strike="noStrike" cap="none" dirty="0">
                <a:solidFill>
                  <a:srgbClr val="FF0000"/>
                </a:solidFill>
                <a:latin typeface="Arial Black" panose="020B0A04020102020204" pitchFamily="34" charset="0"/>
                <a:sym typeface="Arial"/>
              </a:rPr>
              <a:t>When to start?</a:t>
            </a:r>
            <a:endParaRPr sz="3200" dirty="0">
              <a:latin typeface="Arial Black" panose="020B0A04020102020204" pitchFamily="34" charset="0"/>
            </a:endParaRPr>
          </a:p>
          <a:p>
            <a:pPr marL="1146175" marR="0" lvl="0" indent="0" algn="ctr" rtl="0">
              <a:lnSpc>
                <a:spcPct val="90000"/>
              </a:lnSpc>
              <a:spcBef>
                <a:spcPts val="0"/>
              </a:spcBef>
              <a:spcAft>
                <a:spcPts val="0"/>
              </a:spcAft>
              <a:buNone/>
            </a:pPr>
            <a:r>
              <a:rPr lang="en-US" sz="3200" b="1" i="0" u="none" strike="noStrike" cap="none" dirty="0">
                <a:solidFill>
                  <a:srgbClr val="151515"/>
                </a:solidFill>
                <a:latin typeface="Arial Black" panose="020B0A04020102020204" pitchFamily="34" charset="0"/>
                <a:sym typeface="Arial"/>
              </a:rPr>
              <a:t>Insertion after childbirth (Postpartum)</a:t>
            </a:r>
            <a:endParaRPr sz="3200" dirty="0">
              <a:latin typeface="Arial Black" panose="020B0A04020102020204" pitchFamily="34" charset="0"/>
            </a:endParaRPr>
          </a:p>
        </p:txBody>
      </p:sp>
      <p:sp>
        <p:nvSpPr>
          <p:cNvPr id="192" name="Google Shape;192;p4"/>
          <p:cNvSpPr/>
          <p:nvPr/>
        </p:nvSpPr>
        <p:spPr>
          <a:xfrm>
            <a:off x="-340171" y="-114876"/>
            <a:ext cx="1158875" cy="1128200"/>
          </a:xfrm>
          <a:prstGeom prst="roundRect">
            <a:avLst>
              <a:gd name="adj" fmla="val 16667"/>
            </a:avLst>
          </a:prstGeom>
          <a:noFill/>
          <a:ln>
            <a:noFill/>
          </a:ln>
        </p:spPr>
        <p:txBody>
          <a:bodyPr spcFirstLastPara="1" wrap="square" lIns="54000" tIns="10800" rIns="54000" bIns="10800" anchor="ctr" anchorCtr="1">
            <a:noAutofit/>
          </a:bodyPr>
          <a:lstStyle/>
          <a:p>
            <a:pPr marL="0" marR="0" lvl="0" indent="0" algn="ctr" rtl="0">
              <a:lnSpc>
                <a:spcPct val="90000"/>
              </a:lnSpc>
              <a:spcBef>
                <a:spcPts val="0"/>
              </a:spcBef>
              <a:spcAft>
                <a:spcPts val="0"/>
              </a:spcAft>
              <a:buNone/>
            </a:pPr>
            <a:endParaRPr sz="1600" b="1" i="0" u="none" strike="noStrike" cap="none">
              <a:solidFill>
                <a:srgbClr val="000000"/>
              </a:solidFill>
              <a:latin typeface="Arial"/>
              <a:ea typeface="Arial"/>
              <a:cs typeface="Arial"/>
              <a:sym typeface="Arial"/>
            </a:endParaRPr>
          </a:p>
        </p:txBody>
      </p:sp>
      <p:sp>
        <p:nvSpPr>
          <p:cNvPr id="193" name="Google Shape;193;p4"/>
          <p:cNvSpPr txBox="1"/>
          <p:nvPr/>
        </p:nvSpPr>
        <p:spPr>
          <a:xfrm>
            <a:off x="105670" y="109521"/>
            <a:ext cx="1171575" cy="421813"/>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400" b="1" i="0" u="none" strike="noStrike" cap="none">
                <a:solidFill>
                  <a:srgbClr val="000000"/>
                </a:solidFill>
                <a:latin typeface="Arial"/>
                <a:ea typeface="Arial"/>
                <a:cs typeface="Arial"/>
                <a:sym typeface="Arial"/>
              </a:rPr>
              <a:t>Copper IUD</a:t>
            </a:r>
            <a:endParaRPr sz="1400" b="1" i="0" u="sng" strike="noStrike" cap="none">
              <a:solidFill>
                <a:srgbClr val="000000"/>
              </a:solidFill>
              <a:latin typeface="Arial"/>
              <a:ea typeface="Arial"/>
              <a:cs typeface="Arial"/>
              <a:sym typeface="Arial"/>
            </a:endParaRPr>
          </a:p>
        </p:txBody>
      </p:sp>
      <p:pic>
        <p:nvPicPr>
          <p:cNvPr id="194" name="Google Shape;194;p4" descr="IUD"/>
          <p:cNvPicPr preferRelativeResize="0"/>
          <p:nvPr/>
        </p:nvPicPr>
        <p:blipFill rotWithShape="1">
          <a:blip r:embed="rId3">
            <a:alphaModFix/>
          </a:blip>
          <a:srcRect/>
          <a:stretch/>
        </p:blipFill>
        <p:spPr>
          <a:xfrm>
            <a:off x="319975" y="505277"/>
            <a:ext cx="774207" cy="744178"/>
          </a:xfrm>
          <a:prstGeom prst="rect">
            <a:avLst/>
          </a:prstGeom>
          <a:noFill/>
          <a:ln>
            <a:noFill/>
          </a:ln>
        </p:spPr>
      </p:pic>
      <p:graphicFrame>
        <p:nvGraphicFramePr>
          <p:cNvPr id="195" name="Google Shape;195;p4"/>
          <p:cNvGraphicFramePr/>
          <p:nvPr>
            <p:extLst>
              <p:ext uri="{D42A27DB-BD31-4B8C-83A1-F6EECF244321}">
                <p14:modId xmlns:p14="http://schemas.microsoft.com/office/powerpoint/2010/main" val="2950378001"/>
              </p:ext>
            </p:extLst>
          </p:nvPr>
        </p:nvGraphicFramePr>
        <p:xfrm>
          <a:off x="564775" y="1622015"/>
          <a:ext cx="8014450" cy="4269050"/>
        </p:xfrm>
        <a:graphic>
          <a:graphicData uri="http://schemas.openxmlformats.org/drawingml/2006/table">
            <a:tbl>
              <a:tblPr>
                <a:noFill/>
                <a:tableStyleId>{0B372650-8F53-4193-B388-F99ED4FA6AE5}</a:tableStyleId>
              </a:tblPr>
              <a:tblGrid>
                <a:gridCol w="1829125">
                  <a:extLst>
                    <a:ext uri="{9D8B030D-6E8A-4147-A177-3AD203B41FA5}">
                      <a16:colId xmlns:a16="http://schemas.microsoft.com/office/drawing/2014/main" val="20000"/>
                    </a:ext>
                  </a:extLst>
                </a:gridCol>
                <a:gridCol w="6185325">
                  <a:extLst>
                    <a:ext uri="{9D8B030D-6E8A-4147-A177-3AD203B41FA5}">
                      <a16:colId xmlns:a16="http://schemas.microsoft.com/office/drawing/2014/main" val="20001"/>
                    </a:ext>
                  </a:extLst>
                </a:gridCol>
              </a:tblGrid>
              <a:tr h="4269050">
                <a:tc>
                  <a:txBody>
                    <a:bodyPr/>
                    <a:lstStyle/>
                    <a:p>
                      <a:pPr marL="0" marR="0" lvl="0" indent="0" algn="l" rtl="0">
                        <a:lnSpc>
                          <a:spcPct val="100000"/>
                        </a:lnSpc>
                        <a:spcBef>
                          <a:spcPts val="0"/>
                        </a:spcBef>
                        <a:spcAft>
                          <a:spcPts val="0"/>
                        </a:spcAft>
                        <a:buClr>
                          <a:schemeClr val="accent1"/>
                        </a:buClr>
                        <a:buSzPts val="1800"/>
                        <a:buFont typeface="Arial"/>
                        <a:buNone/>
                      </a:pPr>
                      <a:endParaRPr sz="1800" b="1"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accent1"/>
                        </a:buClr>
                        <a:buSzPts val="1800"/>
                        <a:buFont typeface="Arial"/>
                        <a:buNone/>
                      </a:pPr>
                      <a:endParaRPr sz="1800" b="1"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accent1"/>
                        </a:buClr>
                        <a:buSzPts val="1800"/>
                        <a:buFont typeface="Arial"/>
                        <a:buNone/>
                      </a:pPr>
                      <a:endParaRPr sz="1800" b="1"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accent1"/>
                        </a:buClr>
                        <a:buSzPts val="1800"/>
                        <a:buFont typeface="Arial"/>
                        <a:buNone/>
                      </a:pPr>
                      <a:endParaRPr sz="1800" b="1"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accent1"/>
                        </a:buClr>
                        <a:buSzPts val="1800"/>
                        <a:buFont typeface="Arial"/>
                        <a:buNone/>
                      </a:pPr>
                      <a:r>
                        <a:rPr lang="en-US" sz="1800" b="1" u="none" strike="noStrike" cap="none">
                          <a:solidFill>
                            <a:srgbClr val="000000"/>
                          </a:solidFill>
                          <a:latin typeface="Arial"/>
                          <a:ea typeface="Arial"/>
                          <a:cs typeface="Arial"/>
                          <a:sym typeface="Arial"/>
                        </a:rPr>
                        <a:t>Soon after childbirth, (regardless of breastfeeding status)</a:t>
                      </a:r>
                      <a:endParaRPr/>
                    </a:p>
                  </a:txBody>
                  <a:tcPr marL="91450" marR="91450" marT="45725" marB="45725">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l" rtl="0">
                        <a:spcBef>
                          <a:spcPts val="0"/>
                        </a:spcBef>
                        <a:spcAft>
                          <a:spcPts val="0"/>
                        </a:spcAft>
                        <a:buClr>
                          <a:srgbClr val="FF3300"/>
                        </a:buClr>
                        <a:buSzPts val="1800"/>
                        <a:buFont typeface="Arial"/>
                        <a:buNone/>
                      </a:pPr>
                      <a:endParaRPr sz="1800" b="1" u="none" strike="noStrike" cap="none" dirty="0">
                        <a:solidFill>
                          <a:srgbClr val="FF3300"/>
                        </a:solidFill>
                        <a:latin typeface="Arial"/>
                        <a:ea typeface="Arial"/>
                        <a:cs typeface="Arial"/>
                        <a:sym typeface="Arial"/>
                      </a:endParaRPr>
                    </a:p>
                    <a:p>
                      <a:pPr marL="231775" marR="0" lvl="0" indent="-231775" algn="l" rtl="0">
                        <a:spcBef>
                          <a:spcPts val="0"/>
                        </a:spcBef>
                        <a:spcAft>
                          <a:spcPts val="0"/>
                        </a:spcAft>
                        <a:buClr>
                          <a:srgbClr val="FF3300"/>
                        </a:buClr>
                        <a:buSzPts val="1800"/>
                        <a:buFont typeface="Arial"/>
                        <a:buChar char="•"/>
                      </a:pPr>
                      <a:r>
                        <a:rPr lang="en-US" sz="1800" b="1" u="none" strike="noStrike" cap="none" dirty="0">
                          <a:solidFill>
                            <a:srgbClr val="000000"/>
                          </a:solidFill>
                          <a:latin typeface="Arial"/>
                          <a:ea typeface="Arial"/>
                          <a:cs typeface="Arial"/>
                          <a:sym typeface="Arial"/>
                        </a:rPr>
                        <a:t>Within 48 hours after giving birth, including </a:t>
                      </a:r>
                      <a:r>
                        <a:rPr lang="en-US" sz="1800" b="1" u="none" strike="noStrike" cap="none" dirty="0" err="1">
                          <a:solidFill>
                            <a:srgbClr val="000000"/>
                          </a:solidFill>
                          <a:latin typeface="Arial"/>
                          <a:ea typeface="Arial"/>
                          <a:cs typeface="Arial"/>
                          <a:sym typeface="Arial"/>
                        </a:rPr>
                        <a:t>intracesarean</a:t>
                      </a:r>
                      <a:r>
                        <a:rPr lang="en-US" sz="1800" b="1" u="none" strike="noStrike" cap="none" dirty="0">
                          <a:solidFill>
                            <a:srgbClr val="000000"/>
                          </a:solidFill>
                          <a:latin typeface="Arial"/>
                          <a:ea typeface="Arial"/>
                          <a:cs typeface="Arial"/>
                          <a:sym typeface="Arial"/>
                        </a:rPr>
                        <a:t> - </a:t>
                      </a:r>
                      <a:r>
                        <a:rPr lang="en-US" sz="1800" u="none" strike="noStrike" cap="none" dirty="0">
                          <a:solidFill>
                            <a:srgbClr val="000000"/>
                          </a:solidFill>
                          <a:latin typeface="Arial"/>
                          <a:ea typeface="Arial"/>
                          <a:cs typeface="Arial"/>
                          <a:sym typeface="Arial"/>
                        </a:rPr>
                        <a:t>Can insert.  </a:t>
                      </a:r>
                      <a:endParaRPr dirty="0"/>
                    </a:p>
                    <a:p>
                      <a:pPr marL="231775" marR="0" lvl="0" indent="-231775" algn="l" rtl="0">
                        <a:lnSpc>
                          <a:spcPct val="100000"/>
                        </a:lnSpc>
                        <a:spcBef>
                          <a:spcPts val="1800"/>
                        </a:spcBef>
                        <a:spcAft>
                          <a:spcPts val="0"/>
                        </a:spcAft>
                        <a:buClr>
                          <a:srgbClr val="FF3300"/>
                        </a:buClr>
                        <a:buSzPts val="1800"/>
                        <a:buFont typeface="Arial"/>
                        <a:buChar char="•"/>
                      </a:pPr>
                      <a:r>
                        <a:rPr lang="en-US" sz="1800" b="1" u="none" strike="noStrike" cap="none" dirty="0">
                          <a:solidFill>
                            <a:srgbClr val="000000"/>
                          </a:solidFill>
                          <a:latin typeface="Arial"/>
                          <a:ea typeface="Arial"/>
                          <a:cs typeface="Arial"/>
                          <a:sym typeface="Arial"/>
                        </a:rPr>
                        <a:t>Between 48 hours and 4 weeks after birth: </a:t>
                      </a:r>
                      <a:r>
                        <a:rPr lang="en-US" sz="1800" u="none" strike="noStrike" cap="none" dirty="0">
                          <a:solidFill>
                            <a:srgbClr val="000000"/>
                          </a:solidFill>
                          <a:latin typeface="Arial"/>
                          <a:ea typeface="Arial"/>
                          <a:cs typeface="Arial"/>
                          <a:sym typeface="Arial"/>
                        </a:rPr>
                        <a:t>delay insertion until 4 weeks or more after childbirth. Offer condoms or another method if she is not fully breastfeeding.</a:t>
                      </a:r>
                      <a:endParaRPr dirty="0"/>
                    </a:p>
                    <a:p>
                      <a:pPr marL="231775" marR="0" lvl="0" indent="-231775" algn="l" rtl="0">
                        <a:spcBef>
                          <a:spcPts val="1800"/>
                        </a:spcBef>
                        <a:spcAft>
                          <a:spcPts val="0"/>
                        </a:spcAft>
                        <a:buClr>
                          <a:srgbClr val="FF3300"/>
                        </a:buClr>
                        <a:buSzPts val="1800"/>
                        <a:buFont typeface="Arial"/>
                        <a:buChar char="•"/>
                      </a:pPr>
                      <a:r>
                        <a:rPr lang="en-US" sz="1800" b="1" u="none" strike="noStrike" cap="none" dirty="0">
                          <a:solidFill>
                            <a:srgbClr val="000000"/>
                          </a:solidFill>
                          <a:latin typeface="Arial"/>
                          <a:ea typeface="Arial"/>
                          <a:cs typeface="Arial"/>
                          <a:sym typeface="Arial"/>
                        </a:rPr>
                        <a:t> 4 weeks after birth: </a:t>
                      </a:r>
                      <a:r>
                        <a:rPr lang="en-US" sz="1800" b="0" u="none" strike="noStrike" cap="none" dirty="0">
                          <a:solidFill>
                            <a:srgbClr val="000000"/>
                          </a:solidFill>
                          <a:latin typeface="Arial"/>
                          <a:ea typeface="Arial"/>
                          <a:cs typeface="Arial"/>
                          <a:sym typeface="Arial"/>
                        </a:rPr>
                        <a:t>Can</a:t>
                      </a:r>
                      <a:r>
                        <a:rPr lang="en-US" sz="1800" b="1" u="none" strike="noStrike" cap="none" dirty="0">
                          <a:solidFill>
                            <a:srgbClr val="000000"/>
                          </a:solidFill>
                          <a:latin typeface="Arial"/>
                          <a:ea typeface="Arial"/>
                          <a:cs typeface="Arial"/>
                          <a:sym typeface="Arial"/>
                        </a:rPr>
                        <a:t> </a:t>
                      </a:r>
                      <a:r>
                        <a:rPr lang="en-US" sz="1800" b="0" u="none" strike="noStrike" cap="none" dirty="0">
                          <a:solidFill>
                            <a:srgbClr val="000000"/>
                          </a:solidFill>
                          <a:latin typeface="Arial"/>
                          <a:ea typeface="Arial"/>
                          <a:cs typeface="Arial"/>
                          <a:sym typeface="Arial"/>
                        </a:rPr>
                        <a:t>insert</a:t>
                      </a:r>
                      <a:r>
                        <a:rPr lang="en-US" sz="1800" b="1" u="none" strike="noStrike" cap="none" dirty="0">
                          <a:solidFill>
                            <a:srgbClr val="000000"/>
                          </a:solidFill>
                          <a:latin typeface="Arial"/>
                          <a:ea typeface="Arial"/>
                          <a:cs typeface="Arial"/>
                          <a:sym typeface="Arial"/>
                        </a:rPr>
                        <a:t> </a:t>
                      </a:r>
                      <a:r>
                        <a:rPr lang="en-US" sz="1800" b="0" u="none" strike="noStrike" cap="none" dirty="0">
                          <a:solidFill>
                            <a:srgbClr val="000000"/>
                          </a:solidFill>
                          <a:latin typeface="Arial"/>
                          <a:ea typeface="Arial"/>
                          <a:cs typeface="Arial"/>
                          <a:sym typeface="Arial"/>
                        </a:rPr>
                        <a:t>if</a:t>
                      </a:r>
                      <a:r>
                        <a:rPr lang="en-US" sz="1800" b="1" u="none" strike="noStrike" cap="none" dirty="0">
                          <a:solidFill>
                            <a:srgbClr val="000000"/>
                          </a:solidFill>
                          <a:latin typeface="Arial"/>
                          <a:ea typeface="Arial"/>
                          <a:cs typeface="Arial"/>
                          <a:sym typeface="Arial"/>
                        </a:rPr>
                        <a:t> </a:t>
                      </a:r>
                      <a:r>
                        <a:rPr lang="en-US" sz="1800" u="none" strike="noStrike" cap="none" dirty="0">
                          <a:solidFill>
                            <a:srgbClr val="000000"/>
                          </a:solidFill>
                          <a:latin typeface="Arial"/>
                          <a:ea typeface="Arial"/>
                          <a:cs typeface="Arial"/>
                          <a:sym typeface="Arial"/>
                        </a:rPr>
                        <a:t>reasonably certain she is not pregnant. </a:t>
                      </a:r>
                      <a:endParaRPr dirty="0"/>
                    </a:p>
                  </a:txBody>
                  <a:tcPr marL="91450" marR="91450" marT="45725" marB="45725">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p:nvPr/>
        </p:nvSpPr>
        <p:spPr>
          <a:xfrm>
            <a:off x="0" y="-4875"/>
            <a:ext cx="9144000" cy="1231134"/>
          </a:xfrm>
          <a:prstGeom prst="rect">
            <a:avLst/>
          </a:prstGeom>
          <a:solidFill>
            <a:srgbClr val="FFCCFF"/>
          </a:solidFill>
          <a:ln>
            <a:noFill/>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b="0" i="0" u="none" strike="noStrike" cap="none">
              <a:solidFill>
                <a:srgbClr val="FFFFFF"/>
              </a:solidFill>
              <a:latin typeface="Arial"/>
              <a:ea typeface="Arial"/>
              <a:cs typeface="Arial"/>
              <a:sym typeface="Arial"/>
            </a:endParaRPr>
          </a:p>
        </p:txBody>
      </p:sp>
      <p:sp>
        <p:nvSpPr>
          <p:cNvPr id="201" name="Google Shape;201;p5"/>
          <p:cNvSpPr txBox="1">
            <a:spLocks noGrp="1"/>
          </p:cNvSpPr>
          <p:nvPr>
            <p:ph type="title"/>
          </p:nvPr>
        </p:nvSpPr>
        <p:spPr>
          <a:xfrm>
            <a:off x="272191" y="1938"/>
            <a:ext cx="8668011" cy="1295205"/>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None/>
            </a:pPr>
            <a:r>
              <a:rPr lang="en-US" sz="3200" b="1" dirty="0">
                <a:solidFill>
                  <a:srgbClr val="FF0000"/>
                </a:solidFill>
                <a:latin typeface="Arial Black" panose="020B0A04020102020204" pitchFamily="34" charset="0"/>
                <a:sym typeface="Arial"/>
              </a:rPr>
              <a:t>When to start?</a:t>
            </a:r>
            <a:br>
              <a:rPr lang="en-US" sz="3200" b="1" dirty="0">
                <a:solidFill>
                  <a:srgbClr val="FF0000"/>
                </a:solidFill>
                <a:latin typeface="Arial Black" panose="020B0A04020102020204" pitchFamily="34" charset="0"/>
                <a:sym typeface="Arial"/>
              </a:rPr>
            </a:br>
            <a:r>
              <a:rPr lang="en-US" sz="3200" b="1" dirty="0">
                <a:solidFill>
                  <a:srgbClr val="151515"/>
                </a:solidFill>
                <a:latin typeface="Arial Black" panose="020B0A04020102020204" pitchFamily="34" charset="0"/>
                <a:sym typeface="Arial"/>
              </a:rPr>
              <a:t>Fully or nearly fully breastfeeding</a:t>
            </a:r>
            <a:endParaRPr sz="3200" dirty="0">
              <a:solidFill>
                <a:srgbClr val="151515"/>
              </a:solidFill>
              <a:latin typeface="Arial Black" panose="020B0A04020102020204" pitchFamily="34" charset="0"/>
            </a:endParaRPr>
          </a:p>
        </p:txBody>
      </p:sp>
      <p:sp>
        <p:nvSpPr>
          <p:cNvPr id="202" name="Google Shape;202;p5"/>
          <p:cNvSpPr txBox="1">
            <a:spLocks noGrp="1"/>
          </p:cNvSpPr>
          <p:nvPr>
            <p:ph type="body" idx="1"/>
          </p:nvPr>
        </p:nvSpPr>
        <p:spPr>
          <a:xfrm>
            <a:off x="3447790" y="1398586"/>
            <a:ext cx="5545485" cy="5402338"/>
          </a:xfrm>
          <a:prstGeom prst="rect">
            <a:avLst/>
          </a:prstGeom>
          <a:noFill/>
          <a:ln>
            <a:noFill/>
          </a:ln>
        </p:spPr>
        <p:txBody>
          <a:bodyPr spcFirstLastPara="1" wrap="square" lIns="91425" tIns="45700" rIns="91425" bIns="45700" anchor="t" anchorCtr="0">
            <a:noAutofit/>
          </a:bodyPr>
          <a:lstStyle/>
          <a:p>
            <a:pPr marL="231775" marR="0" lvl="0" indent="-231775" algn="l" rtl="0">
              <a:lnSpc>
                <a:spcPct val="100000"/>
              </a:lnSpc>
              <a:spcBef>
                <a:spcPts val="0"/>
              </a:spcBef>
              <a:spcAft>
                <a:spcPts val="0"/>
              </a:spcAft>
              <a:buClr>
                <a:srgbClr val="FF3300"/>
              </a:buClr>
              <a:buSzPts val="1800"/>
              <a:buFont typeface="Arial"/>
              <a:buChar char="•"/>
            </a:pPr>
            <a:r>
              <a:rPr lang="en-US" sz="1800" dirty="0">
                <a:latin typeface="Arial"/>
                <a:ea typeface="Arial"/>
                <a:cs typeface="Arial"/>
                <a:sym typeface="Arial"/>
              </a:rPr>
              <a:t>Can be inserted anytime from 4 weeks to 6 months after giving birth and menstruation has not returned. No need for a backup method.</a:t>
            </a:r>
            <a:endParaRPr sz="1800" dirty="0"/>
          </a:p>
          <a:p>
            <a:pPr marL="231775" lvl="0" indent="-231775" algn="l" rtl="0">
              <a:spcBef>
                <a:spcPts val="1200"/>
              </a:spcBef>
              <a:spcAft>
                <a:spcPts val="0"/>
              </a:spcAft>
              <a:buClr>
                <a:srgbClr val="FF3300"/>
              </a:buClr>
              <a:buSzPts val="1800"/>
              <a:buFont typeface="Arial"/>
              <a:buChar char="•"/>
            </a:pPr>
            <a:r>
              <a:rPr lang="en-US" sz="1800" dirty="0">
                <a:latin typeface="Arial"/>
                <a:ea typeface="Arial"/>
                <a:cs typeface="Arial"/>
                <a:sym typeface="Arial"/>
              </a:rPr>
              <a:t>If menstrual bleeding has returned, then  insert as advised for women having menstrual cycles</a:t>
            </a:r>
            <a:endParaRPr sz="1800" dirty="0"/>
          </a:p>
          <a:p>
            <a:pPr marL="231775" marR="0" lvl="0" indent="-117475" algn="l" rtl="0">
              <a:lnSpc>
                <a:spcPct val="100000"/>
              </a:lnSpc>
              <a:spcBef>
                <a:spcPts val="1200"/>
              </a:spcBef>
              <a:spcAft>
                <a:spcPts val="0"/>
              </a:spcAft>
              <a:buClr>
                <a:srgbClr val="FF3300"/>
              </a:buClr>
              <a:buSzPts val="1800"/>
              <a:buFont typeface="Arial"/>
              <a:buNone/>
            </a:pPr>
            <a:endParaRPr sz="1800" dirty="0">
              <a:latin typeface="Arial"/>
              <a:ea typeface="Arial"/>
              <a:cs typeface="Arial"/>
              <a:sym typeface="Arial"/>
            </a:endParaRPr>
          </a:p>
          <a:p>
            <a:pPr marL="231775" lvl="0" indent="-117475" algn="l" rtl="0">
              <a:spcBef>
                <a:spcPts val="1200"/>
              </a:spcBef>
              <a:spcAft>
                <a:spcPts val="0"/>
              </a:spcAft>
              <a:buClr>
                <a:srgbClr val="FF3300"/>
              </a:buClr>
              <a:buSzPts val="1800"/>
              <a:buFont typeface="Arial"/>
              <a:buNone/>
            </a:pPr>
            <a:endParaRPr sz="1800" dirty="0">
              <a:latin typeface="Arial"/>
              <a:ea typeface="Arial"/>
              <a:cs typeface="Arial"/>
              <a:sym typeface="Arial"/>
            </a:endParaRPr>
          </a:p>
          <a:p>
            <a:pPr marL="342900" lvl="0" indent="-342900" algn="l" rtl="0">
              <a:spcBef>
                <a:spcPts val="360"/>
              </a:spcBef>
              <a:spcAft>
                <a:spcPts val="0"/>
              </a:spcAft>
              <a:buClr>
                <a:srgbClr val="000000"/>
              </a:buClr>
              <a:buSzPts val="1800"/>
              <a:buFont typeface="Arial"/>
              <a:buChar char="•"/>
            </a:pPr>
            <a:r>
              <a:rPr lang="en-US" sz="1800" dirty="0">
                <a:latin typeface="Arial"/>
                <a:ea typeface="Arial"/>
                <a:cs typeface="Arial"/>
                <a:sym typeface="Arial"/>
              </a:rPr>
              <a:t>If her monthly bleeding has not returned, she can have the IUD inserted any time it is reasonably certain she is not pregnant. No need for a backup method. </a:t>
            </a:r>
            <a:endParaRPr sz="1800" dirty="0"/>
          </a:p>
          <a:p>
            <a:pPr marL="342900" lvl="0" indent="-228600" algn="l" rtl="0">
              <a:spcBef>
                <a:spcPts val="360"/>
              </a:spcBef>
              <a:spcAft>
                <a:spcPts val="0"/>
              </a:spcAft>
              <a:buClr>
                <a:srgbClr val="000000"/>
              </a:buClr>
              <a:buSzPts val="1800"/>
              <a:buFont typeface="Arial"/>
              <a:buNone/>
            </a:pPr>
            <a:endParaRPr sz="1800" dirty="0">
              <a:latin typeface="Arial"/>
              <a:ea typeface="Arial"/>
              <a:cs typeface="Arial"/>
              <a:sym typeface="Arial"/>
            </a:endParaRPr>
          </a:p>
          <a:p>
            <a:pPr marL="342900" lvl="0" indent="-342900" algn="l" rtl="0">
              <a:spcBef>
                <a:spcPts val="360"/>
              </a:spcBef>
              <a:spcAft>
                <a:spcPts val="0"/>
              </a:spcAft>
              <a:buClr>
                <a:srgbClr val="000000"/>
              </a:buClr>
              <a:buSzPts val="1800"/>
              <a:buFont typeface="Arial"/>
              <a:buChar char="•"/>
            </a:pPr>
            <a:r>
              <a:rPr lang="en-US" sz="1800" dirty="0">
                <a:latin typeface="Arial"/>
                <a:ea typeface="Arial"/>
                <a:cs typeface="Arial"/>
                <a:sym typeface="Arial"/>
              </a:rPr>
              <a:t> If her monthly bleeding has returned, she can have the IUD inserted as advised for women having menstrual cycles (see previous slide).</a:t>
            </a:r>
            <a:endParaRPr sz="1800" dirty="0"/>
          </a:p>
          <a:p>
            <a:pPr marL="342900" lvl="0" indent="-139700" algn="l" rtl="0">
              <a:spcBef>
                <a:spcPts val="640"/>
              </a:spcBef>
              <a:spcAft>
                <a:spcPts val="0"/>
              </a:spcAft>
              <a:buClr>
                <a:srgbClr val="000000"/>
              </a:buClr>
              <a:buSzPts val="3200"/>
              <a:buFont typeface="Arial"/>
              <a:buNone/>
            </a:pPr>
            <a:endParaRPr sz="1800" dirty="0"/>
          </a:p>
        </p:txBody>
      </p:sp>
      <p:sp>
        <p:nvSpPr>
          <p:cNvPr id="203" name="Google Shape;203;p5"/>
          <p:cNvSpPr txBox="1">
            <a:spLocks noGrp="1"/>
          </p:cNvSpPr>
          <p:nvPr>
            <p:ph type="body" idx="1"/>
          </p:nvPr>
        </p:nvSpPr>
        <p:spPr>
          <a:xfrm>
            <a:off x="272195" y="1398550"/>
            <a:ext cx="2930100" cy="54024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400"/>
              </a:spcBef>
              <a:spcAft>
                <a:spcPts val="0"/>
              </a:spcAft>
              <a:buNone/>
            </a:pPr>
            <a:r>
              <a:rPr lang="en-US" sz="1800" b="1" dirty="0"/>
              <a:t>Less than 6 months after giving birth.</a:t>
            </a:r>
            <a:endParaRPr sz="1800" b="1" dirty="0"/>
          </a:p>
          <a:p>
            <a:pPr marL="0" lvl="0" indent="0" algn="l" rtl="0">
              <a:lnSpc>
                <a:spcPct val="115000"/>
              </a:lnSpc>
              <a:spcBef>
                <a:spcPts val="400"/>
              </a:spcBef>
              <a:spcAft>
                <a:spcPts val="0"/>
              </a:spcAft>
              <a:buNone/>
            </a:pPr>
            <a:endParaRPr sz="1800" dirty="0"/>
          </a:p>
          <a:p>
            <a:pPr marL="0" lvl="0" indent="0" algn="l" rtl="0">
              <a:lnSpc>
                <a:spcPct val="115000"/>
              </a:lnSpc>
              <a:spcBef>
                <a:spcPts val="400"/>
              </a:spcBef>
              <a:spcAft>
                <a:spcPts val="0"/>
              </a:spcAft>
              <a:buNone/>
            </a:pPr>
            <a:endParaRPr sz="1800" dirty="0"/>
          </a:p>
          <a:p>
            <a:pPr marL="0" lvl="0" indent="0" algn="l" rtl="0">
              <a:lnSpc>
                <a:spcPct val="115000"/>
              </a:lnSpc>
              <a:spcBef>
                <a:spcPts val="400"/>
              </a:spcBef>
              <a:spcAft>
                <a:spcPts val="0"/>
              </a:spcAft>
              <a:buNone/>
            </a:pPr>
            <a:endParaRPr lang="en-US" sz="1800" dirty="0"/>
          </a:p>
          <a:p>
            <a:pPr marL="0" lvl="0" indent="0" algn="l" rtl="0">
              <a:lnSpc>
                <a:spcPct val="115000"/>
              </a:lnSpc>
              <a:spcBef>
                <a:spcPts val="400"/>
              </a:spcBef>
              <a:spcAft>
                <a:spcPts val="0"/>
              </a:spcAft>
              <a:buNone/>
            </a:pPr>
            <a:endParaRPr sz="1800" dirty="0"/>
          </a:p>
          <a:p>
            <a:pPr marL="0" lvl="0" indent="0" algn="l" rtl="0">
              <a:lnSpc>
                <a:spcPct val="115000"/>
              </a:lnSpc>
              <a:spcBef>
                <a:spcPts val="400"/>
              </a:spcBef>
              <a:spcAft>
                <a:spcPts val="0"/>
              </a:spcAft>
              <a:buNone/>
            </a:pPr>
            <a:endParaRPr sz="1800" dirty="0"/>
          </a:p>
          <a:p>
            <a:pPr marL="0" lvl="0" indent="0" algn="l" rtl="0">
              <a:lnSpc>
                <a:spcPct val="115000"/>
              </a:lnSpc>
              <a:spcBef>
                <a:spcPts val="400"/>
              </a:spcBef>
              <a:spcAft>
                <a:spcPts val="0"/>
              </a:spcAft>
              <a:buNone/>
            </a:pPr>
            <a:r>
              <a:rPr lang="en-US" sz="1800" b="1" dirty="0"/>
              <a:t>More than 6 months after giving birth</a:t>
            </a:r>
            <a:endParaRPr sz="1800" b="1" dirty="0"/>
          </a:p>
          <a:p>
            <a:pPr marL="342900" lvl="0" indent="-139700" algn="l" rtl="0">
              <a:spcBef>
                <a:spcPts val="640"/>
              </a:spcBef>
              <a:spcAft>
                <a:spcPts val="0"/>
              </a:spcAft>
              <a:buClr>
                <a:srgbClr val="000000"/>
              </a:buClr>
              <a:buSzPts val="3200"/>
              <a:buFont typeface="Arial"/>
              <a:buNone/>
            </a:pPr>
            <a:endParaRPr sz="18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6"/>
          <p:cNvSpPr/>
          <p:nvPr/>
        </p:nvSpPr>
        <p:spPr>
          <a:xfrm>
            <a:off x="0" y="-4875"/>
            <a:ext cx="9144000" cy="1231134"/>
          </a:xfrm>
          <a:prstGeom prst="rect">
            <a:avLst/>
          </a:prstGeom>
          <a:solidFill>
            <a:srgbClr val="FFCCFF"/>
          </a:solidFill>
          <a:ln>
            <a:noFill/>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b="0" i="0" u="none" strike="noStrike" cap="none">
              <a:solidFill>
                <a:srgbClr val="FFFFFF"/>
              </a:solidFill>
              <a:latin typeface="Arial"/>
              <a:ea typeface="Arial"/>
              <a:cs typeface="Arial"/>
              <a:sym typeface="Arial"/>
            </a:endParaRPr>
          </a:p>
        </p:txBody>
      </p:sp>
      <p:sp>
        <p:nvSpPr>
          <p:cNvPr id="209" name="Google Shape;209;p6"/>
          <p:cNvSpPr txBox="1">
            <a:spLocks noGrp="1"/>
          </p:cNvSpPr>
          <p:nvPr>
            <p:ph type="title"/>
          </p:nvPr>
        </p:nvSpPr>
        <p:spPr>
          <a:xfrm>
            <a:off x="275573" y="27056"/>
            <a:ext cx="8668011" cy="1295205"/>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None/>
            </a:pPr>
            <a:r>
              <a:rPr lang="en-US" sz="3200" b="1" dirty="0">
                <a:solidFill>
                  <a:srgbClr val="FF0000"/>
                </a:solidFill>
                <a:latin typeface="Arial Black" panose="020B0A04020102020204" pitchFamily="34" charset="0"/>
                <a:sym typeface="Arial"/>
              </a:rPr>
              <a:t>When to start?</a:t>
            </a:r>
            <a:br>
              <a:rPr lang="en-US" sz="3200" b="1" dirty="0">
                <a:solidFill>
                  <a:srgbClr val="FF0000"/>
                </a:solidFill>
                <a:latin typeface="Arial Black" panose="020B0A04020102020204" pitchFamily="34" charset="0"/>
                <a:sym typeface="Arial"/>
              </a:rPr>
            </a:br>
            <a:r>
              <a:rPr lang="en-US" sz="3200" dirty="0">
                <a:solidFill>
                  <a:srgbClr val="151515"/>
                </a:solidFill>
                <a:latin typeface="Arial Black" panose="020B0A04020102020204" pitchFamily="34" charset="0"/>
              </a:rPr>
              <a:t>Partially or not breastfeeding</a:t>
            </a:r>
            <a:endParaRPr sz="3200" dirty="0">
              <a:solidFill>
                <a:srgbClr val="151515"/>
              </a:solidFill>
              <a:latin typeface="Arial Black" panose="020B0A04020102020204" pitchFamily="34" charset="0"/>
            </a:endParaRPr>
          </a:p>
        </p:txBody>
      </p:sp>
      <p:sp>
        <p:nvSpPr>
          <p:cNvPr id="210" name="Google Shape;210;p6"/>
          <p:cNvSpPr txBox="1">
            <a:spLocks noGrp="1"/>
          </p:cNvSpPr>
          <p:nvPr>
            <p:ph type="body" idx="1"/>
          </p:nvPr>
        </p:nvSpPr>
        <p:spPr>
          <a:xfrm>
            <a:off x="3447790" y="1412963"/>
            <a:ext cx="5329825" cy="5445037"/>
          </a:xfrm>
          <a:prstGeom prst="rect">
            <a:avLst/>
          </a:prstGeom>
          <a:noFill/>
          <a:ln>
            <a:noFill/>
          </a:ln>
        </p:spPr>
        <p:txBody>
          <a:bodyPr spcFirstLastPara="1" wrap="square" lIns="91425" tIns="45700" rIns="91425" bIns="45700" anchor="t" anchorCtr="0">
            <a:noAutofit/>
          </a:bodyPr>
          <a:lstStyle/>
          <a:p>
            <a:pPr marL="231775" marR="0" lvl="0" indent="-117475" algn="l" rtl="0">
              <a:lnSpc>
                <a:spcPct val="100000"/>
              </a:lnSpc>
              <a:spcBef>
                <a:spcPts val="0"/>
              </a:spcBef>
              <a:spcAft>
                <a:spcPts val="0"/>
              </a:spcAft>
              <a:buClr>
                <a:srgbClr val="FF3300"/>
              </a:buClr>
              <a:buSzPts val="1800"/>
              <a:buFont typeface="Arial"/>
              <a:buNone/>
            </a:pPr>
            <a:endParaRPr sz="1800" dirty="0">
              <a:latin typeface="Arial"/>
              <a:ea typeface="Arial"/>
              <a:cs typeface="Arial"/>
              <a:sym typeface="Arial"/>
            </a:endParaRPr>
          </a:p>
          <a:p>
            <a:pPr marL="0" marR="0" lvl="0" indent="0" algn="l" rtl="0">
              <a:lnSpc>
                <a:spcPct val="100000"/>
              </a:lnSpc>
              <a:spcBef>
                <a:spcPts val="1200"/>
              </a:spcBef>
              <a:spcAft>
                <a:spcPts val="0"/>
              </a:spcAft>
              <a:buClr>
                <a:srgbClr val="FF3300"/>
              </a:buClr>
              <a:buSzPts val="1800"/>
              <a:buFont typeface="Arial"/>
              <a:buNone/>
            </a:pPr>
            <a:endParaRPr sz="1800" dirty="0">
              <a:latin typeface="Arial"/>
              <a:ea typeface="Arial"/>
              <a:cs typeface="Arial"/>
              <a:sym typeface="Arial"/>
            </a:endParaRPr>
          </a:p>
          <a:p>
            <a:pPr marL="231775" marR="0" lvl="0" indent="-231775" algn="l" rtl="0">
              <a:lnSpc>
                <a:spcPct val="100000"/>
              </a:lnSpc>
              <a:spcBef>
                <a:spcPts val="1200"/>
              </a:spcBef>
              <a:spcAft>
                <a:spcPts val="0"/>
              </a:spcAft>
              <a:buClr>
                <a:srgbClr val="FF3300"/>
              </a:buClr>
              <a:buSzPts val="1800"/>
              <a:buFont typeface="Arial"/>
              <a:buChar char="•"/>
            </a:pPr>
            <a:r>
              <a:rPr lang="en-US" sz="1800" dirty="0">
                <a:latin typeface="Arial"/>
                <a:ea typeface="Arial"/>
                <a:cs typeface="Arial"/>
                <a:sym typeface="Arial"/>
              </a:rPr>
              <a:t>If her monthly bleeding has not returned, insert an IUD if reasonably sure she is not pregnant. No need for a backup method.</a:t>
            </a:r>
            <a:endParaRPr sz="1800" dirty="0"/>
          </a:p>
          <a:p>
            <a:pPr marL="231775" marR="0" lvl="0" indent="-231775" algn="l" rtl="0">
              <a:lnSpc>
                <a:spcPct val="100000"/>
              </a:lnSpc>
              <a:spcBef>
                <a:spcPts val="1200"/>
              </a:spcBef>
              <a:spcAft>
                <a:spcPts val="0"/>
              </a:spcAft>
              <a:buClr>
                <a:srgbClr val="FF3300"/>
              </a:buClr>
              <a:buSzPts val="1800"/>
              <a:buFont typeface="Arial"/>
              <a:buChar char="•"/>
            </a:pPr>
            <a:r>
              <a:rPr lang="en-US" sz="1800" dirty="0">
                <a:latin typeface="Arial"/>
                <a:ea typeface="Arial"/>
                <a:cs typeface="Arial"/>
                <a:sym typeface="Arial"/>
              </a:rPr>
              <a:t>If menstrual bleeding has returned, then she can have the IUD inserted as advised for women having menstrual cycles</a:t>
            </a:r>
            <a:endParaRPr sz="1800" dirty="0"/>
          </a:p>
          <a:p>
            <a:pPr marL="231775" marR="0" lvl="0" indent="-117475" algn="l" rtl="0">
              <a:lnSpc>
                <a:spcPct val="100000"/>
              </a:lnSpc>
              <a:spcBef>
                <a:spcPts val="1200"/>
              </a:spcBef>
              <a:spcAft>
                <a:spcPts val="0"/>
              </a:spcAft>
              <a:buClr>
                <a:srgbClr val="FF3300"/>
              </a:buClr>
              <a:buSzPts val="1800"/>
              <a:buFont typeface="Arial"/>
              <a:buNone/>
            </a:pPr>
            <a:endParaRPr sz="1800" dirty="0">
              <a:latin typeface="Arial"/>
              <a:ea typeface="Arial"/>
              <a:cs typeface="Arial"/>
              <a:sym typeface="Arial"/>
            </a:endParaRPr>
          </a:p>
          <a:p>
            <a:pPr marL="231775" marR="0" lvl="0" indent="-117475" algn="l" rtl="0">
              <a:lnSpc>
                <a:spcPct val="100000"/>
              </a:lnSpc>
              <a:spcBef>
                <a:spcPts val="1200"/>
              </a:spcBef>
              <a:spcAft>
                <a:spcPts val="0"/>
              </a:spcAft>
              <a:buClr>
                <a:srgbClr val="FF3300"/>
              </a:buClr>
              <a:buSzPts val="1800"/>
              <a:buFont typeface="Arial"/>
              <a:buNone/>
            </a:pPr>
            <a:endParaRPr sz="1800" dirty="0">
              <a:latin typeface="Arial"/>
              <a:ea typeface="Arial"/>
              <a:cs typeface="Arial"/>
              <a:sym typeface="Arial"/>
            </a:endParaRPr>
          </a:p>
          <a:p>
            <a:pPr marL="342900" lvl="0" indent="-139700" algn="l" rtl="0">
              <a:spcBef>
                <a:spcPts val="640"/>
              </a:spcBef>
              <a:spcAft>
                <a:spcPts val="0"/>
              </a:spcAft>
              <a:buClr>
                <a:srgbClr val="000000"/>
              </a:buClr>
              <a:buSzPts val="3200"/>
              <a:buFont typeface="Arial"/>
              <a:buNone/>
            </a:pPr>
            <a:endParaRPr sz="1800" dirty="0"/>
          </a:p>
        </p:txBody>
      </p:sp>
      <p:sp>
        <p:nvSpPr>
          <p:cNvPr id="211" name="Google Shape;211;p6"/>
          <p:cNvSpPr txBox="1">
            <a:spLocks noGrp="1"/>
          </p:cNvSpPr>
          <p:nvPr>
            <p:ph type="body" idx="1"/>
          </p:nvPr>
        </p:nvSpPr>
        <p:spPr>
          <a:xfrm>
            <a:off x="272200" y="2315550"/>
            <a:ext cx="2930100" cy="4485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400"/>
              </a:spcBef>
              <a:spcAft>
                <a:spcPts val="0"/>
              </a:spcAft>
              <a:buNone/>
            </a:pPr>
            <a:r>
              <a:rPr lang="en-US" sz="1800" b="1"/>
              <a:t>More than 4 weeks after giving birth</a:t>
            </a:r>
            <a:endParaRPr sz="1800" b="1"/>
          </a:p>
          <a:p>
            <a:pPr marL="342900" lvl="0" indent="-139700" algn="l" rtl="0">
              <a:spcBef>
                <a:spcPts val="640"/>
              </a:spcBef>
              <a:spcAft>
                <a:spcPts val="0"/>
              </a:spcAft>
              <a:buClr>
                <a:srgbClr val="000000"/>
              </a:buClr>
              <a:buSzPts val="3200"/>
              <a:buFont typeface="Arial"/>
              <a:buNone/>
            </a:pPr>
            <a:endParaRPr sz="18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7"/>
          <p:cNvSpPr/>
          <p:nvPr/>
        </p:nvSpPr>
        <p:spPr>
          <a:xfrm>
            <a:off x="0" y="-4875"/>
            <a:ext cx="9144000" cy="1231134"/>
          </a:xfrm>
          <a:prstGeom prst="rect">
            <a:avLst/>
          </a:prstGeom>
          <a:solidFill>
            <a:srgbClr val="FFCCFF"/>
          </a:solidFill>
          <a:ln>
            <a:noFill/>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b="0" i="0" u="none" strike="noStrike" cap="none">
              <a:solidFill>
                <a:srgbClr val="FFFFFF"/>
              </a:solidFill>
              <a:latin typeface="Arial"/>
              <a:ea typeface="Arial"/>
              <a:cs typeface="Arial"/>
              <a:sym typeface="Arial"/>
            </a:endParaRPr>
          </a:p>
        </p:txBody>
      </p:sp>
      <p:graphicFrame>
        <p:nvGraphicFramePr>
          <p:cNvPr id="217" name="Google Shape;217;p7"/>
          <p:cNvGraphicFramePr/>
          <p:nvPr/>
        </p:nvGraphicFramePr>
        <p:xfrm>
          <a:off x="275573" y="1809080"/>
          <a:ext cx="8285325" cy="3657610"/>
        </p:xfrm>
        <a:graphic>
          <a:graphicData uri="http://schemas.openxmlformats.org/drawingml/2006/table">
            <a:tbl>
              <a:tblPr>
                <a:noFill/>
                <a:tableStyleId>{0B372650-8F53-4193-B388-F99ED4FA6AE5}</a:tableStyleId>
              </a:tblPr>
              <a:tblGrid>
                <a:gridCol w="8285325">
                  <a:extLst>
                    <a:ext uri="{9D8B030D-6E8A-4147-A177-3AD203B41FA5}">
                      <a16:colId xmlns:a16="http://schemas.microsoft.com/office/drawing/2014/main" val="20000"/>
                    </a:ext>
                  </a:extLst>
                </a:gridCol>
              </a:tblGrid>
              <a:tr h="3511550">
                <a:tc>
                  <a:txBody>
                    <a:bodyPr/>
                    <a:lstStyle/>
                    <a:p>
                      <a:pPr marL="231775" marR="0" lvl="0" indent="-231775" algn="l" rtl="0">
                        <a:spcBef>
                          <a:spcPts val="0"/>
                        </a:spcBef>
                        <a:spcAft>
                          <a:spcPts val="0"/>
                        </a:spcAft>
                        <a:buClr>
                          <a:srgbClr val="FF3300"/>
                        </a:buClr>
                        <a:buSzPts val="1800"/>
                        <a:buFont typeface="Arial"/>
                        <a:buChar char="•"/>
                      </a:pPr>
                      <a:r>
                        <a:rPr lang="en-US" sz="1800" u="none" strike="noStrike" cap="none">
                          <a:solidFill>
                            <a:srgbClr val="000000"/>
                          </a:solidFill>
                          <a:latin typeface="Arial"/>
                          <a:ea typeface="Arial"/>
                          <a:cs typeface="Arial"/>
                          <a:sym typeface="Arial"/>
                        </a:rPr>
                        <a:t>Can be inserted </a:t>
                      </a:r>
                      <a:r>
                        <a:rPr lang="en-US" sz="1800" b="1" u="none" strike="noStrike" cap="none">
                          <a:solidFill>
                            <a:srgbClr val="000000"/>
                          </a:solidFill>
                          <a:latin typeface="Arial"/>
                          <a:ea typeface="Arial"/>
                          <a:cs typeface="Arial"/>
                          <a:sym typeface="Arial"/>
                        </a:rPr>
                        <a:t>immediately or within 12 days after a first- or second-trimester abortion or miscarriage </a:t>
                      </a:r>
                      <a:r>
                        <a:rPr lang="en-US" sz="1800" u="none" strike="noStrike" cap="none">
                          <a:solidFill>
                            <a:srgbClr val="000000"/>
                          </a:solidFill>
                          <a:latin typeface="Arial"/>
                          <a:ea typeface="Arial"/>
                          <a:cs typeface="Arial"/>
                          <a:sym typeface="Arial"/>
                        </a:rPr>
                        <a:t>if no infection is present. No need for a backup method.</a:t>
                      </a:r>
                      <a:endParaRPr/>
                    </a:p>
                    <a:p>
                      <a:pPr marL="231775" marR="0" lvl="0" indent="-117475" algn="l" rtl="0">
                        <a:spcBef>
                          <a:spcPts val="0"/>
                        </a:spcBef>
                        <a:spcAft>
                          <a:spcPts val="0"/>
                        </a:spcAft>
                        <a:buClr>
                          <a:srgbClr val="FF3300"/>
                        </a:buClr>
                        <a:buSzPts val="1800"/>
                        <a:buFont typeface="Arial"/>
                        <a:buNone/>
                      </a:pPr>
                      <a:endParaRPr sz="1800" u="none" strike="noStrike" cap="none">
                        <a:solidFill>
                          <a:srgbClr val="000000"/>
                        </a:solidFill>
                        <a:latin typeface="Arial"/>
                        <a:ea typeface="Arial"/>
                        <a:cs typeface="Arial"/>
                        <a:sym typeface="Arial"/>
                      </a:endParaRPr>
                    </a:p>
                    <a:p>
                      <a:pPr marL="231775" marR="0" lvl="0" indent="-231775" algn="l" rtl="0">
                        <a:spcBef>
                          <a:spcPts val="0"/>
                        </a:spcBef>
                        <a:spcAft>
                          <a:spcPts val="0"/>
                        </a:spcAft>
                        <a:buClr>
                          <a:srgbClr val="FF3300"/>
                        </a:buClr>
                        <a:buSzPts val="1800"/>
                        <a:buFont typeface="Arial"/>
                        <a:buChar char="•"/>
                      </a:pPr>
                      <a:r>
                        <a:rPr lang="en-US" sz="1800" u="none" strike="noStrike" cap="none">
                          <a:solidFill>
                            <a:srgbClr val="000000"/>
                          </a:solidFill>
                          <a:latin typeface="Arial"/>
                          <a:ea typeface="Arial"/>
                          <a:cs typeface="Arial"/>
                          <a:sym typeface="Arial"/>
                        </a:rPr>
                        <a:t>If more than 12 days </a:t>
                      </a:r>
                      <a:r>
                        <a:rPr lang="en-US" sz="1800" b="1" u="none" strike="noStrike" cap="none">
                          <a:solidFill>
                            <a:srgbClr val="000000"/>
                          </a:solidFill>
                          <a:latin typeface="Arial"/>
                          <a:ea typeface="Arial"/>
                          <a:cs typeface="Arial"/>
                          <a:sym typeface="Arial"/>
                        </a:rPr>
                        <a:t>after a first or second-trimester abortion or miscarriage and no infection is present,</a:t>
                      </a:r>
                      <a:r>
                        <a:rPr lang="en-US" sz="1800" u="none" strike="noStrike" cap="none">
                          <a:solidFill>
                            <a:srgbClr val="000000"/>
                          </a:solidFill>
                          <a:latin typeface="Arial"/>
                          <a:ea typeface="Arial"/>
                          <a:cs typeface="Arial"/>
                          <a:sym typeface="Arial"/>
                        </a:rPr>
                        <a:t> insert an IUD if reasonably sure she is not pregnant. No backup method is needed.</a:t>
                      </a:r>
                      <a:endParaRPr/>
                    </a:p>
                    <a:p>
                      <a:pPr marL="231775" marR="0" lvl="0" indent="-117475" algn="l" rtl="0">
                        <a:spcBef>
                          <a:spcPts val="0"/>
                        </a:spcBef>
                        <a:spcAft>
                          <a:spcPts val="0"/>
                        </a:spcAft>
                        <a:buClr>
                          <a:srgbClr val="FF3300"/>
                        </a:buClr>
                        <a:buSzPts val="1800"/>
                        <a:buFont typeface="Arial"/>
                        <a:buNone/>
                      </a:pPr>
                      <a:endParaRPr sz="1800" u="none" strike="noStrike" cap="none">
                        <a:solidFill>
                          <a:srgbClr val="000000"/>
                        </a:solidFill>
                        <a:latin typeface="Arial"/>
                        <a:ea typeface="Arial"/>
                        <a:cs typeface="Arial"/>
                        <a:sym typeface="Arial"/>
                      </a:endParaRPr>
                    </a:p>
                    <a:p>
                      <a:pPr marL="231775" marR="0" lvl="0" indent="-231775" algn="l" rtl="0">
                        <a:spcBef>
                          <a:spcPts val="0"/>
                        </a:spcBef>
                        <a:spcAft>
                          <a:spcPts val="0"/>
                        </a:spcAft>
                        <a:buClr>
                          <a:srgbClr val="FF3300"/>
                        </a:buClr>
                        <a:buSzPts val="1800"/>
                        <a:buFont typeface="Arial"/>
                        <a:buChar char="•"/>
                      </a:pPr>
                      <a:r>
                        <a:rPr lang="en-US" sz="1800" u="none" strike="noStrike" cap="none">
                          <a:solidFill>
                            <a:srgbClr val="000000"/>
                          </a:solidFill>
                          <a:latin typeface="Arial"/>
                          <a:ea typeface="Arial"/>
                          <a:cs typeface="Arial"/>
                          <a:sym typeface="Arial"/>
                        </a:rPr>
                        <a:t>IUD insertion </a:t>
                      </a:r>
                      <a:r>
                        <a:rPr lang="en-US" sz="1800" b="1" u="none" strike="noStrike" cap="none">
                          <a:solidFill>
                            <a:srgbClr val="000000"/>
                          </a:solidFill>
                          <a:latin typeface="Arial"/>
                          <a:ea typeface="Arial"/>
                          <a:cs typeface="Arial"/>
                          <a:sym typeface="Arial"/>
                        </a:rPr>
                        <a:t>after second-trimester abortion or miscarriage</a:t>
                      </a:r>
                      <a:r>
                        <a:rPr lang="en-US" sz="1800" u="none" strike="noStrike" cap="none">
                          <a:solidFill>
                            <a:schemeClr val="dk2"/>
                          </a:solidFill>
                          <a:latin typeface="Arial"/>
                          <a:ea typeface="Arial"/>
                          <a:cs typeface="Arial"/>
                          <a:sym typeface="Arial"/>
                        </a:rPr>
                        <a:t> </a:t>
                      </a:r>
                      <a:r>
                        <a:rPr lang="en-US" sz="1800" b="0" u="none" strike="noStrike" cap="none">
                          <a:solidFill>
                            <a:srgbClr val="000000"/>
                          </a:solidFill>
                          <a:latin typeface="Arial"/>
                          <a:ea typeface="Arial"/>
                          <a:cs typeface="Arial"/>
                          <a:sym typeface="Arial"/>
                        </a:rPr>
                        <a:t>requires</a:t>
                      </a:r>
                      <a:r>
                        <a:rPr lang="en-US" sz="1800" u="none" strike="noStrike" cap="none">
                          <a:solidFill>
                            <a:srgbClr val="000000"/>
                          </a:solidFill>
                          <a:latin typeface="Arial"/>
                          <a:ea typeface="Arial"/>
                          <a:cs typeface="Arial"/>
                          <a:sym typeface="Arial"/>
                        </a:rPr>
                        <a:t> specific training. If not specifically trained, delay insertion until at least 4 weeks after miscarriage or abortion.</a:t>
                      </a:r>
                      <a:endParaRPr/>
                    </a:p>
                    <a:p>
                      <a:pPr marL="0" marR="0" lvl="0" indent="0" algn="l" rtl="0">
                        <a:spcBef>
                          <a:spcPts val="0"/>
                        </a:spcBef>
                        <a:spcAft>
                          <a:spcPts val="0"/>
                        </a:spcAft>
                        <a:buClr>
                          <a:srgbClr val="FF3300"/>
                        </a:buClr>
                        <a:buSzPts val="1800"/>
                        <a:buFont typeface="Arial"/>
                        <a:buNone/>
                      </a:pPr>
                      <a:endParaRPr sz="1800" u="none" strike="noStrike" cap="none">
                        <a:solidFill>
                          <a:srgbClr val="000000"/>
                        </a:solidFill>
                        <a:latin typeface="Arial"/>
                        <a:ea typeface="Arial"/>
                        <a:cs typeface="Arial"/>
                        <a:sym typeface="Arial"/>
                      </a:endParaRPr>
                    </a:p>
                    <a:p>
                      <a:pPr marL="231775" marR="0" lvl="0" indent="-231775" algn="l" rtl="0">
                        <a:spcBef>
                          <a:spcPts val="0"/>
                        </a:spcBef>
                        <a:spcAft>
                          <a:spcPts val="0"/>
                        </a:spcAft>
                        <a:buClr>
                          <a:srgbClr val="FF3300"/>
                        </a:buClr>
                        <a:buSzPts val="1800"/>
                        <a:buFont typeface="Arial"/>
                        <a:buChar char="•"/>
                      </a:pPr>
                      <a:r>
                        <a:rPr lang="en-US" sz="1800" u="none" strike="noStrike" cap="none">
                          <a:solidFill>
                            <a:srgbClr val="000000"/>
                          </a:solidFill>
                          <a:latin typeface="Arial"/>
                          <a:ea typeface="Arial"/>
                          <a:cs typeface="Arial"/>
                          <a:sym typeface="Arial"/>
                        </a:rPr>
                        <a:t>If </a:t>
                      </a:r>
                      <a:r>
                        <a:rPr lang="en-US" sz="1800" b="1" u="none" strike="noStrike" cap="none">
                          <a:solidFill>
                            <a:srgbClr val="000000"/>
                          </a:solidFill>
                          <a:latin typeface="Arial"/>
                          <a:ea typeface="Arial"/>
                          <a:cs typeface="Arial"/>
                          <a:sym typeface="Arial"/>
                        </a:rPr>
                        <a:t>infection, </a:t>
                      </a:r>
                      <a:r>
                        <a:rPr lang="en-US" sz="1800" u="none" strike="noStrike" cap="none">
                          <a:solidFill>
                            <a:srgbClr val="000000"/>
                          </a:solidFill>
                          <a:latin typeface="Arial"/>
                          <a:ea typeface="Arial"/>
                          <a:cs typeface="Arial"/>
                          <a:sym typeface="Arial"/>
                        </a:rPr>
                        <a:t>insert after the infection has been treated and cured.</a:t>
                      </a:r>
                      <a:endParaRPr/>
                    </a:p>
                  </a:txBody>
                  <a:tcPr marL="91450" marR="91450" marT="45725" marB="45725">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218" name="Google Shape;218;p7"/>
          <p:cNvPicPr preferRelativeResize="0"/>
          <p:nvPr/>
        </p:nvPicPr>
        <p:blipFill rotWithShape="1">
          <a:blip r:embed="rId3">
            <a:alphaModFix/>
          </a:blip>
          <a:srcRect/>
          <a:stretch/>
        </p:blipFill>
        <p:spPr>
          <a:xfrm>
            <a:off x="84137" y="156447"/>
            <a:ext cx="774259" cy="591363"/>
          </a:xfrm>
          <a:prstGeom prst="rect">
            <a:avLst/>
          </a:prstGeom>
          <a:noFill/>
          <a:ln>
            <a:noFill/>
          </a:ln>
        </p:spPr>
      </p:pic>
      <p:sp>
        <p:nvSpPr>
          <p:cNvPr id="219" name="Google Shape;219;p7"/>
          <p:cNvSpPr txBox="1"/>
          <p:nvPr/>
        </p:nvSpPr>
        <p:spPr>
          <a:xfrm>
            <a:off x="237994" y="199894"/>
            <a:ext cx="8668011" cy="1317775"/>
          </a:xfrm>
          <a:prstGeom prst="rect">
            <a:avLst/>
          </a:prstGeom>
          <a:no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Clr>
                <a:srgbClr val="FF0000"/>
              </a:buClr>
              <a:buSzPts val="4000"/>
              <a:buFont typeface="Arial"/>
              <a:buNone/>
            </a:pPr>
            <a:r>
              <a:rPr lang="en-US" sz="3200" b="1" i="0" u="none" strike="noStrike" cap="none" dirty="0">
                <a:solidFill>
                  <a:srgbClr val="FF0000"/>
                </a:solidFill>
                <a:latin typeface="Arial Black" panose="020B0A04020102020204" pitchFamily="34" charset="0"/>
                <a:sym typeface="Arial"/>
              </a:rPr>
              <a:t>When to start?</a:t>
            </a:r>
            <a:endParaRPr sz="3200" dirty="0">
              <a:latin typeface="Arial Black" panose="020B0A04020102020204" pitchFamily="34" charset="0"/>
            </a:endParaRPr>
          </a:p>
          <a:p>
            <a:pPr marL="0" marR="0" lvl="0" indent="0" algn="ctr" rtl="0">
              <a:lnSpc>
                <a:spcPct val="85000"/>
              </a:lnSpc>
              <a:spcBef>
                <a:spcPts val="0"/>
              </a:spcBef>
              <a:spcAft>
                <a:spcPts val="0"/>
              </a:spcAft>
              <a:buNone/>
            </a:pPr>
            <a:r>
              <a:rPr lang="en-US" sz="3200" b="1" i="0" u="none" strike="noStrike" cap="none" dirty="0">
                <a:solidFill>
                  <a:srgbClr val="000000"/>
                </a:solidFill>
                <a:latin typeface="Arial Black" panose="020B0A04020102020204" pitchFamily="34" charset="0"/>
                <a:sym typeface="Arial"/>
              </a:rPr>
              <a:t>   After an abortion or miscarriage.</a:t>
            </a:r>
            <a:br>
              <a:rPr lang="en-US" sz="3200" b="1" i="0" u="none" strike="noStrike" cap="none" dirty="0">
                <a:solidFill>
                  <a:srgbClr val="FF0000"/>
                </a:solidFill>
                <a:latin typeface="Arial Black" panose="020B0A04020102020204" pitchFamily="34" charset="0"/>
                <a:sym typeface="Arial"/>
              </a:rPr>
            </a:br>
            <a:r>
              <a:rPr lang="en-US" sz="3200" b="1" i="0" u="none" strike="noStrike" cap="none" dirty="0">
                <a:solidFill>
                  <a:srgbClr val="FF0000"/>
                </a:solidFill>
                <a:latin typeface="Arial Black" panose="020B0A04020102020204" pitchFamily="34" charset="0"/>
                <a:sym typeface="Arial"/>
              </a:rPr>
              <a:t> </a:t>
            </a:r>
            <a:endParaRPr sz="3200" b="1" i="0" u="none" strike="noStrike" cap="none" dirty="0">
              <a:solidFill>
                <a:srgbClr val="151515"/>
              </a:solidFill>
              <a:latin typeface="Arial Black" panose="020B0A04020102020204" pitchFamily="34" charset="0"/>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8"/>
          <p:cNvSpPr/>
          <p:nvPr/>
        </p:nvSpPr>
        <p:spPr>
          <a:xfrm>
            <a:off x="0" y="-4875"/>
            <a:ext cx="9144000" cy="1231134"/>
          </a:xfrm>
          <a:prstGeom prst="rect">
            <a:avLst/>
          </a:prstGeom>
          <a:solidFill>
            <a:srgbClr val="FFCCFF"/>
          </a:solidFill>
          <a:ln>
            <a:noFill/>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b="0" i="0" u="none" strike="noStrike" cap="none">
              <a:solidFill>
                <a:srgbClr val="FFFFFF"/>
              </a:solidFill>
              <a:latin typeface="Arial"/>
              <a:ea typeface="Arial"/>
              <a:cs typeface="Arial"/>
              <a:sym typeface="Arial"/>
            </a:endParaRPr>
          </a:p>
        </p:txBody>
      </p:sp>
      <p:graphicFrame>
        <p:nvGraphicFramePr>
          <p:cNvPr id="225" name="Google Shape;225;p8"/>
          <p:cNvGraphicFramePr/>
          <p:nvPr/>
        </p:nvGraphicFramePr>
        <p:xfrm>
          <a:off x="1369599" y="1815549"/>
          <a:ext cx="5879350" cy="3829875"/>
        </p:xfrm>
        <a:graphic>
          <a:graphicData uri="http://schemas.openxmlformats.org/drawingml/2006/table">
            <a:tbl>
              <a:tblPr>
                <a:noFill/>
                <a:tableStyleId>{2A31837C-8902-4E2B-B120-FF38C4BC6087}</a:tableStyleId>
              </a:tblPr>
              <a:tblGrid>
                <a:gridCol w="5879350">
                  <a:extLst>
                    <a:ext uri="{9D8B030D-6E8A-4147-A177-3AD203B41FA5}">
                      <a16:colId xmlns:a16="http://schemas.microsoft.com/office/drawing/2014/main" val="20000"/>
                    </a:ext>
                  </a:extLst>
                </a:gridCol>
              </a:tblGrid>
              <a:tr h="3829875">
                <a:tc>
                  <a:txBody>
                    <a:bodyPr/>
                    <a:lstStyle/>
                    <a:p>
                      <a:pPr marL="231775" marR="0" lvl="0" indent="-231775" algn="l" rtl="0">
                        <a:lnSpc>
                          <a:spcPct val="100000"/>
                        </a:lnSpc>
                        <a:spcBef>
                          <a:spcPts val="0"/>
                        </a:spcBef>
                        <a:spcAft>
                          <a:spcPts val="0"/>
                        </a:spcAft>
                        <a:buClr>
                          <a:srgbClr val="FF3300"/>
                        </a:buClr>
                        <a:buSzPts val="1800"/>
                        <a:buFont typeface="Arial"/>
                        <a:buChar char="•"/>
                      </a:pPr>
                      <a:r>
                        <a:rPr lang="en-US" sz="1800" b="0" u="none" strike="noStrike" cap="none">
                          <a:solidFill>
                            <a:srgbClr val="000000"/>
                          </a:solidFill>
                        </a:rPr>
                        <a:t>Can be inserted </a:t>
                      </a:r>
                      <a:r>
                        <a:rPr lang="en-US" sz="1800" b="1" u="none" strike="noStrike" cap="none">
                          <a:solidFill>
                            <a:srgbClr val="000000"/>
                          </a:solidFill>
                        </a:rPr>
                        <a:t>immediately</a:t>
                      </a:r>
                      <a:r>
                        <a:rPr lang="en-US" sz="1800" b="1" u="none" strike="noStrike" cap="none">
                          <a:solidFill>
                            <a:srgbClr val="FF3300"/>
                          </a:solidFill>
                        </a:rPr>
                        <a:t>,</a:t>
                      </a:r>
                      <a:r>
                        <a:rPr lang="en-US" sz="1800" b="0" u="none" strike="noStrike" cap="none">
                          <a:solidFill>
                            <a:srgbClr val="000099"/>
                          </a:solidFill>
                        </a:rPr>
                        <a:t> </a:t>
                      </a:r>
                      <a:r>
                        <a:rPr lang="en-US" sz="1800" b="0" u="none" strike="noStrike" cap="none">
                          <a:solidFill>
                            <a:srgbClr val="000000"/>
                          </a:solidFill>
                        </a:rPr>
                        <a:t>if she has been using the method consistently and correctly or if reasonably certain she is not pregnant. </a:t>
                      </a:r>
                      <a:endParaRPr/>
                    </a:p>
                    <a:p>
                      <a:pPr marL="231775" marR="0" lvl="0" indent="-117475" algn="l" rtl="0">
                        <a:lnSpc>
                          <a:spcPct val="100000"/>
                        </a:lnSpc>
                        <a:spcBef>
                          <a:spcPts val="0"/>
                        </a:spcBef>
                        <a:spcAft>
                          <a:spcPts val="0"/>
                        </a:spcAft>
                        <a:buClr>
                          <a:srgbClr val="FF3300"/>
                        </a:buClr>
                        <a:buSzPts val="1800"/>
                        <a:buFont typeface="Arial"/>
                        <a:buNone/>
                      </a:pPr>
                      <a:endParaRPr sz="1800" b="0" u="none" strike="noStrike" cap="none">
                        <a:solidFill>
                          <a:srgbClr val="000000"/>
                        </a:solidFill>
                      </a:endParaRPr>
                    </a:p>
                    <a:p>
                      <a:pPr marL="231775" marR="0" lvl="0" indent="-231775" algn="l" rtl="0">
                        <a:lnSpc>
                          <a:spcPct val="100000"/>
                        </a:lnSpc>
                        <a:spcBef>
                          <a:spcPts val="0"/>
                        </a:spcBef>
                        <a:spcAft>
                          <a:spcPts val="0"/>
                        </a:spcAft>
                        <a:buClr>
                          <a:srgbClr val="FF3300"/>
                        </a:buClr>
                        <a:buSzPts val="1800"/>
                        <a:buFont typeface="Arial"/>
                        <a:buChar char="•"/>
                      </a:pPr>
                      <a:r>
                        <a:rPr lang="en-US" sz="1800" b="0" u="none" strike="noStrike" cap="none">
                          <a:solidFill>
                            <a:srgbClr val="000000"/>
                          </a:solidFill>
                        </a:rPr>
                        <a:t>If switching from an Injectable, she can have the IUD inserted when the next injection would have been given. No need for backup method.</a:t>
                      </a:r>
                      <a:endParaRPr/>
                    </a:p>
                    <a:p>
                      <a:pPr marL="231775" marR="0" lvl="0" indent="-117475" algn="l" rtl="0">
                        <a:spcBef>
                          <a:spcPts val="0"/>
                        </a:spcBef>
                        <a:spcAft>
                          <a:spcPts val="0"/>
                        </a:spcAft>
                        <a:buClr>
                          <a:srgbClr val="FF3300"/>
                        </a:buClr>
                        <a:buSzPts val="1800"/>
                        <a:buFont typeface="Arial"/>
                        <a:buNone/>
                      </a:pPr>
                      <a:endParaRPr sz="1800" u="none" strike="noStrike" cap="none">
                        <a:solidFill>
                          <a:srgbClr val="000000"/>
                        </a:solidFill>
                        <a:latin typeface="Arial"/>
                        <a:ea typeface="Arial"/>
                        <a:cs typeface="Arial"/>
                        <a:sym typeface="Arial"/>
                      </a:endParaRPr>
                    </a:p>
                  </a:txBody>
                  <a:tcPr marL="91450" marR="91450" marT="45725" marB="45725"/>
                </a:tc>
                <a:extLst>
                  <a:ext uri="{0D108BD9-81ED-4DB2-BD59-A6C34878D82A}">
                    <a16:rowId xmlns:a16="http://schemas.microsoft.com/office/drawing/2014/main" val="10000"/>
                  </a:ext>
                </a:extLst>
              </a:tr>
            </a:tbl>
          </a:graphicData>
        </a:graphic>
      </p:graphicFrame>
      <p:pic>
        <p:nvPicPr>
          <p:cNvPr id="226" name="Google Shape;226;p8"/>
          <p:cNvPicPr preferRelativeResize="0"/>
          <p:nvPr/>
        </p:nvPicPr>
        <p:blipFill rotWithShape="1">
          <a:blip r:embed="rId3">
            <a:alphaModFix/>
          </a:blip>
          <a:srcRect/>
          <a:stretch/>
        </p:blipFill>
        <p:spPr>
          <a:xfrm>
            <a:off x="84137" y="156447"/>
            <a:ext cx="774259" cy="591363"/>
          </a:xfrm>
          <a:prstGeom prst="rect">
            <a:avLst/>
          </a:prstGeom>
          <a:noFill/>
          <a:ln>
            <a:noFill/>
          </a:ln>
        </p:spPr>
      </p:pic>
      <p:sp>
        <p:nvSpPr>
          <p:cNvPr id="227" name="Google Shape;227;p8"/>
          <p:cNvSpPr txBox="1"/>
          <p:nvPr/>
        </p:nvSpPr>
        <p:spPr>
          <a:xfrm>
            <a:off x="237994" y="-36911"/>
            <a:ext cx="8668011" cy="1295205"/>
          </a:xfrm>
          <a:prstGeom prst="rect">
            <a:avLst/>
          </a:prstGeom>
          <a:no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Clr>
                <a:srgbClr val="FF0000"/>
              </a:buClr>
              <a:buSzPts val="4000"/>
              <a:buFont typeface="Arial"/>
              <a:buNone/>
            </a:pPr>
            <a:r>
              <a:rPr lang="en-US" sz="3200" b="1" i="0" u="none" strike="noStrike" cap="none" dirty="0">
                <a:solidFill>
                  <a:srgbClr val="FF0000"/>
                </a:solidFill>
                <a:latin typeface="Arial Black" panose="020B0A04020102020204" pitchFamily="34" charset="0"/>
                <a:sym typeface="Arial"/>
              </a:rPr>
              <a:t>When to start?</a:t>
            </a:r>
            <a:endParaRPr sz="3200" dirty="0">
              <a:latin typeface="Arial Black" panose="020B0A04020102020204" pitchFamily="34" charset="0"/>
            </a:endParaRPr>
          </a:p>
          <a:p>
            <a:pPr marL="0" marR="0" lvl="0" indent="0" algn="ctr" rtl="0">
              <a:lnSpc>
                <a:spcPct val="85000"/>
              </a:lnSpc>
              <a:spcBef>
                <a:spcPts val="0"/>
              </a:spcBef>
              <a:spcAft>
                <a:spcPts val="0"/>
              </a:spcAft>
              <a:buClr>
                <a:srgbClr val="000000"/>
              </a:buClr>
              <a:buSzPts val="4000"/>
              <a:buFont typeface="Arial"/>
              <a:buNone/>
            </a:pPr>
            <a:r>
              <a:rPr lang="en-US" sz="3200" b="1" i="0" u="none" strike="noStrike" cap="none" dirty="0">
                <a:solidFill>
                  <a:srgbClr val="000000"/>
                </a:solidFill>
                <a:latin typeface="Arial Black" panose="020B0A04020102020204" pitchFamily="34" charset="0"/>
                <a:sym typeface="Arial"/>
              </a:rPr>
              <a:t>   Switching from another method</a:t>
            </a:r>
            <a:endParaRPr sz="3200" b="1" i="0" u="none" strike="noStrike" cap="none" dirty="0">
              <a:solidFill>
                <a:srgbClr val="000000"/>
              </a:solidFill>
              <a:latin typeface="Arial Black" panose="020B0A04020102020204" pitchFamily="34" charset="0"/>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9"/>
          <p:cNvSpPr/>
          <p:nvPr/>
        </p:nvSpPr>
        <p:spPr>
          <a:xfrm>
            <a:off x="0" y="-4875"/>
            <a:ext cx="9144000" cy="1231134"/>
          </a:xfrm>
          <a:prstGeom prst="rect">
            <a:avLst/>
          </a:prstGeom>
          <a:solidFill>
            <a:srgbClr val="FFCCFF"/>
          </a:solidFill>
          <a:ln>
            <a:noFill/>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b="0" i="0" u="none" strike="noStrike" cap="none">
              <a:solidFill>
                <a:srgbClr val="FFFFFF"/>
              </a:solidFill>
              <a:latin typeface="Arial"/>
              <a:ea typeface="Arial"/>
              <a:cs typeface="Arial"/>
              <a:sym typeface="Arial"/>
            </a:endParaRPr>
          </a:p>
        </p:txBody>
      </p:sp>
      <p:pic>
        <p:nvPicPr>
          <p:cNvPr id="233" name="Google Shape;233;p9"/>
          <p:cNvPicPr preferRelativeResize="0"/>
          <p:nvPr/>
        </p:nvPicPr>
        <p:blipFill rotWithShape="1">
          <a:blip r:embed="rId3">
            <a:alphaModFix/>
          </a:blip>
          <a:srcRect/>
          <a:stretch/>
        </p:blipFill>
        <p:spPr>
          <a:xfrm>
            <a:off x="84137" y="156447"/>
            <a:ext cx="774259" cy="591363"/>
          </a:xfrm>
          <a:prstGeom prst="rect">
            <a:avLst/>
          </a:prstGeom>
          <a:noFill/>
          <a:ln>
            <a:noFill/>
          </a:ln>
        </p:spPr>
      </p:pic>
      <p:sp>
        <p:nvSpPr>
          <p:cNvPr id="234" name="Google Shape;234;p9"/>
          <p:cNvSpPr txBox="1"/>
          <p:nvPr/>
        </p:nvSpPr>
        <p:spPr>
          <a:xfrm>
            <a:off x="187296" y="132243"/>
            <a:ext cx="8769408" cy="1231134"/>
          </a:xfrm>
          <a:prstGeom prst="rect">
            <a:avLst/>
          </a:prstGeom>
          <a:no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None/>
            </a:pPr>
            <a:r>
              <a:rPr lang="en-US" sz="3200" b="1" i="0" u="none" strike="noStrike" cap="none" dirty="0">
                <a:solidFill>
                  <a:srgbClr val="FF0000"/>
                </a:solidFill>
                <a:latin typeface="Arial Black" panose="020B0A04020102020204" pitchFamily="34" charset="0"/>
                <a:sym typeface="Arial"/>
              </a:rPr>
              <a:t>When to start?</a:t>
            </a:r>
            <a:endParaRPr sz="3200" b="1" i="0" u="none" strike="noStrike" cap="none" dirty="0">
              <a:solidFill>
                <a:srgbClr val="000000"/>
              </a:solidFill>
              <a:latin typeface="Arial Black" panose="020B0A04020102020204" pitchFamily="34" charset="0"/>
              <a:sym typeface="Arial"/>
            </a:endParaRPr>
          </a:p>
          <a:p>
            <a:pPr marL="0" marR="0" lvl="0" indent="0" algn="ctr" rtl="0">
              <a:lnSpc>
                <a:spcPct val="85000"/>
              </a:lnSpc>
              <a:spcBef>
                <a:spcPts val="0"/>
              </a:spcBef>
              <a:spcAft>
                <a:spcPts val="0"/>
              </a:spcAft>
              <a:buNone/>
            </a:pPr>
            <a:r>
              <a:rPr lang="en-US" sz="3200" b="1" i="0" u="none" strike="noStrike" cap="none" dirty="0">
                <a:solidFill>
                  <a:srgbClr val="000000"/>
                </a:solidFill>
                <a:latin typeface="Arial Black" panose="020B0A04020102020204" pitchFamily="34" charset="0"/>
                <a:sym typeface="Arial"/>
              </a:rPr>
              <a:t>As Emergency Contraception</a:t>
            </a:r>
            <a:endParaRPr sz="3200" b="1" i="0" u="none" strike="noStrike" cap="none" dirty="0">
              <a:solidFill>
                <a:srgbClr val="000000"/>
              </a:solidFill>
              <a:latin typeface="Arial Black" panose="020B0A04020102020204" pitchFamily="34" charset="0"/>
              <a:sym typeface="Arial"/>
            </a:endParaRPr>
          </a:p>
        </p:txBody>
      </p:sp>
      <p:sp>
        <p:nvSpPr>
          <p:cNvPr id="235" name="Google Shape;235;p9"/>
          <p:cNvSpPr/>
          <p:nvPr/>
        </p:nvSpPr>
        <p:spPr>
          <a:xfrm>
            <a:off x="347472" y="2315629"/>
            <a:ext cx="7991856" cy="25545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0" i="0" u="none" strike="noStrike" cap="none">
                <a:solidFill>
                  <a:srgbClr val="000000"/>
                </a:solidFill>
                <a:latin typeface="Arial"/>
                <a:ea typeface="Arial"/>
                <a:cs typeface="Arial"/>
                <a:sym typeface="Arial"/>
              </a:rPr>
              <a:t>Within 5 days after unprotected sex. </a:t>
            </a:r>
            <a:endParaRPr/>
          </a:p>
          <a:p>
            <a:pPr marL="0" marR="0" lvl="0" indent="0" algn="l" rtl="0">
              <a:spcBef>
                <a:spcPts val="0"/>
              </a:spcBef>
              <a:spcAft>
                <a:spcPts val="0"/>
              </a:spcAft>
              <a:buNone/>
            </a:pPr>
            <a:endParaRPr sz="1600">
              <a:solidFill>
                <a:srgbClr val="000000"/>
              </a:solidFill>
              <a:latin typeface="Arial"/>
              <a:ea typeface="Arial"/>
              <a:cs typeface="Arial"/>
              <a:sym typeface="Arial"/>
            </a:endParaRPr>
          </a:p>
          <a:p>
            <a:pPr marL="0" marR="0" lvl="0" indent="0" algn="l" rtl="0">
              <a:spcBef>
                <a:spcPts val="0"/>
              </a:spcBef>
              <a:spcAft>
                <a:spcPts val="0"/>
              </a:spcAft>
              <a:buNone/>
            </a:pPr>
            <a:endParaRPr sz="1600">
              <a:solidFill>
                <a:srgbClr val="000000"/>
              </a:solidFill>
              <a:latin typeface="Arial"/>
              <a:ea typeface="Arial"/>
              <a:cs typeface="Arial"/>
              <a:sym typeface="Arial"/>
            </a:endParaRPr>
          </a:p>
          <a:p>
            <a:pPr marL="0" marR="0" lvl="0" indent="0" algn="l" rtl="0">
              <a:spcBef>
                <a:spcPts val="0"/>
              </a:spcBef>
              <a:spcAft>
                <a:spcPts val="0"/>
              </a:spcAft>
              <a:buNone/>
            </a:pPr>
            <a:r>
              <a:rPr lang="en-US" sz="1600" b="1" i="1">
                <a:solidFill>
                  <a:srgbClr val="000000"/>
                </a:solidFill>
              </a:rPr>
              <a:t>After taking emergency contraceptive pills (ECPs):</a:t>
            </a:r>
            <a:endParaRPr b="1" i="1"/>
          </a:p>
          <a:p>
            <a:pPr marL="0" marR="0" lvl="0" indent="0" algn="l" rtl="0">
              <a:spcBef>
                <a:spcPts val="0"/>
              </a:spcBef>
              <a:spcAft>
                <a:spcPts val="0"/>
              </a:spcAft>
              <a:buNone/>
            </a:pPr>
            <a:endParaRPr sz="1600">
              <a:solidFill>
                <a:srgbClr val="000000"/>
              </a:solidFill>
              <a:latin typeface="Arial"/>
              <a:ea typeface="Arial"/>
              <a:cs typeface="Arial"/>
              <a:sym typeface="Arial"/>
            </a:endParaRPr>
          </a:p>
          <a:p>
            <a:pPr marL="0" marR="0" lvl="0" indent="0" algn="l" rtl="0">
              <a:spcBef>
                <a:spcPts val="0"/>
              </a:spcBef>
              <a:spcAft>
                <a:spcPts val="0"/>
              </a:spcAft>
              <a:buNone/>
            </a:pPr>
            <a:r>
              <a:rPr lang="en-US" sz="1600">
                <a:solidFill>
                  <a:srgbClr val="000000"/>
                </a:solidFill>
                <a:latin typeface="Arial"/>
                <a:ea typeface="Arial"/>
                <a:cs typeface="Arial"/>
                <a:sym typeface="Arial"/>
              </a:rPr>
              <a:t>The IUD can be inserted on the same day that she takes the ECPs (progestin-only, combined, or ulipristal acetate ECPs). No need for a backup method. </a:t>
            </a:r>
            <a:endParaRPr/>
          </a:p>
          <a:p>
            <a:pPr marL="0" marR="0" lvl="0" indent="0" algn="l" rtl="0">
              <a:spcBef>
                <a:spcPts val="0"/>
              </a:spcBef>
              <a:spcAft>
                <a:spcPts val="0"/>
              </a:spcAft>
              <a:buNone/>
            </a:pPr>
            <a:endParaRPr sz="1600">
              <a:solidFill>
                <a:srgbClr val="000000"/>
              </a:solidFill>
              <a:latin typeface="Arial"/>
              <a:ea typeface="Arial"/>
              <a:cs typeface="Arial"/>
              <a:sym typeface="Arial"/>
            </a:endParaRPr>
          </a:p>
          <a:p>
            <a:pPr marL="0" marR="0" lvl="0" indent="0" algn="l" rtl="0">
              <a:spcBef>
                <a:spcPts val="0"/>
              </a:spcBef>
              <a:spcAft>
                <a:spcPts val="0"/>
              </a:spcAft>
              <a:buNone/>
            </a:pPr>
            <a:r>
              <a:rPr lang="en-US" sz="1600">
                <a:solidFill>
                  <a:srgbClr val="000000"/>
                </a:solidFill>
                <a:latin typeface="Arial"/>
                <a:ea typeface="Arial"/>
                <a:cs typeface="Arial"/>
                <a:sym typeface="Arial"/>
              </a:rPr>
              <a:t>If she does not have it inserted immediately, but returns for an IUD, she can have it inserted any time if it can be determined that she is not pregnant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0"/>
          <p:cNvSpPr txBox="1">
            <a:spLocks noGrp="1"/>
          </p:cNvSpPr>
          <p:nvPr>
            <p:ph type="title"/>
          </p:nvPr>
        </p:nvSpPr>
        <p:spPr>
          <a:xfrm>
            <a:off x="285750" y="324391"/>
            <a:ext cx="8229600" cy="85725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r>
              <a:rPr lang="en-US" sz="3000" b="1" dirty="0">
                <a:latin typeface="Arial Black"/>
                <a:ea typeface="Arial Black"/>
                <a:cs typeface="Arial Black"/>
                <a:sym typeface="Arial Black"/>
              </a:rPr>
              <a:t>What’s different about the PPIUD?</a:t>
            </a:r>
            <a:endParaRPr dirty="0"/>
          </a:p>
        </p:txBody>
      </p:sp>
      <p:sp>
        <p:nvSpPr>
          <p:cNvPr id="242" name="Google Shape;242;p10"/>
          <p:cNvSpPr txBox="1">
            <a:spLocks noGrp="1"/>
          </p:cNvSpPr>
          <p:nvPr>
            <p:ph type="body" idx="1"/>
          </p:nvPr>
        </p:nvSpPr>
        <p:spPr>
          <a:xfrm>
            <a:off x="548439" y="1685303"/>
            <a:ext cx="7886700" cy="3263504"/>
          </a:xfrm>
          <a:prstGeom prst="rect">
            <a:avLst/>
          </a:prstGeom>
          <a:noFill/>
          <a:ln>
            <a:noFill/>
          </a:ln>
        </p:spPr>
        <p:txBody>
          <a:bodyPr spcFirstLastPara="1" wrap="square" lIns="68550" tIns="34275" rIns="68550" bIns="34275" anchor="t" anchorCtr="0">
            <a:noAutofit/>
          </a:bodyPr>
          <a:lstStyle/>
          <a:p>
            <a:pPr marL="170083" lvl="0" indent="-170083" algn="l" rtl="0">
              <a:lnSpc>
                <a:spcPct val="100000"/>
              </a:lnSpc>
              <a:spcBef>
                <a:spcPts val="744"/>
              </a:spcBef>
              <a:spcAft>
                <a:spcPts val="0"/>
              </a:spcAft>
              <a:buSzPts val="1800"/>
              <a:buChar char="•"/>
            </a:pPr>
            <a:r>
              <a:rPr lang="en-US" sz="2800"/>
              <a:t>Timing and place of insertion</a:t>
            </a:r>
            <a:endParaRPr sz="2800"/>
          </a:p>
          <a:p>
            <a:pPr marL="170083" lvl="0" indent="-170083" algn="l" rtl="0">
              <a:lnSpc>
                <a:spcPct val="100000"/>
              </a:lnSpc>
              <a:spcBef>
                <a:spcPts val="744"/>
              </a:spcBef>
              <a:spcAft>
                <a:spcPts val="0"/>
              </a:spcAft>
              <a:buSzPts val="1800"/>
              <a:buChar char="•"/>
            </a:pPr>
            <a:r>
              <a:rPr lang="en-US" sz="2800"/>
              <a:t>Instruments used for PPIUD insertion </a:t>
            </a:r>
            <a:endParaRPr/>
          </a:p>
          <a:p>
            <a:pPr marL="170083" lvl="0" indent="-170083" algn="l" rtl="0">
              <a:lnSpc>
                <a:spcPct val="100000"/>
              </a:lnSpc>
              <a:spcBef>
                <a:spcPts val="744"/>
              </a:spcBef>
              <a:spcAft>
                <a:spcPts val="0"/>
              </a:spcAft>
              <a:buSzPts val="1800"/>
              <a:buChar char="•"/>
            </a:pPr>
            <a:r>
              <a:rPr lang="en-US" sz="2800"/>
              <a:t>Technique of insertion</a:t>
            </a:r>
            <a:endParaRPr/>
          </a:p>
          <a:p>
            <a:pPr marL="0" lvl="0" indent="0" algn="l" rtl="0">
              <a:lnSpc>
                <a:spcPct val="100000"/>
              </a:lnSpc>
              <a:spcBef>
                <a:spcPts val="744"/>
              </a:spcBef>
              <a:spcAft>
                <a:spcPts val="0"/>
              </a:spcAft>
              <a:buSzPts val="1800"/>
              <a:buNone/>
            </a:pPr>
            <a:endParaRPr/>
          </a:p>
          <a:p>
            <a:pPr marL="170083" lvl="0" indent="-84358" algn="l" rtl="0">
              <a:lnSpc>
                <a:spcPct val="100000"/>
              </a:lnSpc>
              <a:spcBef>
                <a:spcPts val="744"/>
              </a:spcBef>
              <a:spcAft>
                <a:spcPts val="0"/>
              </a:spcAft>
              <a:buSzPts val="1800"/>
              <a:buNone/>
            </a:pPr>
            <a:endParaRPr sz="1500"/>
          </a:p>
          <a:p>
            <a:pPr marL="342900" lvl="0" indent="-171450" algn="l" rtl="0">
              <a:lnSpc>
                <a:spcPct val="100000"/>
              </a:lnSpc>
              <a:spcBef>
                <a:spcPts val="270"/>
              </a:spcBef>
              <a:spcAft>
                <a:spcPts val="0"/>
              </a:spcAft>
              <a:buSzPts val="1800"/>
              <a:buNone/>
            </a:pPr>
            <a:endParaRPr sz="15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11"/>
          <p:cNvSpPr/>
          <p:nvPr/>
        </p:nvSpPr>
        <p:spPr>
          <a:xfrm>
            <a:off x="0" y="-1"/>
            <a:ext cx="9144000" cy="1211355"/>
          </a:xfrm>
          <a:prstGeom prst="rect">
            <a:avLst/>
          </a:prstGeom>
          <a:solidFill>
            <a:srgbClr val="FFCCFF"/>
          </a:solidFill>
          <a:ln>
            <a:noFill/>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a:solidFill>
                <a:srgbClr val="FFFFFF"/>
              </a:solidFill>
              <a:latin typeface="Arial"/>
              <a:ea typeface="Arial"/>
              <a:cs typeface="Arial"/>
              <a:sym typeface="Arial"/>
            </a:endParaRPr>
          </a:p>
        </p:txBody>
      </p:sp>
      <p:sp>
        <p:nvSpPr>
          <p:cNvPr id="249" name="Google Shape;249;p11"/>
          <p:cNvSpPr txBox="1">
            <a:spLocks noGrp="1"/>
          </p:cNvSpPr>
          <p:nvPr>
            <p:ph type="title"/>
          </p:nvPr>
        </p:nvSpPr>
        <p:spPr>
          <a:xfrm>
            <a:off x="457200" y="160338"/>
            <a:ext cx="8229600" cy="114300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r>
              <a:rPr lang="en-US" sz="3000" b="1">
                <a:latin typeface="Arial Black"/>
                <a:ea typeface="Arial Black"/>
                <a:cs typeface="Arial Black"/>
                <a:sym typeface="Arial Black"/>
              </a:rPr>
              <a:t>Timing of Postpartum IUD Insertion</a:t>
            </a:r>
            <a:endParaRPr sz="3000">
              <a:latin typeface="Arial Black"/>
              <a:ea typeface="Arial Black"/>
              <a:cs typeface="Arial Black"/>
              <a:sym typeface="Arial Black"/>
            </a:endParaRPr>
          </a:p>
        </p:txBody>
      </p:sp>
      <p:sp>
        <p:nvSpPr>
          <p:cNvPr id="250" name="Google Shape;250;p1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lvl="0" indent="-130175" algn="l" rtl="0">
              <a:lnSpc>
                <a:spcPct val="90000"/>
              </a:lnSpc>
              <a:spcBef>
                <a:spcPts val="0"/>
              </a:spcBef>
              <a:spcAft>
                <a:spcPts val="0"/>
              </a:spcAft>
              <a:buSzPts val="2000"/>
              <a:buNone/>
            </a:pPr>
            <a:endParaRPr sz="1500" b="1"/>
          </a:p>
          <a:p>
            <a:pPr marL="342900" lvl="0" indent="-257175" algn="l" rtl="0">
              <a:lnSpc>
                <a:spcPct val="90000"/>
              </a:lnSpc>
              <a:spcBef>
                <a:spcPts val="0"/>
              </a:spcBef>
              <a:spcAft>
                <a:spcPts val="0"/>
              </a:spcAft>
              <a:buSzPts val="2000"/>
              <a:buChar char="•"/>
            </a:pPr>
            <a:r>
              <a:rPr lang="en-US" sz="1500" b="1"/>
              <a:t>Immediate Postpartum </a:t>
            </a:r>
            <a:r>
              <a:rPr lang="en-US" sz="1500"/>
              <a:t>insertion is performed b</a:t>
            </a:r>
            <a:r>
              <a:rPr lang="en-US" sz="1575"/>
              <a:t>efore discharge from the health facility after childbirth.</a:t>
            </a:r>
            <a:br>
              <a:rPr lang="en-US" sz="1575"/>
            </a:br>
            <a:endParaRPr sz="1575"/>
          </a:p>
          <a:p>
            <a:pPr marL="257175" lvl="8" indent="-257175" algn="l" rtl="0">
              <a:lnSpc>
                <a:spcPct val="90000"/>
              </a:lnSpc>
              <a:spcBef>
                <a:spcPts val="744"/>
              </a:spcBef>
              <a:spcAft>
                <a:spcPts val="0"/>
              </a:spcAft>
              <a:buClr>
                <a:srgbClr val="000000"/>
              </a:buClr>
              <a:buSzPts val="2000"/>
              <a:buFont typeface="Noto Sans Symbols"/>
              <a:buChar char="▪"/>
            </a:pPr>
            <a:r>
              <a:rPr lang="en-US" sz="1500" b="1"/>
              <a:t>     Post-placental</a:t>
            </a:r>
            <a:r>
              <a:rPr lang="en-US" sz="1500"/>
              <a:t>: Within 10 minutes following the delivery of the placenta..</a:t>
            </a:r>
            <a:endParaRPr sz="2063">
              <a:solidFill>
                <a:srgbClr val="003366"/>
              </a:solidFill>
            </a:endParaRPr>
          </a:p>
          <a:p>
            <a:pPr marL="257175" lvl="8" indent="-257175" algn="l" rtl="0">
              <a:lnSpc>
                <a:spcPct val="90000"/>
              </a:lnSpc>
              <a:spcBef>
                <a:spcPts val="744"/>
              </a:spcBef>
              <a:spcAft>
                <a:spcPts val="0"/>
              </a:spcAft>
              <a:buClr>
                <a:srgbClr val="000000"/>
              </a:buClr>
              <a:buSzPts val="2000"/>
              <a:buFont typeface="Noto Sans Symbols"/>
              <a:buChar char="▪"/>
            </a:pPr>
            <a:r>
              <a:rPr lang="en-US" sz="1500" b="1"/>
              <a:t>     Intracesarean</a:t>
            </a:r>
            <a:r>
              <a:rPr lang="en-US" sz="1500"/>
              <a:t>: Following the removal of the placenta during a cesarean section.</a:t>
            </a:r>
            <a:endParaRPr sz="1050"/>
          </a:p>
          <a:p>
            <a:pPr marL="257175" lvl="8" indent="-257175" algn="l" rtl="0">
              <a:lnSpc>
                <a:spcPct val="90000"/>
              </a:lnSpc>
              <a:spcBef>
                <a:spcPts val="744"/>
              </a:spcBef>
              <a:spcAft>
                <a:spcPts val="0"/>
              </a:spcAft>
              <a:buClr>
                <a:srgbClr val="000000"/>
              </a:buClr>
              <a:buSzPts val="2000"/>
              <a:buFont typeface="Noto Sans Symbols"/>
              <a:buChar char="▪"/>
            </a:pPr>
            <a:r>
              <a:rPr lang="en-US" sz="1500" b="1"/>
              <a:t>     Pre-discharge</a:t>
            </a:r>
            <a:r>
              <a:rPr lang="en-US" sz="1500"/>
              <a:t> from health facility- 10 minutes to 48 hours of childbirth. </a:t>
            </a:r>
            <a:endParaRPr/>
          </a:p>
          <a:p>
            <a:pPr marL="0" lvl="8" indent="127000" algn="l" rtl="0">
              <a:lnSpc>
                <a:spcPct val="90000"/>
              </a:lnSpc>
              <a:spcBef>
                <a:spcPts val="744"/>
              </a:spcBef>
              <a:spcAft>
                <a:spcPts val="0"/>
              </a:spcAft>
              <a:buClr>
                <a:srgbClr val="000000"/>
              </a:buClr>
              <a:buSzPts val="2000"/>
              <a:buNone/>
            </a:pPr>
            <a:endParaRPr sz="1500"/>
          </a:p>
          <a:p>
            <a:pPr marL="342900" lvl="0" indent="-257175" algn="l" rtl="0">
              <a:lnSpc>
                <a:spcPct val="90000"/>
              </a:lnSpc>
              <a:spcBef>
                <a:spcPts val="744"/>
              </a:spcBef>
              <a:spcAft>
                <a:spcPts val="0"/>
              </a:spcAft>
              <a:buSzPts val="2000"/>
              <a:buChar char="•"/>
            </a:pPr>
            <a:r>
              <a:rPr lang="en-US" sz="1500" b="1"/>
              <a:t>Extended postpartum</a:t>
            </a:r>
            <a:r>
              <a:rPr lang="en-US" sz="1500"/>
              <a:t>(Interval): after 4-6 weeks of childbirth upto 1 year or beyond</a:t>
            </a:r>
            <a:endParaRPr/>
          </a:p>
          <a:p>
            <a:pPr marL="342900" lvl="0" indent="-130175" algn="l" rtl="0">
              <a:lnSpc>
                <a:spcPct val="90000"/>
              </a:lnSpc>
              <a:spcBef>
                <a:spcPts val="744"/>
              </a:spcBef>
              <a:spcAft>
                <a:spcPts val="0"/>
              </a:spcAft>
              <a:buSzPts val="2000"/>
              <a:buNone/>
            </a:pPr>
            <a:endParaRPr sz="1500"/>
          </a:p>
          <a:p>
            <a:pPr marL="342900" lvl="0" indent="-257175" algn="l" rtl="0">
              <a:lnSpc>
                <a:spcPct val="90000"/>
              </a:lnSpc>
              <a:spcBef>
                <a:spcPts val="744"/>
              </a:spcBef>
              <a:spcAft>
                <a:spcPts val="0"/>
              </a:spcAft>
              <a:buSzPts val="2000"/>
              <a:buChar char="•"/>
            </a:pPr>
            <a:r>
              <a:rPr lang="en-US" sz="1500" b="1"/>
              <a:t>Post-abortion</a:t>
            </a:r>
            <a:r>
              <a:rPr lang="en-US" sz="1050" b="1"/>
              <a:t>: </a:t>
            </a:r>
            <a:r>
              <a:rPr lang="en-US" sz="1500"/>
              <a:t>Immediately following an abortion provided there is no infection or other contraindications</a:t>
            </a:r>
            <a:endParaRPr/>
          </a:p>
          <a:p>
            <a:pPr marL="342900" lvl="0" indent="-130175" algn="l" rtl="0">
              <a:lnSpc>
                <a:spcPct val="90000"/>
              </a:lnSpc>
              <a:spcBef>
                <a:spcPts val="744"/>
              </a:spcBef>
              <a:spcAft>
                <a:spcPts val="0"/>
              </a:spcAft>
              <a:buSzPts val="2000"/>
              <a:buNone/>
            </a:pPr>
            <a:endParaRPr sz="1050"/>
          </a:p>
          <a:p>
            <a:pPr marL="342900" lvl="0" indent="-142875" algn="l" rtl="0">
              <a:lnSpc>
                <a:spcPct val="100000"/>
              </a:lnSpc>
              <a:spcBef>
                <a:spcPts val="270"/>
              </a:spcBef>
              <a:spcAft>
                <a:spcPts val="0"/>
              </a:spcAft>
              <a:buClr>
                <a:srgbClr val="000000"/>
              </a:buClr>
              <a:buSzPts val="1800"/>
              <a:buNone/>
            </a:pPr>
            <a:endParaRPr/>
          </a:p>
        </p:txBody>
      </p:sp>
      <p:sp>
        <p:nvSpPr>
          <p:cNvPr id="251" name="Google Shape;251;p11"/>
          <p:cNvSpPr txBox="1"/>
          <p:nvPr/>
        </p:nvSpPr>
        <p:spPr>
          <a:xfrm>
            <a:off x="598118" y="2094442"/>
            <a:ext cx="7947764" cy="3552203"/>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744"/>
              </a:spcBef>
              <a:spcAft>
                <a:spcPts val="0"/>
              </a:spcAft>
              <a:buNone/>
            </a:pPr>
            <a:endParaRPr sz="1050">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12"/>
          <p:cNvSpPr txBox="1">
            <a:spLocks noGrp="1"/>
          </p:cNvSpPr>
          <p:nvPr>
            <p:ph type="title"/>
          </p:nvPr>
        </p:nvSpPr>
        <p:spPr>
          <a:xfrm>
            <a:off x="368224" y="538516"/>
            <a:ext cx="7886700" cy="588305"/>
          </a:xfrm>
          <a:prstGeom prst="rect">
            <a:avLst/>
          </a:prstGeom>
          <a:noFill/>
          <a:ln>
            <a:noFill/>
          </a:ln>
        </p:spPr>
        <p:txBody>
          <a:bodyPr spcFirstLastPara="1" wrap="square" lIns="68550" tIns="34275" rIns="68550" bIns="34275" anchor="ctr" anchorCtr="0">
            <a:normAutofit/>
          </a:bodyPr>
          <a:lstStyle/>
          <a:p>
            <a:pPr marL="0" lvl="0" indent="0" algn="ctr" rtl="0">
              <a:lnSpc>
                <a:spcPct val="85000"/>
              </a:lnSpc>
              <a:spcBef>
                <a:spcPts val="0"/>
              </a:spcBef>
              <a:spcAft>
                <a:spcPts val="0"/>
              </a:spcAft>
              <a:buSzPts val="1400"/>
              <a:buNone/>
            </a:pPr>
            <a:r>
              <a:rPr lang="en-US" sz="3000" b="1">
                <a:latin typeface="Arial Black"/>
                <a:ea typeface="Arial Black"/>
                <a:cs typeface="Arial Black"/>
                <a:sym typeface="Arial Black"/>
              </a:rPr>
              <a:t>Place of Postpartum IUD Insertion</a:t>
            </a:r>
            <a:endParaRPr sz="3000" b="1">
              <a:latin typeface="Arial Black"/>
              <a:ea typeface="Arial Black"/>
              <a:cs typeface="Arial Black"/>
              <a:sym typeface="Arial Black"/>
            </a:endParaRPr>
          </a:p>
        </p:txBody>
      </p:sp>
      <p:sp>
        <p:nvSpPr>
          <p:cNvPr id="258" name="Google Shape;258;p12"/>
          <p:cNvSpPr txBox="1">
            <a:spLocks noGrp="1"/>
          </p:cNvSpPr>
          <p:nvPr>
            <p:ph type="body" idx="1"/>
          </p:nvPr>
        </p:nvSpPr>
        <p:spPr>
          <a:xfrm>
            <a:off x="628650" y="1734656"/>
            <a:ext cx="7886700" cy="4478254"/>
          </a:xfrm>
          <a:prstGeom prst="rect">
            <a:avLst/>
          </a:prstGeom>
          <a:noFill/>
          <a:ln>
            <a:noFill/>
          </a:ln>
        </p:spPr>
        <p:txBody>
          <a:bodyPr spcFirstLastPara="1" wrap="square" lIns="68550" tIns="34275" rIns="68550" bIns="34275" anchor="t" anchorCtr="0">
            <a:normAutofit fontScale="92500" lnSpcReduction="10000"/>
          </a:bodyPr>
          <a:lstStyle/>
          <a:p>
            <a:pPr marL="85725" lvl="0" indent="0" algn="l" rtl="0">
              <a:lnSpc>
                <a:spcPct val="100000"/>
              </a:lnSpc>
              <a:spcBef>
                <a:spcPts val="270"/>
              </a:spcBef>
              <a:spcAft>
                <a:spcPts val="0"/>
              </a:spcAft>
              <a:buSzPct val="129729"/>
              <a:buNone/>
            </a:pPr>
            <a:r>
              <a:rPr lang="en-US" sz="1500" b="1"/>
              <a:t>Immediate postpartum: Post Placental( within 10 mins of delivery of the placenta)</a:t>
            </a:r>
            <a:r>
              <a:rPr lang="en-US" sz="1500"/>
              <a:t>: </a:t>
            </a:r>
            <a:r>
              <a:rPr lang="en-US" sz="1500" b="1"/>
              <a:t>Where does this happen</a:t>
            </a:r>
            <a:r>
              <a:rPr lang="en-US" sz="1500"/>
              <a:t>? </a:t>
            </a:r>
            <a:r>
              <a:rPr lang="en-US" sz="1500" b="1"/>
              <a:t>Who is the provider?</a:t>
            </a:r>
            <a:endParaRPr/>
          </a:p>
          <a:p>
            <a:pPr marL="85725" lvl="0" indent="0" algn="l" rtl="0">
              <a:lnSpc>
                <a:spcPct val="100000"/>
              </a:lnSpc>
              <a:spcBef>
                <a:spcPts val="270"/>
              </a:spcBef>
              <a:spcAft>
                <a:spcPts val="0"/>
              </a:spcAft>
              <a:buSzPct val="129729"/>
              <a:buNone/>
            </a:pPr>
            <a:endParaRPr sz="1500"/>
          </a:p>
          <a:p>
            <a:pPr marL="85725" lvl="0" indent="0" algn="l" rtl="0">
              <a:lnSpc>
                <a:spcPct val="100000"/>
              </a:lnSpc>
              <a:spcBef>
                <a:spcPts val="270"/>
              </a:spcBef>
              <a:spcAft>
                <a:spcPts val="0"/>
              </a:spcAft>
              <a:buSzPct val="129729"/>
              <a:buNone/>
            </a:pPr>
            <a:r>
              <a:rPr lang="en-US" sz="1500"/>
              <a:t>In the labor room and on the delivery table using the Kelly or long placental forceps. Maternity health staff are the providers.</a:t>
            </a:r>
            <a:endParaRPr/>
          </a:p>
          <a:p>
            <a:pPr marL="85725" lvl="0" indent="0" algn="l" rtl="0">
              <a:lnSpc>
                <a:spcPct val="100000"/>
              </a:lnSpc>
              <a:spcBef>
                <a:spcPts val="270"/>
              </a:spcBef>
              <a:spcAft>
                <a:spcPts val="0"/>
              </a:spcAft>
              <a:buSzPct val="129729"/>
              <a:buNone/>
            </a:pPr>
            <a:endParaRPr sz="1500"/>
          </a:p>
          <a:p>
            <a:pPr marL="85725" lvl="0" indent="0" algn="l" rtl="0">
              <a:lnSpc>
                <a:spcPct val="100000"/>
              </a:lnSpc>
              <a:spcBef>
                <a:spcPts val="270"/>
              </a:spcBef>
              <a:spcAft>
                <a:spcPts val="0"/>
              </a:spcAft>
              <a:buSzPct val="129729"/>
              <a:buNone/>
            </a:pPr>
            <a:r>
              <a:rPr lang="en-US" sz="1500" b="1"/>
              <a:t>Pre-discharge-(before discharge from the health facility. Typically, within 48 hrs. of delivery): Where does this happen? Who is the provider?</a:t>
            </a:r>
            <a:endParaRPr/>
          </a:p>
          <a:p>
            <a:pPr marL="85725" lvl="0" indent="0" algn="l" rtl="0">
              <a:lnSpc>
                <a:spcPct val="100000"/>
              </a:lnSpc>
              <a:spcBef>
                <a:spcPts val="270"/>
              </a:spcBef>
              <a:spcAft>
                <a:spcPts val="0"/>
              </a:spcAft>
              <a:buSzPct val="129729"/>
              <a:buNone/>
            </a:pPr>
            <a:endParaRPr sz="1500"/>
          </a:p>
          <a:p>
            <a:pPr marL="85725" lvl="0" indent="0" algn="l" rtl="0">
              <a:lnSpc>
                <a:spcPct val="100000"/>
              </a:lnSpc>
              <a:spcBef>
                <a:spcPts val="270"/>
              </a:spcBef>
              <a:spcAft>
                <a:spcPts val="0"/>
              </a:spcAft>
              <a:buSzPct val="129729"/>
              <a:buNone/>
            </a:pPr>
            <a:r>
              <a:rPr lang="en-US" sz="1500"/>
              <a:t>In the procedure/examination room of the maternity ward using the Kelly forceps or ring forceps( if the uterus is well contracted and smaller than the immediate PP uterus). Maternity Health staff is the provider.</a:t>
            </a:r>
            <a:endParaRPr/>
          </a:p>
          <a:p>
            <a:pPr marL="85725" lvl="0" indent="0" algn="l" rtl="0">
              <a:lnSpc>
                <a:spcPct val="100000"/>
              </a:lnSpc>
              <a:spcBef>
                <a:spcPts val="270"/>
              </a:spcBef>
              <a:spcAft>
                <a:spcPts val="0"/>
              </a:spcAft>
              <a:buSzPct val="138996"/>
              <a:buNone/>
            </a:pPr>
            <a:endParaRPr/>
          </a:p>
          <a:p>
            <a:pPr marL="85725" lvl="0" indent="0" algn="l" rtl="0">
              <a:lnSpc>
                <a:spcPct val="100000"/>
              </a:lnSpc>
              <a:spcBef>
                <a:spcPts val="270"/>
              </a:spcBef>
              <a:spcAft>
                <a:spcPts val="0"/>
              </a:spcAft>
              <a:buSzPct val="129729"/>
              <a:buNone/>
            </a:pPr>
            <a:r>
              <a:rPr lang="en-US" sz="1500" b="1"/>
              <a:t>Intracesarean</a:t>
            </a:r>
            <a:r>
              <a:rPr lang="en-US" sz="1500"/>
              <a:t>: </a:t>
            </a:r>
            <a:r>
              <a:rPr lang="en-US" sz="1500" b="1"/>
              <a:t>Where does this happen? Who is the provider?</a:t>
            </a:r>
            <a:endParaRPr/>
          </a:p>
          <a:p>
            <a:pPr marL="85725" lvl="0" indent="0" algn="l" rtl="0">
              <a:lnSpc>
                <a:spcPct val="100000"/>
              </a:lnSpc>
              <a:spcBef>
                <a:spcPts val="270"/>
              </a:spcBef>
              <a:spcAft>
                <a:spcPts val="0"/>
              </a:spcAft>
              <a:buSzPct val="129729"/>
              <a:buNone/>
            </a:pPr>
            <a:endParaRPr sz="1500" b="1"/>
          </a:p>
          <a:p>
            <a:pPr marL="85725" lvl="0" indent="0" algn="l" rtl="0">
              <a:lnSpc>
                <a:spcPct val="100000"/>
              </a:lnSpc>
              <a:spcBef>
                <a:spcPts val="270"/>
              </a:spcBef>
              <a:spcAft>
                <a:spcPts val="0"/>
              </a:spcAft>
              <a:buSzPct val="129729"/>
              <a:buNone/>
            </a:pPr>
            <a:r>
              <a:rPr lang="en-US" sz="1500"/>
              <a:t>In the operation theatre, inserting the IUD manually or by using a ring forceps, through the uterine incision after removal of the placenta and before closure of the uterine incision. Maternal health clinician/staff  is the provider.</a:t>
            </a:r>
            <a:endParaRPr/>
          </a:p>
          <a:p>
            <a:pPr marL="85725" lvl="0" indent="0" algn="l" rtl="0">
              <a:lnSpc>
                <a:spcPct val="100000"/>
              </a:lnSpc>
              <a:spcBef>
                <a:spcPts val="270"/>
              </a:spcBef>
              <a:spcAft>
                <a:spcPts val="0"/>
              </a:spcAft>
              <a:buSzPct val="129729"/>
              <a:buNone/>
            </a:pPr>
            <a:endParaRPr sz="1500"/>
          </a:p>
          <a:p>
            <a:pPr marL="85725" lvl="0" indent="0" algn="l" rtl="0">
              <a:lnSpc>
                <a:spcPct val="100000"/>
              </a:lnSpc>
              <a:spcBef>
                <a:spcPts val="270"/>
              </a:spcBef>
              <a:spcAft>
                <a:spcPts val="0"/>
              </a:spcAft>
              <a:buSzPct val="129729"/>
              <a:buNone/>
            </a:pPr>
            <a:r>
              <a:rPr lang="en-US" sz="1500" b="1"/>
              <a:t>What implication does knowing the place of insertion  have for the program?</a:t>
            </a:r>
            <a:endParaRPr sz="1500" b="1"/>
          </a:p>
          <a:p>
            <a:pPr marL="342900" lvl="0" indent="-171450" algn="l" rtl="0">
              <a:lnSpc>
                <a:spcPct val="100000"/>
              </a:lnSpc>
              <a:spcBef>
                <a:spcPts val="270"/>
              </a:spcBef>
              <a:spcAft>
                <a:spcPts val="0"/>
              </a:spcAft>
              <a:buSzPct val="129729"/>
              <a:buNone/>
            </a:pPr>
            <a:endParaRPr sz="15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58">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58">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58">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58">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5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13"/>
          <p:cNvSpPr/>
          <p:nvPr/>
        </p:nvSpPr>
        <p:spPr>
          <a:xfrm>
            <a:off x="0" y="-1"/>
            <a:ext cx="9144000" cy="1221711"/>
          </a:xfrm>
          <a:prstGeom prst="rect">
            <a:avLst/>
          </a:prstGeom>
          <a:solidFill>
            <a:srgbClr val="FFCCFF"/>
          </a:solidFill>
          <a:ln>
            <a:noFill/>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a:solidFill>
                <a:srgbClr val="FFFFFF"/>
              </a:solidFill>
              <a:latin typeface="Arial"/>
              <a:ea typeface="Arial"/>
              <a:cs typeface="Arial"/>
              <a:sym typeface="Arial"/>
            </a:endParaRPr>
          </a:p>
        </p:txBody>
      </p:sp>
      <p:sp>
        <p:nvSpPr>
          <p:cNvPr id="265" name="Google Shape;265;p13"/>
          <p:cNvSpPr txBox="1">
            <a:spLocks noGrp="1"/>
          </p:cNvSpPr>
          <p:nvPr>
            <p:ph type="title"/>
          </p:nvPr>
        </p:nvSpPr>
        <p:spPr>
          <a:xfrm>
            <a:off x="457200" y="198709"/>
            <a:ext cx="8229600" cy="114300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r>
              <a:rPr lang="en-US" sz="3000" b="1">
                <a:latin typeface="Arial Black"/>
                <a:ea typeface="Arial Black"/>
                <a:cs typeface="Arial Black"/>
                <a:sym typeface="Arial Black"/>
              </a:rPr>
              <a:t>Interval and postpartum IUD kit</a:t>
            </a:r>
            <a:endParaRPr sz="3000">
              <a:latin typeface="Arial Black"/>
              <a:ea typeface="Arial Black"/>
              <a:cs typeface="Arial Black"/>
              <a:sym typeface="Arial Black"/>
            </a:endParaRPr>
          </a:p>
        </p:txBody>
      </p:sp>
      <p:pic>
        <p:nvPicPr>
          <p:cNvPr id="266" name="Google Shape;266;p13"/>
          <p:cNvPicPr preferRelativeResize="0">
            <a:picLocks noGrp="1"/>
          </p:cNvPicPr>
          <p:nvPr>
            <p:ph type="body" idx="1"/>
          </p:nvPr>
        </p:nvPicPr>
        <p:blipFill rotWithShape="1">
          <a:blip r:embed="rId3">
            <a:alphaModFix/>
          </a:blip>
          <a:srcRect/>
          <a:stretch/>
        </p:blipFill>
        <p:spPr>
          <a:xfrm>
            <a:off x="201168" y="2321244"/>
            <a:ext cx="4038600" cy="2516947"/>
          </a:xfrm>
          <a:prstGeom prst="rect">
            <a:avLst/>
          </a:prstGeom>
          <a:noFill/>
          <a:ln>
            <a:noFill/>
          </a:ln>
        </p:spPr>
      </p:pic>
      <p:pic>
        <p:nvPicPr>
          <p:cNvPr id="267" name="Google Shape;267;p13"/>
          <p:cNvPicPr preferRelativeResize="0">
            <a:picLocks noGrp="1"/>
          </p:cNvPicPr>
          <p:nvPr>
            <p:ph type="body" idx="2"/>
          </p:nvPr>
        </p:nvPicPr>
        <p:blipFill rotWithShape="1">
          <a:blip r:embed="rId4">
            <a:alphaModFix/>
          </a:blip>
          <a:srcRect/>
          <a:stretch/>
        </p:blipFill>
        <p:spPr>
          <a:xfrm>
            <a:off x="4648200" y="2090073"/>
            <a:ext cx="4038600" cy="354621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14"/>
          <p:cNvSpPr txBox="1">
            <a:spLocks noGrp="1"/>
          </p:cNvSpPr>
          <p:nvPr>
            <p:ph type="title"/>
          </p:nvPr>
        </p:nvSpPr>
        <p:spPr>
          <a:xfrm>
            <a:off x="179613" y="156936"/>
            <a:ext cx="8817429" cy="1143000"/>
          </a:xfrm>
          <a:prstGeom prst="rect">
            <a:avLst/>
          </a:prstGeom>
          <a:noFill/>
          <a:ln>
            <a:noFill/>
          </a:ln>
        </p:spPr>
        <p:txBody>
          <a:bodyPr spcFirstLastPara="1" wrap="square" lIns="91425" tIns="45700" rIns="91425" bIns="45700" anchor="ctr" anchorCtr="0">
            <a:noAutofit/>
          </a:bodyPr>
          <a:lstStyle/>
          <a:p>
            <a:pPr marL="0" lvl="0" indent="0" algn="ctr" rtl="0">
              <a:lnSpc>
                <a:spcPct val="95000"/>
              </a:lnSpc>
              <a:spcBef>
                <a:spcPts val="0"/>
              </a:spcBef>
              <a:spcAft>
                <a:spcPts val="0"/>
              </a:spcAft>
              <a:buSzPts val="1400"/>
              <a:buNone/>
            </a:pPr>
            <a:r>
              <a:rPr lang="en-US" sz="3200" dirty="0">
                <a:latin typeface="Arial Black"/>
                <a:ea typeface="Arial Black"/>
                <a:cs typeface="Arial Black"/>
                <a:sym typeface="Arial Black"/>
              </a:rPr>
              <a:t>Correcting Rumors and Misinformation</a:t>
            </a:r>
            <a:endParaRPr dirty="0"/>
          </a:p>
        </p:txBody>
      </p:sp>
      <p:sp>
        <p:nvSpPr>
          <p:cNvPr id="273" name="Google Shape;273;p14"/>
          <p:cNvSpPr txBox="1">
            <a:spLocks noGrp="1"/>
          </p:cNvSpPr>
          <p:nvPr>
            <p:ph type="body" idx="4294967295"/>
          </p:nvPr>
        </p:nvSpPr>
        <p:spPr>
          <a:xfrm>
            <a:off x="163285" y="1450068"/>
            <a:ext cx="8817430" cy="4818063"/>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1400"/>
              <a:buChar char="•"/>
            </a:pPr>
            <a:r>
              <a:rPr lang="en-US" sz="2000"/>
              <a:t>Can be used by women of any age, including adolescents. </a:t>
            </a:r>
            <a:endParaRPr/>
          </a:p>
          <a:p>
            <a:pPr marL="571500" lvl="0" indent="-342900" algn="l" rtl="0">
              <a:lnSpc>
                <a:spcPct val="100000"/>
              </a:lnSpc>
              <a:spcBef>
                <a:spcPts val="0"/>
              </a:spcBef>
              <a:spcAft>
                <a:spcPts val="0"/>
              </a:spcAft>
              <a:buSzPts val="1400"/>
              <a:buChar char="•"/>
            </a:pPr>
            <a:r>
              <a:rPr lang="en-US" sz="2000"/>
              <a:t>Can be used by women who have had children and those who have not. </a:t>
            </a:r>
            <a:endParaRPr/>
          </a:p>
          <a:p>
            <a:pPr marL="571500" lvl="0" indent="-342900" algn="l" rtl="0">
              <a:lnSpc>
                <a:spcPct val="100000"/>
              </a:lnSpc>
              <a:spcBef>
                <a:spcPts val="0"/>
              </a:spcBef>
              <a:spcAft>
                <a:spcPts val="0"/>
              </a:spcAft>
              <a:buSzPts val="1400"/>
              <a:buChar char="•"/>
            </a:pPr>
            <a:r>
              <a:rPr lang="en-US" sz="2000"/>
              <a:t>Rarely lead to PID. </a:t>
            </a:r>
            <a:endParaRPr/>
          </a:p>
          <a:p>
            <a:pPr marL="571500" lvl="0" indent="-342900" algn="l" rtl="0">
              <a:lnSpc>
                <a:spcPct val="100000"/>
              </a:lnSpc>
              <a:spcBef>
                <a:spcPts val="0"/>
              </a:spcBef>
              <a:spcAft>
                <a:spcPts val="0"/>
              </a:spcAft>
              <a:buSzPts val="1400"/>
              <a:buChar char="•"/>
            </a:pPr>
            <a:r>
              <a:rPr lang="en-US" sz="2000"/>
              <a:t>Do not increase the risk of contracting STIs, including HIV. </a:t>
            </a:r>
            <a:endParaRPr/>
          </a:p>
          <a:p>
            <a:pPr marL="571500" lvl="0" indent="-342900" algn="l" rtl="0">
              <a:lnSpc>
                <a:spcPct val="100000"/>
              </a:lnSpc>
              <a:spcBef>
                <a:spcPts val="0"/>
              </a:spcBef>
              <a:spcAft>
                <a:spcPts val="0"/>
              </a:spcAft>
              <a:buSzPts val="1400"/>
              <a:buChar char="•"/>
            </a:pPr>
            <a:r>
              <a:rPr lang="en-US" sz="2000"/>
              <a:t>Do not increase the risk of miscarriage when a woman becomes pregnant after the IUD is removed. </a:t>
            </a:r>
            <a:endParaRPr/>
          </a:p>
          <a:p>
            <a:pPr marL="571500" lvl="0" indent="-342900" algn="l" rtl="0">
              <a:lnSpc>
                <a:spcPct val="100000"/>
              </a:lnSpc>
              <a:spcBef>
                <a:spcPts val="0"/>
              </a:spcBef>
              <a:spcAft>
                <a:spcPts val="0"/>
              </a:spcAft>
              <a:buSzPts val="1400"/>
              <a:buChar char="•"/>
            </a:pPr>
            <a:r>
              <a:rPr lang="en-US" sz="2000"/>
              <a:t> Do not make women infertile. </a:t>
            </a:r>
            <a:endParaRPr/>
          </a:p>
          <a:p>
            <a:pPr marL="571500" lvl="0" indent="-342900" algn="l" rtl="0">
              <a:lnSpc>
                <a:spcPct val="100000"/>
              </a:lnSpc>
              <a:spcBef>
                <a:spcPts val="0"/>
              </a:spcBef>
              <a:spcAft>
                <a:spcPts val="0"/>
              </a:spcAft>
              <a:buSzPts val="1400"/>
              <a:buChar char="•"/>
            </a:pPr>
            <a:r>
              <a:rPr lang="en-US" sz="2000"/>
              <a:t> Do not cause birth defects. </a:t>
            </a:r>
            <a:endParaRPr/>
          </a:p>
          <a:p>
            <a:pPr marL="571500" lvl="0" indent="-342900" algn="l" rtl="0">
              <a:lnSpc>
                <a:spcPct val="100000"/>
              </a:lnSpc>
              <a:spcBef>
                <a:spcPts val="0"/>
              </a:spcBef>
              <a:spcAft>
                <a:spcPts val="0"/>
              </a:spcAft>
              <a:buSzPts val="1400"/>
              <a:buChar char="•"/>
            </a:pPr>
            <a:r>
              <a:rPr lang="en-US" sz="2000"/>
              <a:t> Do not cause cancer. </a:t>
            </a:r>
            <a:endParaRPr/>
          </a:p>
          <a:p>
            <a:pPr marL="571500" lvl="0" indent="-342900" algn="l" rtl="0">
              <a:lnSpc>
                <a:spcPct val="100000"/>
              </a:lnSpc>
              <a:spcBef>
                <a:spcPts val="0"/>
              </a:spcBef>
              <a:spcAft>
                <a:spcPts val="0"/>
              </a:spcAft>
              <a:buSzPts val="1400"/>
              <a:buChar char="•"/>
            </a:pPr>
            <a:r>
              <a:rPr lang="en-US" sz="2000"/>
              <a:t> Do not move to the heart or brain. </a:t>
            </a:r>
            <a:endParaRPr/>
          </a:p>
          <a:p>
            <a:pPr marL="571500" lvl="0" indent="-342900" algn="l" rtl="0">
              <a:lnSpc>
                <a:spcPct val="100000"/>
              </a:lnSpc>
              <a:spcBef>
                <a:spcPts val="0"/>
              </a:spcBef>
              <a:spcAft>
                <a:spcPts val="0"/>
              </a:spcAft>
              <a:buSzPts val="1400"/>
              <a:buChar char="•"/>
            </a:pPr>
            <a:r>
              <a:rPr lang="en-US" sz="2000"/>
              <a:t> Do not rust inside the body</a:t>
            </a:r>
            <a:endParaRPr/>
          </a:p>
          <a:p>
            <a:pPr marL="571500" lvl="0" indent="-342900" algn="l" rtl="0">
              <a:lnSpc>
                <a:spcPct val="100000"/>
              </a:lnSpc>
              <a:spcBef>
                <a:spcPts val="0"/>
              </a:spcBef>
              <a:spcAft>
                <a:spcPts val="0"/>
              </a:spcAft>
              <a:buSzPts val="1400"/>
              <a:buChar char="•"/>
            </a:pPr>
            <a:r>
              <a:rPr lang="en-US" sz="2000"/>
              <a:t> Do not affect breastfeeding</a:t>
            </a:r>
            <a:endParaRPr/>
          </a:p>
          <a:p>
            <a:pPr marL="571500" lvl="0" indent="-342900" algn="l" rtl="0">
              <a:lnSpc>
                <a:spcPct val="100000"/>
              </a:lnSpc>
              <a:spcBef>
                <a:spcPts val="0"/>
              </a:spcBef>
              <a:spcAft>
                <a:spcPts val="0"/>
              </a:spcAft>
              <a:buSzPts val="1400"/>
              <a:buChar char="•"/>
            </a:pPr>
            <a:r>
              <a:rPr lang="en-US" sz="2000"/>
              <a:t> Do not cause discomfort or pain for the woman or the man during sex</a:t>
            </a:r>
            <a:endParaRPr/>
          </a:p>
          <a:p>
            <a:pPr marL="571500" lvl="0" indent="-342900" algn="l" rtl="0">
              <a:lnSpc>
                <a:spcPct val="100000"/>
              </a:lnSpc>
              <a:spcBef>
                <a:spcPts val="0"/>
              </a:spcBef>
              <a:spcAft>
                <a:spcPts val="0"/>
              </a:spcAft>
              <a:buSzPts val="1400"/>
              <a:buChar char="•"/>
            </a:pPr>
            <a:r>
              <a:rPr lang="en-US" sz="2000"/>
              <a:t> Substantially reduce the risk of ectopic pregnancy.</a:t>
            </a:r>
            <a:endParaRPr/>
          </a:p>
        </p:txBody>
      </p:sp>
      <p:sp>
        <p:nvSpPr>
          <p:cNvPr id="274" name="Google Shape;274;p14"/>
          <p:cNvSpPr txBox="1"/>
          <p:nvPr/>
        </p:nvSpPr>
        <p:spPr>
          <a:xfrm>
            <a:off x="800099" y="6268131"/>
            <a:ext cx="4653643"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563C1"/>
              </a:buClr>
              <a:buSzPts val="1100"/>
              <a:buFont typeface="Calibri"/>
              <a:buNone/>
            </a:pPr>
            <a:r>
              <a:rPr lang="en-US" sz="1100" b="0" i="0" u="sng" strike="noStrike" cap="none">
                <a:solidFill>
                  <a:srgbClr val="0563C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http://www.fphandbook.org</a:t>
            </a:r>
            <a:endParaRPr sz="2400" b="0" i="0" u="none" strike="noStrike" cap="none">
              <a:solidFill>
                <a:srgbClr val="FFFFFF"/>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15"/>
          <p:cNvSpPr txBox="1">
            <a:spLocks noGrp="1"/>
          </p:cNvSpPr>
          <p:nvPr>
            <p:ph type="title"/>
          </p:nvPr>
        </p:nvSpPr>
        <p:spPr>
          <a:xfrm>
            <a:off x="457200" y="252412"/>
            <a:ext cx="8229600" cy="114300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r>
              <a:rPr lang="en-US" sz="3000" b="1">
                <a:latin typeface="Arial Black"/>
                <a:ea typeface="Arial Black"/>
                <a:cs typeface="Arial Black"/>
                <a:sym typeface="Arial Black"/>
              </a:rPr>
              <a:t>Providing IUD services</a:t>
            </a:r>
            <a:br>
              <a:rPr lang="en-US" sz="3000" b="1">
                <a:latin typeface="Arial Black"/>
                <a:ea typeface="Arial Black"/>
                <a:cs typeface="Arial Black"/>
                <a:sym typeface="Arial Black"/>
              </a:rPr>
            </a:br>
            <a:r>
              <a:rPr lang="en-US" sz="3000" b="1">
                <a:latin typeface="Arial Black"/>
                <a:ea typeface="Arial Black"/>
                <a:cs typeface="Arial Black"/>
                <a:sym typeface="Arial Black"/>
              </a:rPr>
              <a:t>Explaining the Insertion procedure</a:t>
            </a:r>
            <a:endParaRPr/>
          </a:p>
        </p:txBody>
      </p:sp>
      <p:sp>
        <p:nvSpPr>
          <p:cNvPr id="280" name="Google Shape;280;p15"/>
          <p:cNvSpPr txBox="1">
            <a:spLocks noGrp="1"/>
          </p:cNvSpPr>
          <p:nvPr>
            <p:ph type="body" idx="1"/>
          </p:nvPr>
        </p:nvSpPr>
        <p:spPr>
          <a:xfrm>
            <a:off x="457200" y="1691992"/>
            <a:ext cx="7359260" cy="3907184"/>
          </a:xfrm>
          <a:prstGeom prst="rect">
            <a:avLst/>
          </a:prstGeom>
          <a:noFill/>
          <a:ln>
            <a:noFill/>
          </a:ln>
        </p:spPr>
        <p:txBody>
          <a:bodyPr spcFirstLastPara="1" wrap="square" lIns="68550" tIns="34275" rIns="68550" bIns="34275" anchor="t" anchorCtr="0">
            <a:noAutofit/>
          </a:bodyPr>
          <a:lstStyle/>
          <a:p>
            <a:pPr marL="0" lvl="0" indent="0" algn="l" rtl="0">
              <a:lnSpc>
                <a:spcPct val="100000"/>
              </a:lnSpc>
              <a:spcBef>
                <a:spcPts val="270"/>
              </a:spcBef>
              <a:spcAft>
                <a:spcPts val="0"/>
              </a:spcAft>
              <a:buSzPts val="1800"/>
              <a:buNone/>
            </a:pPr>
            <a:r>
              <a:rPr lang="en-US" sz="1700"/>
              <a:t>Talk to the woman before, during, and after the insertion.  procedure and obtain consent.</a:t>
            </a:r>
            <a:endParaRPr sz="1725"/>
          </a:p>
          <a:p>
            <a:pPr marL="0" lvl="0" indent="0" algn="l" rtl="0">
              <a:lnSpc>
                <a:spcPct val="100000"/>
              </a:lnSpc>
              <a:spcBef>
                <a:spcPts val="270"/>
              </a:spcBef>
              <a:spcAft>
                <a:spcPts val="0"/>
              </a:spcAft>
              <a:buSzPts val="1800"/>
              <a:buNone/>
            </a:pPr>
            <a:endParaRPr sz="1725" b="1"/>
          </a:p>
          <a:p>
            <a:pPr marL="0" lvl="0" indent="0" algn="l" rtl="0">
              <a:lnSpc>
                <a:spcPct val="100000"/>
              </a:lnSpc>
              <a:spcBef>
                <a:spcPts val="270"/>
              </a:spcBef>
              <a:spcAft>
                <a:spcPts val="0"/>
              </a:spcAft>
              <a:buSzPts val="1800"/>
              <a:buNone/>
            </a:pPr>
            <a:r>
              <a:rPr lang="en-US" sz="1725" b="1"/>
              <a:t>Before the insertion:</a:t>
            </a:r>
            <a:endParaRPr sz="1725" b="1"/>
          </a:p>
          <a:p>
            <a:pPr marL="342900" lvl="0" indent="-257175" algn="l" rtl="0">
              <a:lnSpc>
                <a:spcPct val="100000"/>
              </a:lnSpc>
              <a:spcBef>
                <a:spcPts val="270"/>
              </a:spcBef>
              <a:spcAft>
                <a:spcPts val="0"/>
              </a:spcAft>
              <a:buClr>
                <a:srgbClr val="000000"/>
              </a:buClr>
              <a:buSzPts val="1800"/>
              <a:buChar char="•"/>
            </a:pPr>
            <a:r>
              <a:rPr lang="en-US" sz="1725"/>
              <a:t>Confirm that she still wants the IUD.</a:t>
            </a:r>
            <a:endParaRPr/>
          </a:p>
          <a:p>
            <a:pPr marL="342900" lvl="0" indent="-257175" algn="l" rtl="0">
              <a:lnSpc>
                <a:spcPct val="100000"/>
              </a:lnSpc>
              <a:spcBef>
                <a:spcPts val="270"/>
              </a:spcBef>
              <a:spcAft>
                <a:spcPts val="0"/>
              </a:spcAft>
              <a:buClr>
                <a:srgbClr val="000000"/>
              </a:buClr>
              <a:buSzPts val="1800"/>
              <a:buChar char="•"/>
            </a:pPr>
            <a:r>
              <a:rPr lang="en-US" sz="1725"/>
              <a:t>Counsel her on the insertion procedure and obtain consent.</a:t>
            </a:r>
            <a:endParaRPr/>
          </a:p>
          <a:p>
            <a:pPr marL="342900" lvl="0" indent="-257175" algn="l" rtl="0">
              <a:lnSpc>
                <a:spcPct val="100000"/>
              </a:lnSpc>
              <a:spcBef>
                <a:spcPts val="270"/>
              </a:spcBef>
              <a:spcAft>
                <a:spcPts val="0"/>
              </a:spcAft>
              <a:buSzPts val="1800"/>
              <a:buChar char="•"/>
            </a:pPr>
            <a:r>
              <a:rPr lang="en-US" sz="1725"/>
              <a:t>Tell her gently, briefly, and in simple language what you are going to do.</a:t>
            </a:r>
            <a:endParaRPr sz="1725"/>
          </a:p>
          <a:p>
            <a:pPr marL="342900" lvl="0" indent="-257175" algn="l" rtl="0">
              <a:lnSpc>
                <a:spcPct val="100000"/>
              </a:lnSpc>
              <a:spcBef>
                <a:spcPts val="270"/>
              </a:spcBef>
              <a:spcAft>
                <a:spcPts val="0"/>
              </a:spcAft>
              <a:buClr>
                <a:srgbClr val="000000"/>
              </a:buClr>
              <a:buSzPts val="1800"/>
              <a:buChar char="•"/>
            </a:pPr>
            <a:r>
              <a:rPr lang="en-US" sz="1725"/>
              <a:t>Explain to her what she may expect during the procedure - It is generally quick but maybe a little painful. </a:t>
            </a:r>
            <a:endParaRPr/>
          </a:p>
          <a:p>
            <a:pPr marL="85725" lvl="0" indent="0" algn="l" rtl="0">
              <a:lnSpc>
                <a:spcPct val="100000"/>
              </a:lnSpc>
              <a:spcBef>
                <a:spcPts val="270"/>
              </a:spcBef>
              <a:spcAft>
                <a:spcPts val="0"/>
              </a:spcAft>
              <a:buSzPts val="1800"/>
              <a:buNone/>
            </a:pPr>
            <a:r>
              <a:rPr lang="en-US" sz="1725" i="1"/>
              <a:t>    Postpartum insertions are less painful as the cervical os is open.</a:t>
            </a:r>
            <a:endParaRPr/>
          </a:p>
          <a:p>
            <a:pPr marL="342900" lvl="0" indent="-257175" algn="l" rtl="0">
              <a:lnSpc>
                <a:spcPct val="100000"/>
              </a:lnSpc>
              <a:spcBef>
                <a:spcPts val="270"/>
              </a:spcBef>
              <a:spcAft>
                <a:spcPts val="0"/>
              </a:spcAft>
              <a:buClr>
                <a:srgbClr val="000000"/>
              </a:buClr>
              <a:buSzPts val="1800"/>
              <a:buChar char="•"/>
            </a:pPr>
            <a:r>
              <a:rPr lang="en-US" sz="1725"/>
              <a:t>Respond to any questions that she may have.</a:t>
            </a:r>
            <a:endParaRPr/>
          </a:p>
          <a:p>
            <a:pPr marL="85725" lvl="0" indent="0" algn="l" rtl="0">
              <a:lnSpc>
                <a:spcPct val="100000"/>
              </a:lnSpc>
              <a:spcBef>
                <a:spcPts val="270"/>
              </a:spcBef>
              <a:spcAft>
                <a:spcPts val="0"/>
              </a:spcAft>
              <a:buSzPts val="1800"/>
              <a:buNone/>
            </a:pPr>
            <a:endParaRPr sz="1725" b="1"/>
          </a:p>
          <a:p>
            <a:pPr marL="85725" lvl="0" indent="0" algn="l" rtl="0">
              <a:lnSpc>
                <a:spcPct val="100000"/>
              </a:lnSpc>
              <a:spcBef>
                <a:spcPts val="270"/>
              </a:spcBef>
              <a:spcAft>
                <a:spcPts val="0"/>
              </a:spcAft>
              <a:buSzPts val="1800"/>
              <a:buNone/>
            </a:pPr>
            <a:endParaRPr sz="1725"/>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6"/>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3200" b="1" i="0" u="none" strike="noStrike" cap="none" dirty="0">
                <a:solidFill>
                  <a:srgbClr val="000000"/>
                </a:solidFill>
                <a:latin typeface="Arial Black"/>
                <a:ea typeface="Arial Black"/>
                <a:cs typeface="Arial Black"/>
                <a:sym typeface="Arial Black"/>
              </a:rPr>
              <a:t>Providing IUD services</a:t>
            </a:r>
            <a:endParaRPr sz="3200" dirty="0"/>
          </a:p>
        </p:txBody>
      </p:sp>
      <p:sp>
        <p:nvSpPr>
          <p:cNvPr id="286" name="Google Shape;286;p16"/>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85725" marR="0" lvl="0" indent="0" algn="l" rtl="0">
              <a:lnSpc>
                <a:spcPct val="100000"/>
              </a:lnSpc>
              <a:spcBef>
                <a:spcPts val="270"/>
              </a:spcBef>
              <a:spcAft>
                <a:spcPts val="0"/>
              </a:spcAft>
              <a:buClr>
                <a:srgbClr val="000000"/>
              </a:buClr>
              <a:buSzPts val="1800"/>
              <a:buFont typeface="Arial"/>
              <a:buNone/>
            </a:pPr>
            <a:endParaRPr sz="1725" b="1" i="0" u="none" strike="noStrike" cap="none">
              <a:solidFill>
                <a:srgbClr val="000000"/>
              </a:solidFill>
              <a:latin typeface="Arial"/>
              <a:ea typeface="Arial"/>
              <a:cs typeface="Arial"/>
              <a:sym typeface="Arial"/>
            </a:endParaRPr>
          </a:p>
          <a:p>
            <a:pPr marL="85725" marR="0" lvl="0" indent="0" algn="l" rtl="0">
              <a:lnSpc>
                <a:spcPct val="100000"/>
              </a:lnSpc>
              <a:spcBef>
                <a:spcPts val="270"/>
              </a:spcBef>
              <a:spcAft>
                <a:spcPts val="0"/>
              </a:spcAft>
              <a:buClr>
                <a:srgbClr val="000000"/>
              </a:buClr>
              <a:buSzPts val="1800"/>
              <a:buFont typeface="Arial"/>
              <a:buNone/>
            </a:pPr>
            <a:endParaRPr sz="1725" b="1"/>
          </a:p>
          <a:p>
            <a:pPr marL="85725" lvl="0" indent="0" algn="l" rtl="0">
              <a:lnSpc>
                <a:spcPct val="100000"/>
              </a:lnSpc>
              <a:spcBef>
                <a:spcPts val="270"/>
              </a:spcBef>
              <a:spcAft>
                <a:spcPts val="0"/>
              </a:spcAft>
              <a:buSzPts val="1800"/>
              <a:buNone/>
            </a:pPr>
            <a:r>
              <a:rPr lang="en-US" sz="1700" b="1" i="0" u="none" strike="noStrike" cap="none">
                <a:solidFill>
                  <a:srgbClr val="000000"/>
                </a:solidFill>
                <a:latin typeface="Arial"/>
                <a:ea typeface="Arial"/>
                <a:cs typeface="Arial"/>
                <a:sym typeface="Arial"/>
              </a:rPr>
              <a:t>During</a:t>
            </a:r>
            <a:r>
              <a:rPr lang="en-US" sz="1700" b="1"/>
              <a:t> </a:t>
            </a:r>
            <a:r>
              <a:rPr lang="en-US" sz="1700" b="1" i="0" u="none" strike="noStrike" cap="none">
                <a:solidFill>
                  <a:srgbClr val="000000"/>
                </a:solidFill>
                <a:latin typeface="Arial"/>
                <a:ea typeface="Arial"/>
                <a:cs typeface="Arial"/>
                <a:sym typeface="Arial"/>
              </a:rPr>
              <a:t> Insertion:</a:t>
            </a:r>
            <a:endParaRPr sz="1700" b="1" i="0" u="none" strike="noStrike" cap="none">
              <a:solidFill>
                <a:srgbClr val="000000"/>
              </a:solidFill>
              <a:latin typeface="Arial"/>
              <a:ea typeface="Arial"/>
              <a:cs typeface="Arial"/>
              <a:sym typeface="Arial"/>
            </a:endParaRPr>
          </a:p>
          <a:p>
            <a:pPr marL="85725" marR="0" lvl="0" indent="0" algn="l" rtl="0">
              <a:lnSpc>
                <a:spcPct val="100000"/>
              </a:lnSpc>
              <a:spcBef>
                <a:spcPts val="270"/>
              </a:spcBef>
              <a:spcAft>
                <a:spcPts val="0"/>
              </a:spcAft>
              <a:buClr>
                <a:srgbClr val="000000"/>
              </a:buClr>
              <a:buSzPts val="1800"/>
              <a:buFont typeface="Arial"/>
              <a:buNone/>
            </a:pPr>
            <a:endParaRPr sz="1725" b="1" i="0" u="none" strike="noStrike" cap="none">
              <a:solidFill>
                <a:srgbClr val="000000"/>
              </a:solidFill>
              <a:latin typeface="Arial"/>
              <a:ea typeface="Arial"/>
              <a:cs typeface="Arial"/>
              <a:sym typeface="Arial"/>
            </a:endParaRPr>
          </a:p>
          <a:p>
            <a:pPr marL="342900" lvl="0" indent="-257175" algn="l" rtl="0">
              <a:lnSpc>
                <a:spcPct val="100000"/>
              </a:lnSpc>
              <a:spcBef>
                <a:spcPts val="0"/>
              </a:spcBef>
              <a:spcAft>
                <a:spcPts val="0"/>
              </a:spcAft>
              <a:buSzPts val="1800"/>
              <a:buFont typeface="Arial"/>
              <a:buChar char="•"/>
            </a:pPr>
            <a:r>
              <a:rPr lang="en-US" sz="1800" b="0" i="0" u="none" strike="noStrike" cap="none">
                <a:solidFill>
                  <a:srgbClr val="000000"/>
                </a:solidFill>
                <a:latin typeface="Arial"/>
                <a:ea typeface="Arial"/>
                <a:cs typeface="Arial"/>
                <a:sym typeface="Arial"/>
              </a:rPr>
              <a:t>Tell her what is happening, step by step.</a:t>
            </a:r>
            <a:r>
              <a:rPr lang="en-US" sz="1800"/>
              <a:t> </a:t>
            </a:r>
            <a:endParaRPr sz="1800" b="0" i="0" u="none" strike="noStrike" cap="none">
              <a:solidFill>
                <a:srgbClr val="000000"/>
              </a:solidFill>
              <a:latin typeface="Arial"/>
              <a:ea typeface="Arial"/>
              <a:cs typeface="Arial"/>
              <a:sym typeface="Arial"/>
            </a:endParaRPr>
          </a:p>
          <a:p>
            <a:pPr marL="342900" lvl="0" indent="-257175" algn="l" rtl="0">
              <a:lnSpc>
                <a:spcPct val="100000"/>
              </a:lnSpc>
              <a:spcBef>
                <a:spcPts val="0"/>
              </a:spcBef>
              <a:spcAft>
                <a:spcPts val="0"/>
              </a:spcAft>
              <a:buSzPts val="1800"/>
              <a:buFont typeface="Arial"/>
              <a:buChar char="•"/>
            </a:pPr>
            <a:r>
              <a:rPr lang="en-US" sz="1800" b="0" i="0" u="none" strike="noStrike" cap="none">
                <a:solidFill>
                  <a:srgbClr val="000000"/>
                </a:solidFill>
                <a:latin typeface="Arial"/>
                <a:ea typeface="Arial"/>
                <a:cs typeface="Arial"/>
                <a:sym typeface="Arial"/>
              </a:rPr>
              <a:t>Alert her before a step that may cause pain or might startle her.</a:t>
            </a:r>
            <a:r>
              <a:rPr lang="en-US" sz="1800"/>
              <a:t> </a:t>
            </a:r>
            <a:endParaRPr sz="1800" b="0" i="0" u="none" strike="noStrike" cap="none">
              <a:solidFill>
                <a:srgbClr val="000000"/>
              </a:solidFill>
              <a:latin typeface="Arial"/>
              <a:ea typeface="Arial"/>
              <a:cs typeface="Arial"/>
              <a:sym typeface="Arial"/>
            </a:endParaRPr>
          </a:p>
          <a:p>
            <a:pPr marL="342900" marR="0" lvl="0" indent="-257175" algn="l" rtl="0">
              <a:lnSpc>
                <a:spcPct val="10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Ask from time to time if she is feeling okay.</a:t>
            </a:r>
            <a:endParaRPr sz="1800" b="0" i="0" u="none" strike="noStrike" cap="none">
              <a:solidFill>
                <a:srgbClr val="000000"/>
              </a:solidFill>
              <a:latin typeface="Arial"/>
              <a:ea typeface="Arial"/>
              <a:cs typeface="Arial"/>
              <a:sym typeface="Arial"/>
            </a:endParaRPr>
          </a:p>
          <a:p>
            <a:pPr marL="342900" lvl="0" indent="-257175" algn="l" rtl="0">
              <a:lnSpc>
                <a:spcPct val="100000"/>
              </a:lnSpc>
              <a:spcBef>
                <a:spcPts val="0"/>
              </a:spcBef>
              <a:spcAft>
                <a:spcPts val="0"/>
              </a:spcAft>
              <a:buSzPts val="1800"/>
              <a:buFont typeface="Arial"/>
              <a:buChar char="•"/>
            </a:pPr>
            <a:r>
              <a:rPr lang="en-US" sz="1800"/>
              <a:t>Remind the client that she can request the procedure be paused or discontinued at any time.</a:t>
            </a:r>
            <a:endParaRPr/>
          </a:p>
          <a:p>
            <a:pPr marL="342900" lvl="0" indent="-142875" algn="l" rtl="0">
              <a:lnSpc>
                <a:spcPct val="100000"/>
              </a:lnSpc>
              <a:spcBef>
                <a:spcPts val="270"/>
              </a:spcBef>
              <a:spcAft>
                <a:spcPts val="0"/>
              </a:spcAft>
              <a:buClr>
                <a:srgbClr val="000000"/>
              </a:buClr>
              <a:buSzPts val="1800"/>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7"/>
          <p:cNvSpPr txBox="1">
            <a:spLocks noGrp="1"/>
          </p:cNvSpPr>
          <p:nvPr>
            <p:ph type="title"/>
          </p:nvPr>
        </p:nvSpPr>
        <p:spPr>
          <a:xfrm>
            <a:off x="457200" y="252412"/>
            <a:ext cx="8229600" cy="114300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r>
              <a:rPr lang="en-US" sz="3000" b="1">
                <a:solidFill>
                  <a:srgbClr val="151515"/>
                </a:solidFill>
                <a:latin typeface="Arial Black"/>
                <a:ea typeface="Arial Black"/>
                <a:cs typeface="Arial Black"/>
                <a:sym typeface="Arial Black"/>
              </a:rPr>
              <a:t>Providing IUD services</a:t>
            </a:r>
            <a:endParaRPr sz="3000">
              <a:solidFill>
                <a:srgbClr val="151515"/>
              </a:solidFill>
              <a:latin typeface="Arial Black"/>
              <a:ea typeface="Arial Black"/>
              <a:cs typeface="Arial Black"/>
              <a:sym typeface="Arial Black"/>
            </a:endParaRPr>
          </a:p>
        </p:txBody>
      </p:sp>
      <p:sp>
        <p:nvSpPr>
          <p:cNvPr id="292" name="Google Shape;292;p17"/>
          <p:cNvSpPr txBox="1">
            <a:spLocks noGrp="1"/>
          </p:cNvSpPr>
          <p:nvPr>
            <p:ph type="body" idx="1"/>
          </p:nvPr>
        </p:nvSpPr>
        <p:spPr>
          <a:xfrm>
            <a:off x="457200" y="1903809"/>
            <a:ext cx="8529145" cy="4072921"/>
          </a:xfrm>
          <a:prstGeom prst="rect">
            <a:avLst/>
          </a:prstGeom>
          <a:noFill/>
          <a:ln>
            <a:noFill/>
          </a:ln>
        </p:spPr>
        <p:txBody>
          <a:bodyPr spcFirstLastPara="1" wrap="square" lIns="68550" tIns="34275" rIns="68550" bIns="34275" anchor="t" anchorCtr="0">
            <a:normAutofit fontScale="85000" lnSpcReduction="10000"/>
          </a:bodyPr>
          <a:lstStyle/>
          <a:p>
            <a:pPr marL="0" lvl="0" indent="0" algn="l" rtl="0">
              <a:lnSpc>
                <a:spcPct val="100000"/>
              </a:lnSpc>
              <a:spcBef>
                <a:spcPts val="744"/>
              </a:spcBef>
              <a:spcAft>
                <a:spcPts val="0"/>
              </a:spcAft>
              <a:buSzPct val="88452"/>
              <a:buNone/>
            </a:pPr>
            <a:r>
              <a:rPr lang="en-US" sz="3150" b="1"/>
              <a:t>Post-Insertion</a:t>
            </a:r>
            <a:endParaRPr sz="3150"/>
          </a:p>
          <a:p>
            <a:pPr marL="0" lvl="0" indent="0" algn="l" rtl="0">
              <a:lnSpc>
                <a:spcPct val="100000"/>
              </a:lnSpc>
              <a:spcBef>
                <a:spcPts val="744"/>
              </a:spcBef>
              <a:spcAft>
                <a:spcPts val="0"/>
              </a:spcAft>
              <a:buSzPct val="88452"/>
              <a:buNone/>
            </a:pPr>
            <a:r>
              <a:rPr lang="en-US" sz="3150"/>
              <a:t> </a:t>
            </a:r>
            <a:r>
              <a:rPr lang="en-US" sz="2600"/>
              <a:t>Provide specific post-insertion instructions and reinforce key messages:</a:t>
            </a:r>
            <a:endParaRPr/>
          </a:p>
          <a:p>
            <a:pPr marL="0" lvl="0" indent="0" algn="l" rtl="0">
              <a:lnSpc>
                <a:spcPct val="100000"/>
              </a:lnSpc>
              <a:spcBef>
                <a:spcPts val="744"/>
              </a:spcBef>
              <a:spcAft>
                <a:spcPts val="0"/>
              </a:spcAft>
              <a:buSzPct val="88452"/>
              <a:buNone/>
            </a:pPr>
            <a:endParaRPr sz="2600"/>
          </a:p>
          <a:p>
            <a:pPr marL="342900" lvl="0" indent="-257175" algn="l" rtl="0">
              <a:lnSpc>
                <a:spcPct val="100000"/>
              </a:lnSpc>
              <a:spcBef>
                <a:spcPts val="744"/>
              </a:spcBef>
              <a:spcAft>
                <a:spcPts val="0"/>
              </a:spcAft>
              <a:buSzPct val="88452"/>
              <a:buChar char="•"/>
            </a:pPr>
            <a:r>
              <a:rPr lang="en-US" sz="2600"/>
              <a:t>Exclusive breastfeeding. The IUD does not affect breastfeeding. </a:t>
            </a:r>
            <a:endParaRPr/>
          </a:p>
          <a:p>
            <a:pPr marL="342900" lvl="0" indent="-257175" algn="l" rtl="0">
              <a:lnSpc>
                <a:spcPct val="100000"/>
              </a:lnSpc>
              <a:spcBef>
                <a:spcPts val="744"/>
              </a:spcBef>
              <a:spcAft>
                <a:spcPts val="0"/>
              </a:spcAft>
              <a:buSzPct val="88452"/>
              <a:buChar char="•"/>
            </a:pPr>
            <a:r>
              <a:rPr lang="en-US" sz="2600"/>
              <a:t>The IUD does not protect from HIV/STIs, so a need to use condoms if at risk.</a:t>
            </a:r>
            <a:endParaRPr/>
          </a:p>
          <a:p>
            <a:pPr marL="342900" lvl="0" indent="-257175" algn="l" rtl="0">
              <a:lnSpc>
                <a:spcPct val="100000"/>
              </a:lnSpc>
              <a:spcBef>
                <a:spcPts val="270"/>
              </a:spcBef>
              <a:spcAft>
                <a:spcPts val="0"/>
              </a:spcAft>
              <a:buClr>
                <a:srgbClr val="000000"/>
              </a:buClr>
              <a:buSzPct val="81447"/>
              <a:buChar char="•"/>
            </a:pPr>
            <a:r>
              <a:rPr lang="en-US" sz="2600"/>
              <a:t>If it is convenient for the client (not mandatory), schedule a return visit with the client 3-6 weeks after insertion. OR anytime she has problems or experiences the warning signs or wishes to discontinue the method.</a:t>
            </a:r>
            <a:endParaRPr sz="2600"/>
          </a:p>
          <a:p>
            <a:pPr marL="342900" lvl="0" indent="-142875" algn="l" rtl="0">
              <a:lnSpc>
                <a:spcPct val="100000"/>
              </a:lnSpc>
              <a:spcBef>
                <a:spcPts val="270"/>
              </a:spcBef>
              <a:spcAft>
                <a:spcPts val="0"/>
              </a:spcAft>
              <a:buClr>
                <a:srgbClr val="000000"/>
              </a:buClr>
              <a:buSzPct val="151260"/>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18"/>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     </a:t>
            </a:r>
            <a:r>
              <a:rPr lang="en-US" sz="2800">
                <a:latin typeface="Arial Black"/>
                <a:ea typeface="Arial Black"/>
                <a:cs typeface="Arial Black"/>
                <a:sym typeface="Arial Black"/>
              </a:rPr>
              <a:t>Supporting New and Continuing Users</a:t>
            </a:r>
            <a:br>
              <a:rPr lang="en-US" sz="2800">
                <a:latin typeface="Arial Black"/>
                <a:ea typeface="Arial Black"/>
                <a:cs typeface="Arial Black"/>
                <a:sym typeface="Arial Black"/>
              </a:rPr>
            </a:br>
            <a:r>
              <a:rPr lang="en-US" sz="2800">
                <a:latin typeface="Arial Black"/>
                <a:ea typeface="Arial Black"/>
                <a:cs typeface="Arial Black"/>
                <a:sym typeface="Arial Black"/>
              </a:rPr>
              <a:t>               Give specific instructions</a:t>
            </a:r>
            <a:endParaRPr/>
          </a:p>
        </p:txBody>
      </p:sp>
      <p:sp>
        <p:nvSpPr>
          <p:cNvPr id="298" name="Google Shape;298;p18"/>
          <p:cNvSpPr txBox="1">
            <a:spLocks noGrp="1"/>
          </p:cNvSpPr>
          <p:nvPr>
            <p:ph type="body" idx="4294967295"/>
          </p:nvPr>
        </p:nvSpPr>
        <p:spPr>
          <a:xfrm>
            <a:off x="490537" y="1487877"/>
            <a:ext cx="8653463" cy="4979184"/>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1800" b="1"/>
              <a:t>Expect cramping and pain </a:t>
            </a:r>
            <a:r>
              <a:rPr lang="en-US" sz="1800"/>
              <a:t>–Suggest Ibuprofen 200-400mg, paracetamol 325-1,000mg, or other available pain relievers., except Aspirin as it has anti-clotting effect and may increase the bleeding.</a:t>
            </a:r>
            <a:endParaRPr/>
          </a:p>
          <a:p>
            <a:pPr marL="457200" marR="0" lvl="0" indent="-228600" algn="l" rtl="0">
              <a:lnSpc>
                <a:spcPct val="100000"/>
              </a:lnSpc>
              <a:spcBef>
                <a:spcPts val="0"/>
              </a:spcBef>
              <a:spcAft>
                <a:spcPts val="0"/>
              </a:spcAft>
              <a:buSzPts val="1400"/>
              <a:buNone/>
            </a:pPr>
            <a:endParaRPr sz="1800" b="1"/>
          </a:p>
          <a:p>
            <a:pPr marL="457200" marR="0" lvl="0" indent="-228600" algn="l" rtl="0">
              <a:lnSpc>
                <a:spcPct val="100000"/>
              </a:lnSpc>
              <a:spcBef>
                <a:spcPts val="0"/>
              </a:spcBef>
              <a:spcAft>
                <a:spcPts val="0"/>
              </a:spcAft>
              <a:buSzPts val="1400"/>
              <a:buNone/>
            </a:pPr>
            <a:r>
              <a:rPr lang="en-US" sz="1800" b="1"/>
              <a:t>Expect spotting </a:t>
            </a:r>
            <a:r>
              <a:rPr lang="en-US" sz="1800"/>
              <a:t>during the first month after insertion</a:t>
            </a:r>
            <a:endParaRPr/>
          </a:p>
          <a:p>
            <a:pPr marL="457200" marR="0" lvl="0" indent="-228600" algn="l" rtl="0">
              <a:lnSpc>
                <a:spcPct val="100000"/>
              </a:lnSpc>
              <a:spcBef>
                <a:spcPts val="0"/>
              </a:spcBef>
              <a:spcAft>
                <a:spcPts val="0"/>
              </a:spcAft>
              <a:buSzPts val="1400"/>
              <a:buNone/>
            </a:pPr>
            <a:endParaRPr sz="1800"/>
          </a:p>
          <a:p>
            <a:pPr marL="514350" lvl="0" indent="-285750" algn="l" rtl="0">
              <a:lnSpc>
                <a:spcPct val="100000"/>
              </a:lnSpc>
              <a:spcBef>
                <a:spcPts val="0"/>
              </a:spcBef>
              <a:spcAft>
                <a:spcPts val="0"/>
              </a:spcAft>
              <a:buSzPts val="1400"/>
              <a:buFont typeface="Arial"/>
              <a:buChar char="•"/>
            </a:pPr>
            <a:r>
              <a:rPr lang="en-US" sz="1800" b="1"/>
              <a:t>For PPIUD users, </a:t>
            </a:r>
            <a:r>
              <a:rPr lang="en-US" sz="1800" b="1" i="1"/>
              <a:t>If these symptoms are mild and consistent with uterine involution, provide reassurance. Expect Lochia but take note of heavy bleeding or clots indicative of postpartum Hemorrhage</a:t>
            </a:r>
            <a:endParaRPr sz="1800"/>
          </a:p>
          <a:p>
            <a:pPr marL="228600" lvl="0" indent="0" algn="l" rtl="0">
              <a:lnSpc>
                <a:spcPct val="100000"/>
              </a:lnSpc>
              <a:spcBef>
                <a:spcPts val="0"/>
              </a:spcBef>
              <a:spcAft>
                <a:spcPts val="0"/>
              </a:spcAft>
              <a:buSzPts val="1400"/>
              <a:buNone/>
            </a:pPr>
            <a:endParaRPr sz="1800" b="1" i="1"/>
          </a:p>
          <a:p>
            <a:pPr marL="514350" lvl="0" indent="-285750" algn="l" rtl="0">
              <a:lnSpc>
                <a:spcPct val="100000"/>
              </a:lnSpc>
              <a:spcBef>
                <a:spcPts val="0"/>
              </a:spcBef>
              <a:spcAft>
                <a:spcPts val="0"/>
              </a:spcAft>
              <a:buSzPts val="1400"/>
              <a:buFont typeface="Arial"/>
              <a:buChar char="•"/>
            </a:pPr>
            <a:r>
              <a:rPr lang="en-US" sz="1800" b="1"/>
              <a:t> Give the client  in writing or a reminder card with:</a:t>
            </a:r>
            <a:endParaRPr sz="1800"/>
          </a:p>
          <a:p>
            <a:pPr marL="914400" lvl="1" indent="-228600" algn="l" rtl="0">
              <a:lnSpc>
                <a:spcPct val="100000"/>
              </a:lnSpc>
              <a:spcBef>
                <a:spcPts val="0"/>
              </a:spcBef>
              <a:spcAft>
                <a:spcPts val="0"/>
              </a:spcAft>
              <a:buSzPts val="1400"/>
              <a:buFont typeface="Noto Sans Symbols"/>
              <a:buChar char="⮚"/>
            </a:pPr>
            <a:r>
              <a:rPr lang="en-US" sz="1500"/>
              <a:t>Type of IUD</a:t>
            </a:r>
            <a:endParaRPr/>
          </a:p>
          <a:p>
            <a:pPr marL="914400" lvl="1" indent="-228600" algn="l" rtl="0">
              <a:lnSpc>
                <a:spcPct val="100000"/>
              </a:lnSpc>
              <a:spcBef>
                <a:spcPts val="0"/>
              </a:spcBef>
              <a:spcAft>
                <a:spcPts val="0"/>
              </a:spcAft>
              <a:buSzPts val="1400"/>
              <a:buFont typeface="Noto Sans Symbols"/>
              <a:buChar char="⮚"/>
            </a:pPr>
            <a:r>
              <a:rPr lang="en-US" sz="1500"/>
              <a:t>Date of Insertion</a:t>
            </a:r>
            <a:endParaRPr/>
          </a:p>
          <a:p>
            <a:pPr marL="914400" lvl="1" indent="-228600" algn="l" rtl="0">
              <a:lnSpc>
                <a:spcPct val="100000"/>
              </a:lnSpc>
              <a:spcBef>
                <a:spcPts val="0"/>
              </a:spcBef>
              <a:spcAft>
                <a:spcPts val="0"/>
              </a:spcAft>
              <a:buSzPts val="1400"/>
              <a:buFont typeface="Noto Sans Symbols"/>
              <a:buChar char="⮚"/>
            </a:pPr>
            <a:r>
              <a:rPr lang="en-US" sz="1500"/>
              <a:t>Month and year for removal or replacement</a:t>
            </a:r>
            <a:endParaRPr/>
          </a:p>
          <a:p>
            <a:pPr marL="914400" lvl="1" indent="-228600" algn="l" rtl="0">
              <a:lnSpc>
                <a:spcPct val="100000"/>
              </a:lnSpc>
              <a:spcBef>
                <a:spcPts val="0"/>
              </a:spcBef>
              <a:spcAft>
                <a:spcPts val="0"/>
              </a:spcAft>
              <a:buSzPts val="1400"/>
              <a:buFont typeface="Noto Sans Symbols"/>
              <a:buChar char="⮚"/>
            </a:pPr>
            <a:r>
              <a:rPr lang="en-US" sz="1500"/>
              <a:t>Where to go if she has any problem</a:t>
            </a:r>
            <a:endParaRPr/>
          </a:p>
          <a:p>
            <a:pPr marL="228600" lvl="0" indent="0" algn="l" rtl="0">
              <a:lnSpc>
                <a:spcPct val="100000"/>
              </a:lnSpc>
              <a:spcBef>
                <a:spcPts val="0"/>
              </a:spcBef>
              <a:spcAft>
                <a:spcPts val="0"/>
              </a:spcAft>
              <a:buSzPts val="1400"/>
              <a:buNone/>
            </a:pPr>
            <a:endParaRPr sz="1800" b="1"/>
          </a:p>
          <a:p>
            <a:pPr marL="228600" lvl="0" indent="0" algn="l" rtl="0">
              <a:lnSpc>
                <a:spcPct val="100000"/>
              </a:lnSpc>
              <a:spcBef>
                <a:spcPts val="0"/>
              </a:spcBef>
              <a:spcAft>
                <a:spcPts val="0"/>
              </a:spcAft>
              <a:buSzPts val="1400"/>
              <a:buNone/>
            </a:pPr>
            <a:r>
              <a:rPr lang="en-US" sz="1800" b="1"/>
              <a:t>Follow-up Visit: </a:t>
            </a:r>
            <a:r>
              <a:rPr lang="en-US" sz="1800"/>
              <a:t>Schedule a follow–up after the next menses or 3-6 weeks after insertion OR if PPIUD then at 6 weeks at the first postnatal visit.</a:t>
            </a:r>
            <a:endParaRPr/>
          </a:p>
          <a:p>
            <a:pPr marL="0" lvl="0" indent="0" algn="l" rtl="0">
              <a:lnSpc>
                <a:spcPct val="100000"/>
              </a:lnSpc>
              <a:spcBef>
                <a:spcPts val="0"/>
              </a:spcBef>
              <a:spcAft>
                <a:spcPts val="0"/>
              </a:spcAft>
              <a:buSzPts val="1400"/>
              <a:buNone/>
            </a:pPr>
            <a:r>
              <a:rPr lang="en-US" u="sng">
                <a:solidFill>
                  <a:schemeClr val="hlink"/>
                </a:solidFill>
                <a:hlinkClick r:id="rId3"/>
              </a:rPr>
              <a:t>https://fphandbook.org/supporting-new-and-continuing-users-7</a:t>
            </a:r>
            <a:endParaRPr/>
          </a:p>
          <a:p>
            <a:pPr marL="0" lvl="0" indent="0" algn="l" rtl="0">
              <a:lnSpc>
                <a:spcPct val="100000"/>
              </a:lnSpc>
              <a:spcBef>
                <a:spcPts val="0"/>
              </a:spcBef>
              <a:spcAft>
                <a:spcPts val="0"/>
              </a:spcAft>
              <a:buSzPts val="140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19"/>
          <p:cNvSpPr txBox="1">
            <a:spLocks noGrp="1"/>
          </p:cNvSpPr>
          <p:nvPr>
            <p:ph type="title"/>
          </p:nvPr>
        </p:nvSpPr>
        <p:spPr>
          <a:xfrm>
            <a:off x="309093" y="465114"/>
            <a:ext cx="8229600" cy="85725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r>
              <a:rPr lang="en-US" sz="3000" b="1">
                <a:latin typeface="Arial Black"/>
                <a:ea typeface="Arial Black"/>
                <a:cs typeface="Arial Black"/>
                <a:sym typeface="Arial Black"/>
              </a:rPr>
              <a:t>Sample of front and back of client card</a:t>
            </a:r>
            <a:endParaRPr/>
          </a:p>
        </p:txBody>
      </p:sp>
      <p:pic>
        <p:nvPicPr>
          <p:cNvPr id="305" name="Google Shape;305;p19"/>
          <p:cNvPicPr preferRelativeResize="0">
            <a:picLocks noGrp="1"/>
          </p:cNvPicPr>
          <p:nvPr>
            <p:ph type="body" idx="4294967295"/>
          </p:nvPr>
        </p:nvPicPr>
        <p:blipFill rotWithShape="1">
          <a:blip r:embed="rId3">
            <a:alphaModFix/>
          </a:blip>
          <a:srcRect/>
          <a:stretch/>
        </p:blipFill>
        <p:spPr>
          <a:xfrm>
            <a:off x="223837" y="2234530"/>
            <a:ext cx="4348163" cy="3521869"/>
          </a:xfrm>
          <a:prstGeom prst="rect">
            <a:avLst/>
          </a:prstGeom>
          <a:noFill/>
          <a:ln>
            <a:noFill/>
          </a:ln>
        </p:spPr>
      </p:pic>
      <p:pic>
        <p:nvPicPr>
          <p:cNvPr id="306" name="Google Shape;306;p19"/>
          <p:cNvPicPr preferRelativeResize="0"/>
          <p:nvPr/>
        </p:nvPicPr>
        <p:blipFill rotWithShape="1">
          <a:blip r:embed="rId4">
            <a:alphaModFix/>
          </a:blip>
          <a:srcRect/>
          <a:stretch/>
        </p:blipFill>
        <p:spPr>
          <a:xfrm>
            <a:off x="4646443" y="2234530"/>
            <a:ext cx="4348223" cy="352186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0"/>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3200" b="1" dirty="0">
                <a:latin typeface="Arial Black" panose="020B0A04020102020204" pitchFamily="34" charset="0"/>
              </a:rPr>
              <a:t>How Can a Partner Help?</a:t>
            </a:r>
            <a:endParaRPr dirty="0">
              <a:latin typeface="Arial Black" panose="020B0A04020102020204" pitchFamily="34" charset="0"/>
            </a:endParaRPr>
          </a:p>
        </p:txBody>
      </p:sp>
      <p:sp>
        <p:nvSpPr>
          <p:cNvPr id="312" name="Google Shape;312;p20"/>
          <p:cNvSpPr txBox="1">
            <a:spLocks noGrp="1"/>
          </p:cNvSpPr>
          <p:nvPr>
            <p:ph type="body" idx="2"/>
          </p:nvPr>
        </p:nvSpPr>
        <p:spPr>
          <a:xfrm>
            <a:off x="268513" y="1534886"/>
            <a:ext cx="8730343" cy="4865913"/>
          </a:xfrm>
          <a:prstGeom prst="rect">
            <a:avLst/>
          </a:prstGeom>
          <a:noFill/>
          <a:ln>
            <a:noFill/>
          </a:ln>
        </p:spPr>
        <p:txBody>
          <a:bodyPr spcFirstLastPara="1" wrap="square" lIns="91425" tIns="45700" rIns="91425" bIns="45700" anchor="t" anchorCtr="0">
            <a:noAutofit/>
          </a:bodyPr>
          <a:lstStyle/>
          <a:p>
            <a:pPr marL="38100" lvl="0" indent="0" algn="l" rtl="0">
              <a:lnSpc>
                <a:spcPct val="100000"/>
              </a:lnSpc>
              <a:spcBef>
                <a:spcPts val="420"/>
              </a:spcBef>
              <a:spcAft>
                <a:spcPts val="0"/>
              </a:spcAft>
              <a:buSzPts val="2800"/>
              <a:buNone/>
            </a:pPr>
            <a:r>
              <a:rPr lang="en-US" sz="2600">
                <a:latin typeface="Arial"/>
                <a:ea typeface="Arial"/>
                <a:cs typeface="Arial"/>
                <a:sym typeface="Arial"/>
              </a:rPr>
              <a:t>The client’s partner is welcome to participate in counseling and learn about the method and what support he can give to his partner. A male partner can:</a:t>
            </a:r>
            <a:endParaRPr/>
          </a:p>
          <a:p>
            <a:pPr marL="342900" lvl="0" indent="-304800" algn="l" rtl="0">
              <a:lnSpc>
                <a:spcPct val="100000"/>
              </a:lnSpc>
              <a:spcBef>
                <a:spcPts val="420"/>
              </a:spcBef>
              <a:spcAft>
                <a:spcPts val="0"/>
              </a:spcAft>
              <a:buSzPts val="2800"/>
              <a:buFont typeface="Arial"/>
              <a:buChar char="•"/>
            </a:pPr>
            <a:r>
              <a:rPr lang="en-US" sz="2600">
                <a:latin typeface="Arial"/>
                <a:ea typeface="Arial"/>
                <a:cs typeface="Arial"/>
                <a:sym typeface="Arial"/>
              </a:rPr>
              <a:t>Support a woman's choice of the IUD</a:t>
            </a:r>
            <a:endParaRPr sz="2600">
              <a:latin typeface="Arial"/>
              <a:ea typeface="Arial"/>
              <a:cs typeface="Arial"/>
              <a:sym typeface="Arial"/>
            </a:endParaRPr>
          </a:p>
          <a:p>
            <a:pPr marL="342900" lvl="0" indent="-304800" algn="l" rtl="0">
              <a:lnSpc>
                <a:spcPct val="100000"/>
              </a:lnSpc>
              <a:spcBef>
                <a:spcPts val="420"/>
              </a:spcBef>
              <a:spcAft>
                <a:spcPts val="0"/>
              </a:spcAft>
              <a:buSzPts val="2800"/>
              <a:buFont typeface="Arial"/>
              <a:buChar char="•"/>
            </a:pPr>
            <a:r>
              <a:rPr lang="en-US" sz="2600">
                <a:latin typeface="Arial"/>
                <a:ea typeface="Arial"/>
                <a:cs typeface="Arial"/>
                <a:sym typeface="Arial"/>
              </a:rPr>
              <a:t>Show understanding and support if she has side effects</a:t>
            </a:r>
            <a:endParaRPr sz="2600">
              <a:latin typeface="Arial"/>
              <a:ea typeface="Arial"/>
              <a:cs typeface="Arial"/>
              <a:sym typeface="Arial"/>
            </a:endParaRPr>
          </a:p>
          <a:p>
            <a:pPr marL="342900" lvl="0" indent="-304800" algn="l" rtl="0">
              <a:lnSpc>
                <a:spcPct val="100000"/>
              </a:lnSpc>
              <a:spcBef>
                <a:spcPts val="420"/>
              </a:spcBef>
              <a:spcAft>
                <a:spcPts val="0"/>
              </a:spcAft>
              <a:buSzPts val="2800"/>
              <a:buFont typeface="Arial"/>
              <a:buChar char="•"/>
            </a:pPr>
            <a:r>
              <a:rPr lang="en-US" sz="2600">
                <a:latin typeface="Arial"/>
                <a:ea typeface="Arial"/>
                <a:cs typeface="Arial"/>
                <a:sym typeface="Arial"/>
              </a:rPr>
              <a:t>Use condoms consistently in addition to the IUD if he has an STI/HIV or thinks he may be at risk of an STI/HIV</a:t>
            </a:r>
            <a:endParaRPr sz="2600">
              <a:latin typeface="Arial"/>
              <a:ea typeface="Arial"/>
              <a:cs typeface="Arial"/>
              <a:sym typeface="Arial"/>
            </a:endParaRPr>
          </a:p>
          <a:p>
            <a:pPr marL="342900" lvl="0" indent="-304800" algn="l" rtl="0">
              <a:lnSpc>
                <a:spcPct val="100000"/>
              </a:lnSpc>
              <a:spcBef>
                <a:spcPts val="420"/>
              </a:spcBef>
              <a:spcAft>
                <a:spcPts val="0"/>
              </a:spcAft>
              <a:buSzPts val="2800"/>
              <a:buFont typeface="Arial"/>
              <a:buChar char="•"/>
            </a:pPr>
            <a:r>
              <a:rPr lang="en-US" sz="2600">
                <a:latin typeface="Arial"/>
                <a:ea typeface="Arial"/>
                <a:cs typeface="Arial"/>
                <a:sym typeface="Arial"/>
              </a:rPr>
              <a:t>Help to remember when the IUD is due for removal</a:t>
            </a:r>
            <a:endParaRPr sz="2600">
              <a:latin typeface="Arial"/>
              <a:ea typeface="Arial"/>
              <a:cs typeface="Arial"/>
              <a:sym typeface="Arial"/>
            </a:endParaRPr>
          </a:p>
          <a:p>
            <a:pPr marL="38100" lvl="0" indent="0" algn="l" rtl="0">
              <a:lnSpc>
                <a:spcPct val="100000"/>
              </a:lnSpc>
              <a:spcBef>
                <a:spcPts val="420"/>
              </a:spcBef>
              <a:spcAft>
                <a:spcPts val="0"/>
              </a:spcAft>
              <a:buSzPts val="2800"/>
              <a:buNone/>
            </a:pPr>
            <a:r>
              <a:rPr lang="en-US" sz="1800" u="sng">
                <a:solidFill>
                  <a:schemeClr val="hlink"/>
                </a:solidFill>
                <a:hlinkClick r:id="rId3"/>
              </a:rPr>
              <a:t>How can a partner help?</a:t>
            </a:r>
            <a:endParaRPr sz="1800"/>
          </a:p>
          <a:p>
            <a:pPr marL="38100" lvl="0" indent="0" algn="l" rtl="0">
              <a:lnSpc>
                <a:spcPct val="100000"/>
              </a:lnSpc>
              <a:spcBef>
                <a:spcPts val="420"/>
              </a:spcBef>
              <a:spcAft>
                <a:spcPts val="0"/>
              </a:spcAft>
              <a:buSzPts val="2800"/>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21"/>
          <p:cNvSpPr txBox="1">
            <a:spLocks noGrp="1"/>
          </p:cNvSpPr>
          <p:nvPr>
            <p:ph type="title"/>
          </p:nvPr>
        </p:nvSpPr>
        <p:spPr>
          <a:xfrm>
            <a:off x="457200" y="252413"/>
            <a:ext cx="8445260" cy="955901"/>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SzPts val="1400"/>
              <a:buNone/>
            </a:pPr>
            <a:r>
              <a:rPr lang="en-US" sz="2800">
                <a:latin typeface="Arial Black"/>
                <a:ea typeface="Arial Black"/>
                <a:cs typeface="Arial Black"/>
                <a:sym typeface="Arial Black"/>
              </a:rPr>
              <a:t>“Come back anytime": Reasons to return</a:t>
            </a:r>
            <a:endParaRPr/>
          </a:p>
        </p:txBody>
      </p:sp>
      <p:sp>
        <p:nvSpPr>
          <p:cNvPr id="318" name="Google Shape;318;p21"/>
          <p:cNvSpPr txBox="1">
            <a:spLocks noGrp="1"/>
          </p:cNvSpPr>
          <p:nvPr>
            <p:ph type="body" idx="1"/>
          </p:nvPr>
        </p:nvSpPr>
        <p:spPr>
          <a:xfrm>
            <a:off x="228600" y="1355272"/>
            <a:ext cx="8915400" cy="52481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270"/>
              </a:spcBef>
              <a:spcAft>
                <a:spcPts val="0"/>
              </a:spcAft>
              <a:buSzPts val="1800"/>
              <a:buNone/>
            </a:pPr>
            <a:r>
              <a:rPr lang="en-US" sz="2400"/>
              <a:t>Assure every client that she is welcome to come back any time:</a:t>
            </a:r>
            <a:endParaRPr/>
          </a:p>
          <a:p>
            <a:pPr marL="0" lvl="0" indent="0" algn="l" rtl="0">
              <a:lnSpc>
                <a:spcPct val="100000"/>
              </a:lnSpc>
              <a:spcBef>
                <a:spcPts val="270"/>
              </a:spcBef>
              <a:spcAft>
                <a:spcPts val="0"/>
              </a:spcAft>
              <a:buSzPts val="1800"/>
              <a:buNone/>
            </a:pPr>
            <a:r>
              <a:rPr lang="en-US" sz="2400"/>
              <a:t> if she has problems, questions, wants another method or wants a pregnancy. She can discontinue at any time for any reason if:</a:t>
            </a:r>
            <a:endParaRPr/>
          </a:p>
          <a:p>
            <a:pPr marL="0" lvl="0" indent="0" algn="l" rtl="0">
              <a:lnSpc>
                <a:spcPct val="100000"/>
              </a:lnSpc>
              <a:spcBef>
                <a:spcPts val="270"/>
              </a:spcBef>
              <a:spcAft>
                <a:spcPts val="0"/>
              </a:spcAft>
              <a:buSzPts val="1800"/>
              <a:buNone/>
            </a:pPr>
            <a:endParaRPr/>
          </a:p>
          <a:p>
            <a:pPr marL="342900" lvl="0" indent="-257175" algn="l" rtl="0">
              <a:lnSpc>
                <a:spcPct val="100000"/>
              </a:lnSpc>
              <a:spcBef>
                <a:spcPts val="270"/>
              </a:spcBef>
              <a:spcAft>
                <a:spcPts val="0"/>
              </a:spcAft>
              <a:buClr>
                <a:srgbClr val="000000"/>
              </a:buClr>
              <a:buSzPts val="1800"/>
              <a:buChar char="•"/>
            </a:pPr>
            <a:r>
              <a:rPr lang="en-US" sz="2400"/>
              <a:t>She has a major change in health status. </a:t>
            </a:r>
            <a:endParaRPr/>
          </a:p>
          <a:p>
            <a:pPr marL="342900" lvl="0" indent="-257175" algn="l" rtl="0">
              <a:lnSpc>
                <a:spcPct val="100000"/>
              </a:lnSpc>
              <a:spcBef>
                <a:spcPts val="270"/>
              </a:spcBef>
              <a:spcAft>
                <a:spcPts val="0"/>
              </a:spcAft>
              <a:buClr>
                <a:srgbClr val="000000"/>
              </a:buClr>
              <a:buSzPts val="1800"/>
              <a:buChar char="•"/>
            </a:pPr>
            <a:r>
              <a:rPr lang="en-US" sz="2400"/>
              <a:t>The IUD was expelled, or she thinks it may have been expelled from her uterus. </a:t>
            </a:r>
            <a:endParaRPr/>
          </a:p>
          <a:p>
            <a:pPr marL="342900" lvl="0" indent="-257175" algn="l" rtl="0">
              <a:lnSpc>
                <a:spcPct val="100000"/>
              </a:lnSpc>
              <a:spcBef>
                <a:spcPts val="270"/>
              </a:spcBef>
              <a:spcAft>
                <a:spcPts val="0"/>
              </a:spcAft>
              <a:buClr>
                <a:srgbClr val="000000"/>
              </a:buClr>
              <a:buSzPts val="1800"/>
              <a:buChar char="•"/>
            </a:pPr>
            <a:r>
              <a:rPr lang="en-US" sz="2400"/>
              <a:t>She has symptoms of PID (increasing or severe pain in the lower abdomen, pain during sex, unusual vaginal discharge, fever, chills, nausea, and/or vomiting), especially in the first 20 days after insertion. </a:t>
            </a:r>
            <a:endParaRPr/>
          </a:p>
          <a:p>
            <a:pPr marL="342900" lvl="0" indent="-257175" algn="l" rtl="0">
              <a:lnSpc>
                <a:spcPct val="100000"/>
              </a:lnSpc>
              <a:spcBef>
                <a:spcPts val="270"/>
              </a:spcBef>
              <a:spcAft>
                <a:spcPts val="0"/>
              </a:spcAft>
              <a:buClr>
                <a:srgbClr val="000000"/>
              </a:buClr>
              <a:buSzPts val="1800"/>
              <a:buChar char="•"/>
            </a:pPr>
            <a:r>
              <a:rPr lang="en-US" sz="2400"/>
              <a:t>She thinks she might be pregnant. </a:t>
            </a:r>
            <a:endParaRPr/>
          </a:p>
          <a:p>
            <a:pPr marL="342900" lvl="0" indent="-257175" algn="l" rtl="0">
              <a:lnSpc>
                <a:spcPct val="100000"/>
              </a:lnSpc>
              <a:spcBef>
                <a:spcPts val="270"/>
              </a:spcBef>
              <a:spcAft>
                <a:spcPts val="0"/>
              </a:spcAft>
              <a:buClr>
                <a:srgbClr val="000000"/>
              </a:buClr>
              <a:buSzPts val="1800"/>
              <a:buChar char="•"/>
            </a:pPr>
            <a:r>
              <a:rPr lang="en-US" sz="2400"/>
              <a:t>She wants the IUD removed, for whatever reason.</a:t>
            </a:r>
            <a:endParaRPr/>
          </a:p>
          <a:p>
            <a:pPr marL="85725" lvl="0" indent="0" algn="l" rtl="0">
              <a:lnSpc>
                <a:spcPct val="100000"/>
              </a:lnSpc>
              <a:spcBef>
                <a:spcPts val="270"/>
              </a:spcBef>
              <a:spcAft>
                <a:spcPts val="0"/>
              </a:spcAft>
              <a:buSzPts val="1800"/>
              <a:buNone/>
            </a:pPr>
            <a:r>
              <a:rPr lang="en-US" sz="1800" u="sng">
                <a:solidFill>
                  <a:schemeClr val="hlink"/>
                </a:solidFill>
                <a:hlinkClick r:id="rId3"/>
              </a:rPr>
              <a:t>Come back anytime-Reasons to return</a:t>
            </a:r>
            <a:endParaRPr sz="1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pic>
        <p:nvPicPr>
          <p:cNvPr id="324" name="Google Shape;324;p22"/>
          <p:cNvPicPr preferRelativeResize="0">
            <a:picLocks noGrp="1"/>
          </p:cNvPicPr>
          <p:nvPr>
            <p:ph type="body" idx="1"/>
          </p:nvPr>
        </p:nvPicPr>
        <p:blipFill rotWithShape="1">
          <a:blip r:embed="rId3">
            <a:alphaModFix/>
          </a:blip>
          <a:srcRect/>
          <a:stretch/>
        </p:blipFill>
        <p:spPr>
          <a:xfrm>
            <a:off x="390367" y="1601390"/>
            <a:ext cx="4268391" cy="3655219"/>
          </a:xfrm>
          <a:prstGeom prst="rect">
            <a:avLst/>
          </a:prstGeom>
          <a:noFill/>
          <a:ln>
            <a:noFill/>
          </a:ln>
        </p:spPr>
      </p:pic>
      <p:pic>
        <p:nvPicPr>
          <p:cNvPr id="325" name="Google Shape;325;p22"/>
          <p:cNvPicPr preferRelativeResize="0"/>
          <p:nvPr/>
        </p:nvPicPr>
        <p:blipFill rotWithShape="1">
          <a:blip r:embed="rId4">
            <a:alphaModFix/>
          </a:blip>
          <a:srcRect/>
          <a:stretch/>
        </p:blipFill>
        <p:spPr>
          <a:xfrm>
            <a:off x="4738969" y="1601390"/>
            <a:ext cx="4219460" cy="3472547"/>
          </a:xfrm>
          <a:prstGeom prst="rect">
            <a:avLst/>
          </a:prstGeom>
          <a:noFill/>
          <a:ln>
            <a:noFill/>
          </a:ln>
        </p:spPr>
      </p:pic>
      <p:sp>
        <p:nvSpPr>
          <p:cNvPr id="326" name="Google Shape;326;p22"/>
          <p:cNvSpPr txBox="1"/>
          <p:nvPr/>
        </p:nvSpPr>
        <p:spPr>
          <a:xfrm>
            <a:off x="799240" y="456246"/>
            <a:ext cx="7719036" cy="561662"/>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Clr>
                <a:srgbClr val="000000"/>
              </a:buClr>
              <a:buSzPts val="3000"/>
              <a:buFont typeface="Arial Black"/>
              <a:buNone/>
            </a:pPr>
            <a:r>
              <a:rPr lang="en-US" sz="3200" b="1" i="0" u="none" strike="noStrike" cap="none" dirty="0">
                <a:solidFill>
                  <a:srgbClr val="000000"/>
                </a:solidFill>
                <a:latin typeface="Arial Black"/>
                <a:ea typeface="Arial Black"/>
                <a:cs typeface="Arial Black"/>
                <a:sym typeface="Arial Black"/>
              </a:rPr>
              <a:t>Follow up </a:t>
            </a:r>
            <a:r>
              <a:rPr lang="en-US" sz="3200" b="1" dirty="0">
                <a:solidFill>
                  <a:srgbClr val="000000"/>
                </a:solidFill>
                <a:latin typeface="Arial Black"/>
                <a:ea typeface="Arial Black"/>
                <a:cs typeface="Arial Black"/>
                <a:sym typeface="Arial Black"/>
              </a:rPr>
              <a:t>visit</a:t>
            </a:r>
            <a:endParaRPr sz="3200" b="1" i="0" u="none" strike="noStrike" cap="none" dirty="0">
              <a:solidFill>
                <a:srgbClr val="000000"/>
              </a:solidFill>
              <a:latin typeface="Arial Black"/>
              <a:ea typeface="Arial Black"/>
              <a:cs typeface="Arial Black"/>
              <a:sym typeface="Arial Black"/>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3"/>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200" dirty="0">
                <a:latin typeface="Arial Black" panose="020B0A04020102020204" pitchFamily="34" charset="0"/>
              </a:rPr>
              <a:t>Warning signs</a:t>
            </a:r>
            <a:endParaRPr sz="3200" dirty="0">
              <a:latin typeface="Arial Black" panose="020B0A04020102020204" pitchFamily="34" charset="0"/>
            </a:endParaRPr>
          </a:p>
        </p:txBody>
      </p:sp>
      <p:sp>
        <p:nvSpPr>
          <p:cNvPr id="332" name="Google Shape;332;p23"/>
          <p:cNvSpPr txBox="1"/>
          <p:nvPr/>
        </p:nvSpPr>
        <p:spPr>
          <a:xfrm>
            <a:off x="457200" y="1497725"/>
            <a:ext cx="8229600" cy="4075800"/>
          </a:xfrm>
          <a:prstGeom prst="rect">
            <a:avLst/>
          </a:prstGeom>
          <a:noFill/>
          <a:ln>
            <a:noFill/>
          </a:ln>
        </p:spPr>
        <p:txBody>
          <a:bodyPr spcFirstLastPara="1" wrap="square" lIns="91425" tIns="91425" rIns="91425" bIns="91425" anchor="t" anchorCtr="0">
            <a:spAutoFit/>
          </a:bodyPr>
          <a:lstStyle/>
          <a:p>
            <a:pPr marL="457200" lvl="0" indent="-431800" algn="l" rtl="0">
              <a:lnSpc>
                <a:spcPct val="115000"/>
              </a:lnSpc>
              <a:spcBef>
                <a:spcPts val="800"/>
              </a:spcBef>
              <a:spcAft>
                <a:spcPts val="0"/>
              </a:spcAft>
              <a:buSzPts val="3200"/>
              <a:buChar char="●"/>
            </a:pPr>
            <a:r>
              <a:rPr lang="en-US" sz="3200"/>
              <a:t>Period related-bothersome bleeding changes</a:t>
            </a:r>
            <a:endParaRPr sz="3200"/>
          </a:p>
          <a:p>
            <a:pPr marL="457200" lvl="0" indent="-431800" algn="l" rtl="0">
              <a:lnSpc>
                <a:spcPct val="115000"/>
              </a:lnSpc>
              <a:spcBef>
                <a:spcPts val="0"/>
              </a:spcBef>
              <a:spcAft>
                <a:spcPts val="0"/>
              </a:spcAft>
              <a:buSzPts val="3200"/>
              <a:buChar char="●"/>
            </a:pPr>
            <a:r>
              <a:rPr lang="en-US" sz="3200"/>
              <a:t>Abdominal pain </a:t>
            </a:r>
            <a:endParaRPr sz="3200"/>
          </a:p>
          <a:p>
            <a:pPr marL="457200" lvl="0" indent="-431800" algn="l" rtl="0">
              <a:lnSpc>
                <a:spcPct val="115000"/>
              </a:lnSpc>
              <a:spcBef>
                <a:spcPts val="0"/>
              </a:spcBef>
              <a:spcAft>
                <a:spcPts val="0"/>
              </a:spcAft>
              <a:buSzPts val="3200"/>
              <a:buChar char="●"/>
            </a:pPr>
            <a:r>
              <a:rPr lang="en-US" sz="3200"/>
              <a:t>Infection: signs and symptoms of Infection</a:t>
            </a:r>
            <a:endParaRPr sz="3200"/>
          </a:p>
          <a:p>
            <a:pPr marL="457200" lvl="0" indent="-431800" algn="l" rtl="0">
              <a:lnSpc>
                <a:spcPct val="115000"/>
              </a:lnSpc>
              <a:spcBef>
                <a:spcPts val="0"/>
              </a:spcBef>
              <a:spcAft>
                <a:spcPts val="0"/>
              </a:spcAft>
              <a:buSzPts val="3200"/>
              <a:buChar char="●"/>
            </a:pPr>
            <a:r>
              <a:rPr lang="en-US" sz="3200"/>
              <a:t>Not feeling well</a:t>
            </a:r>
            <a:endParaRPr sz="3200"/>
          </a:p>
          <a:p>
            <a:pPr marL="457200" lvl="0" indent="-431800" algn="l" rtl="0">
              <a:lnSpc>
                <a:spcPct val="115000"/>
              </a:lnSpc>
              <a:spcBef>
                <a:spcPts val="0"/>
              </a:spcBef>
              <a:spcAft>
                <a:spcPts val="0"/>
              </a:spcAft>
              <a:buSzPts val="3200"/>
              <a:buChar char="●"/>
            </a:pPr>
            <a:r>
              <a:rPr lang="en-US" sz="3200"/>
              <a:t>String related</a:t>
            </a:r>
            <a:endParaRPr sz="3200"/>
          </a:p>
          <a:p>
            <a:pPr marL="457200" lvl="0" indent="-431800" algn="l" rtl="0">
              <a:spcBef>
                <a:spcPts val="0"/>
              </a:spcBef>
              <a:spcAft>
                <a:spcPts val="0"/>
              </a:spcAft>
              <a:buSzPts val="3200"/>
              <a:buChar char="●"/>
            </a:pPr>
            <a:endParaRPr sz="32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24"/>
          <p:cNvSpPr txBox="1">
            <a:spLocks noGrp="1"/>
          </p:cNvSpPr>
          <p:nvPr>
            <p:ph type="title" idx="4294967295"/>
          </p:nvPr>
        </p:nvSpPr>
        <p:spPr>
          <a:xfrm>
            <a:off x="439738" y="166688"/>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3200" dirty="0">
                <a:latin typeface="Arial Black" panose="020B0A04020102020204" pitchFamily="34" charset="0"/>
              </a:rPr>
              <a:t>Removing the IUD </a:t>
            </a:r>
            <a:endParaRPr sz="3600" dirty="0">
              <a:latin typeface="Arial Black" panose="020B0A04020102020204" pitchFamily="34" charset="0"/>
            </a:endParaRPr>
          </a:p>
        </p:txBody>
      </p:sp>
      <p:sp>
        <p:nvSpPr>
          <p:cNvPr id="338" name="Google Shape;338;p24"/>
          <p:cNvSpPr txBox="1">
            <a:spLocks noGrp="1"/>
          </p:cNvSpPr>
          <p:nvPr>
            <p:ph type="body" idx="4294967295"/>
          </p:nvPr>
        </p:nvSpPr>
        <p:spPr>
          <a:xfrm>
            <a:off x="523875" y="2057400"/>
            <a:ext cx="8229600" cy="3130088"/>
          </a:xfrm>
          <a:prstGeom prst="rect">
            <a:avLst/>
          </a:prstGeom>
          <a:noFill/>
          <a:ln>
            <a:noFill/>
          </a:ln>
        </p:spPr>
        <p:txBody>
          <a:bodyPr spcFirstLastPara="1" wrap="square" lIns="91425" tIns="45700" rIns="91425" bIns="45700" anchor="t" anchorCtr="0">
            <a:spAutoFit/>
          </a:bodyPr>
          <a:lstStyle/>
          <a:p>
            <a:pPr marL="342900" lvl="0" indent="-342900" algn="l" rtl="0">
              <a:lnSpc>
                <a:spcPct val="95000"/>
              </a:lnSpc>
              <a:spcBef>
                <a:spcPts val="0"/>
              </a:spcBef>
              <a:spcAft>
                <a:spcPts val="0"/>
              </a:spcAft>
              <a:buClr>
                <a:srgbClr val="FF0000"/>
              </a:buClr>
              <a:buSzPts val="2800"/>
              <a:buFont typeface="Arial"/>
              <a:buNone/>
            </a:pPr>
            <a:r>
              <a:rPr lang="en-US" sz="2800">
                <a:solidFill>
                  <a:srgbClr val="FF0000"/>
                </a:solidFill>
              </a:rPr>
              <a:t>IMPORTANT:</a:t>
            </a:r>
            <a:r>
              <a:rPr lang="en-US" sz="2800"/>
              <a:t> Providers must not refuse or delay when a woman asks to have her IUD removed, whatever her reason, whether it is personal or medical. All staff must understand and agree that she must not be pressured or forced to continue using the IUD.</a:t>
            </a:r>
            <a:endParaRPr/>
          </a:p>
          <a:p>
            <a:pPr marL="342900" lvl="0" indent="-342900" algn="l" rtl="0">
              <a:lnSpc>
                <a:spcPct val="95000"/>
              </a:lnSpc>
              <a:spcBef>
                <a:spcPts val="1120"/>
              </a:spcBef>
              <a:spcAft>
                <a:spcPts val="0"/>
              </a:spcAft>
              <a:buClr>
                <a:srgbClr val="000000"/>
              </a:buClr>
              <a:buSzPts val="2800"/>
              <a:buFont typeface="Arial"/>
              <a:buNone/>
            </a:pPr>
            <a:r>
              <a:rPr lang="en-US" sz="2800"/>
              <a:t>The removal process for all IUDs is the same.</a:t>
            </a:r>
            <a:endParaRPr/>
          </a:p>
        </p:txBody>
      </p:sp>
      <p:sp>
        <p:nvSpPr>
          <p:cNvPr id="339" name="Google Shape;339;p24"/>
          <p:cNvSpPr txBox="1"/>
          <p:nvPr/>
        </p:nvSpPr>
        <p:spPr>
          <a:xfrm>
            <a:off x="625475" y="6496050"/>
            <a:ext cx="2441575" cy="252413"/>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300"/>
              <a:buFont typeface="Arial"/>
              <a:buNone/>
            </a:pPr>
            <a:r>
              <a:rPr lang="en-US" sz="1300" b="0" i="1" u="none" strike="noStrike" cap="none">
                <a:solidFill>
                  <a:srgbClr val="000000"/>
                </a:solidFill>
                <a:latin typeface="Arial"/>
                <a:ea typeface="Arial"/>
                <a:cs typeface="Arial"/>
                <a:sym typeface="Arial"/>
              </a:rPr>
              <a:t>Source: CCP and WHO, 2018.</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25"/>
          <p:cNvSpPr txBox="1">
            <a:spLocks noGrp="1"/>
          </p:cNvSpPr>
          <p:nvPr>
            <p:ph type="title" idx="4294967295"/>
          </p:nvPr>
        </p:nvSpPr>
        <p:spPr>
          <a:xfrm>
            <a:off x="447674" y="417513"/>
            <a:ext cx="8504301" cy="922337"/>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3200" dirty="0">
                <a:latin typeface="Arial Black" panose="020B0A04020102020204" pitchFamily="34" charset="0"/>
              </a:rPr>
              <a:t>Signs of Possible IUD Complications</a:t>
            </a:r>
            <a:endParaRPr sz="3200" dirty="0">
              <a:latin typeface="Arial Black" panose="020B0A04020102020204" pitchFamily="34" charset="0"/>
            </a:endParaRPr>
          </a:p>
        </p:txBody>
      </p:sp>
      <p:sp>
        <p:nvSpPr>
          <p:cNvPr id="345" name="Google Shape;345;p25"/>
          <p:cNvSpPr txBox="1">
            <a:spLocks noGrp="1"/>
          </p:cNvSpPr>
          <p:nvPr>
            <p:ph type="body" idx="4294967295"/>
          </p:nvPr>
        </p:nvSpPr>
        <p:spPr>
          <a:xfrm>
            <a:off x="457200" y="1454150"/>
            <a:ext cx="8258175" cy="762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2800"/>
              <a:buFont typeface="Arial"/>
              <a:buNone/>
            </a:pPr>
            <a:r>
              <a:rPr lang="en-US" sz="2800"/>
              <a:t>Advise client to return immediately in case of:</a:t>
            </a:r>
            <a:endParaRPr/>
          </a:p>
        </p:txBody>
      </p:sp>
      <p:graphicFrame>
        <p:nvGraphicFramePr>
          <p:cNvPr id="346" name="Google Shape;346;p25"/>
          <p:cNvGraphicFramePr/>
          <p:nvPr/>
        </p:nvGraphicFramePr>
        <p:xfrm>
          <a:off x="4503738" y="3001963"/>
          <a:ext cx="207950" cy="517525"/>
        </p:xfrm>
        <a:graphic>
          <a:graphicData uri="http://schemas.openxmlformats.org/drawingml/2006/table">
            <a:tbl>
              <a:tblPr>
                <a:noFill/>
                <a:tableStyleId>{0B372650-8F53-4193-B388-F99ED4FA6AE5}</a:tableStyleId>
              </a:tblPr>
              <a:tblGrid>
                <a:gridCol w="207950">
                  <a:extLst>
                    <a:ext uri="{9D8B030D-6E8A-4147-A177-3AD203B41FA5}">
                      <a16:colId xmlns:a16="http://schemas.microsoft.com/office/drawing/2014/main" val="20000"/>
                    </a:ext>
                  </a:extLst>
                </a:gridCol>
              </a:tblGrid>
              <a:tr h="517525">
                <a:tc>
                  <a:txBody>
                    <a:bodyPr/>
                    <a:lstStyle/>
                    <a:p>
                      <a:pPr marL="0" marR="0" lvl="0" indent="0" algn="l" rtl="0">
                        <a:lnSpc>
                          <a:spcPct val="100000"/>
                        </a:lnSpc>
                        <a:spcBef>
                          <a:spcPts val="0"/>
                        </a:spcBef>
                        <a:spcAft>
                          <a:spcPts val="0"/>
                        </a:spcAft>
                        <a:buClr>
                          <a:schemeClr val="lt1"/>
                        </a:buClr>
                        <a:buSzPts val="2800"/>
                        <a:buFont typeface="Arial"/>
                        <a:buNone/>
                      </a:pPr>
                      <a:endParaRPr sz="2800" b="0" i="0" u="none" strike="noStrike" cap="none">
                        <a:solidFill>
                          <a:schemeClr val="dk1"/>
                        </a:solidFill>
                        <a:latin typeface="Arial"/>
                        <a:ea typeface="Arial"/>
                        <a:cs typeface="Arial"/>
                        <a:sym typeface="Arial"/>
                      </a:endParaRPr>
                    </a:p>
                  </a:txBody>
                  <a:tcPr marL="91275" marR="91275" marT="45400" marB="4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347" name="Google Shape;347;p25"/>
          <p:cNvGraphicFramePr/>
          <p:nvPr/>
        </p:nvGraphicFramePr>
        <p:xfrm>
          <a:off x="4503738" y="3001963"/>
          <a:ext cx="207950" cy="517525"/>
        </p:xfrm>
        <a:graphic>
          <a:graphicData uri="http://schemas.openxmlformats.org/drawingml/2006/table">
            <a:tbl>
              <a:tblPr>
                <a:noFill/>
                <a:tableStyleId>{0B372650-8F53-4193-B388-F99ED4FA6AE5}</a:tableStyleId>
              </a:tblPr>
              <a:tblGrid>
                <a:gridCol w="207950">
                  <a:extLst>
                    <a:ext uri="{9D8B030D-6E8A-4147-A177-3AD203B41FA5}">
                      <a16:colId xmlns:a16="http://schemas.microsoft.com/office/drawing/2014/main" val="20000"/>
                    </a:ext>
                  </a:extLst>
                </a:gridCol>
              </a:tblGrid>
              <a:tr h="517525">
                <a:tc>
                  <a:txBody>
                    <a:bodyPr/>
                    <a:lstStyle/>
                    <a:p>
                      <a:pPr marL="0" marR="0" lvl="0" indent="0" algn="l" rtl="0">
                        <a:lnSpc>
                          <a:spcPct val="100000"/>
                        </a:lnSpc>
                        <a:spcBef>
                          <a:spcPts val="0"/>
                        </a:spcBef>
                        <a:spcAft>
                          <a:spcPts val="0"/>
                        </a:spcAft>
                        <a:buClr>
                          <a:schemeClr val="lt1"/>
                        </a:buClr>
                        <a:buSzPts val="2800"/>
                        <a:buFont typeface="Arial"/>
                        <a:buNone/>
                      </a:pPr>
                      <a:endParaRPr sz="2800" b="0" i="0" u="none" strike="noStrike" cap="none">
                        <a:solidFill>
                          <a:schemeClr val="dk1"/>
                        </a:solidFill>
                        <a:latin typeface="Arial"/>
                        <a:ea typeface="Arial"/>
                        <a:cs typeface="Arial"/>
                        <a:sym typeface="Arial"/>
                      </a:endParaRPr>
                    </a:p>
                  </a:txBody>
                  <a:tcPr marL="91275" marR="91275" marT="45400" marB="4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pSp>
        <p:nvGrpSpPr>
          <p:cNvPr id="348" name="Google Shape;348;p25"/>
          <p:cNvGrpSpPr/>
          <p:nvPr/>
        </p:nvGrpSpPr>
        <p:grpSpPr>
          <a:xfrm>
            <a:off x="457200" y="2162175"/>
            <a:ext cx="8382000" cy="911225"/>
            <a:chOff x="288" y="1362"/>
            <a:chExt cx="5280" cy="574"/>
          </a:xfrm>
        </p:grpSpPr>
        <p:sp>
          <p:nvSpPr>
            <p:cNvPr id="349" name="Google Shape;349;p25"/>
            <p:cNvSpPr/>
            <p:nvPr/>
          </p:nvSpPr>
          <p:spPr>
            <a:xfrm>
              <a:off x="288" y="1362"/>
              <a:ext cx="5280" cy="52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000000"/>
                </a:buClr>
                <a:buSzPts val="2800"/>
                <a:buFont typeface="Arial"/>
                <a:buChar char="•"/>
              </a:pPr>
              <a:r>
                <a:rPr lang="en-US" sz="2800">
                  <a:solidFill>
                    <a:srgbClr val="000000"/>
                  </a:solidFill>
                  <a:latin typeface="Arial"/>
                  <a:ea typeface="Arial"/>
                  <a:cs typeface="Arial"/>
                  <a:sym typeface="Arial"/>
                </a:rPr>
                <a:t>Bleeding and severe abdominal cramping </a:t>
              </a:r>
              <a:br>
                <a:rPr lang="en-US" sz="2800">
                  <a:solidFill>
                    <a:srgbClr val="000000"/>
                  </a:solidFill>
                  <a:latin typeface="Arial"/>
                  <a:ea typeface="Arial"/>
                  <a:cs typeface="Arial"/>
                  <a:sym typeface="Arial"/>
                </a:rPr>
              </a:br>
              <a:r>
                <a:rPr lang="en-US" sz="2800">
                  <a:solidFill>
                    <a:srgbClr val="000000"/>
                  </a:solidFill>
                  <a:latin typeface="Arial"/>
                  <a:ea typeface="Arial"/>
                  <a:cs typeface="Arial"/>
                  <a:sym typeface="Arial"/>
                </a:rPr>
                <a:t>within a few days post-insertion       </a:t>
              </a:r>
              <a:r>
                <a:rPr lang="en-US" sz="2800">
                  <a:solidFill>
                    <a:srgbClr val="CC0000"/>
                  </a:solidFill>
                  <a:latin typeface="Arial"/>
                  <a:ea typeface="Arial"/>
                  <a:cs typeface="Arial"/>
                  <a:sym typeface="Arial"/>
                </a:rPr>
                <a:t>perforation</a:t>
              </a:r>
              <a:endParaRPr/>
            </a:p>
          </p:txBody>
        </p:sp>
        <p:sp>
          <p:nvSpPr>
            <p:cNvPr id="350" name="Google Shape;350;p25"/>
            <p:cNvSpPr/>
            <p:nvPr/>
          </p:nvSpPr>
          <p:spPr>
            <a:xfrm>
              <a:off x="3758" y="1696"/>
              <a:ext cx="279" cy="240"/>
            </a:xfrm>
            <a:prstGeom prst="rightArrow">
              <a:avLst>
                <a:gd name="adj1" fmla="val 50000"/>
                <a:gd name="adj2" fmla="val 29063"/>
              </a:avLst>
            </a:prstGeom>
            <a:solidFill>
              <a:srgbClr val="CC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chemeClr val="lt1"/>
                </a:solidFill>
                <a:latin typeface="Arial"/>
                <a:ea typeface="Arial"/>
                <a:cs typeface="Arial"/>
                <a:sym typeface="Arial"/>
              </a:endParaRPr>
            </a:p>
          </p:txBody>
        </p:sp>
      </p:grpSp>
      <p:grpSp>
        <p:nvGrpSpPr>
          <p:cNvPr id="351" name="Google Shape;351;p25"/>
          <p:cNvGrpSpPr/>
          <p:nvPr/>
        </p:nvGrpSpPr>
        <p:grpSpPr>
          <a:xfrm>
            <a:off x="457200" y="3200400"/>
            <a:ext cx="8382000" cy="914400"/>
            <a:chOff x="288" y="2016"/>
            <a:chExt cx="5280" cy="576"/>
          </a:xfrm>
        </p:grpSpPr>
        <p:sp>
          <p:nvSpPr>
            <p:cNvPr id="352" name="Google Shape;352;p25"/>
            <p:cNvSpPr/>
            <p:nvPr/>
          </p:nvSpPr>
          <p:spPr>
            <a:xfrm>
              <a:off x="576" y="2291"/>
              <a:ext cx="279" cy="240"/>
            </a:xfrm>
            <a:prstGeom prst="rightArrow">
              <a:avLst>
                <a:gd name="adj1" fmla="val 50000"/>
                <a:gd name="adj2" fmla="val 29063"/>
              </a:avLst>
            </a:prstGeom>
            <a:solidFill>
              <a:srgbClr val="CC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chemeClr val="lt1"/>
                </a:solidFill>
                <a:latin typeface="Arial"/>
                <a:ea typeface="Arial"/>
                <a:cs typeface="Arial"/>
                <a:sym typeface="Arial"/>
              </a:endParaRPr>
            </a:p>
          </p:txBody>
        </p:sp>
        <p:sp>
          <p:nvSpPr>
            <p:cNvPr id="353" name="Google Shape;353;p25"/>
            <p:cNvSpPr/>
            <p:nvPr/>
          </p:nvSpPr>
          <p:spPr>
            <a:xfrm>
              <a:off x="288" y="2016"/>
              <a:ext cx="5280" cy="576"/>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rgbClr val="000000"/>
                </a:buClr>
                <a:buSzPts val="2800"/>
                <a:buFont typeface="Arial"/>
                <a:buChar char="•"/>
              </a:pPr>
              <a:r>
                <a:rPr lang="en-US" sz="2800">
                  <a:solidFill>
                    <a:srgbClr val="000000"/>
                  </a:solidFill>
                  <a:latin typeface="Arial"/>
                  <a:ea typeface="Arial"/>
                  <a:cs typeface="Arial"/>
                  <a:sym typeface="Arial"/>
                </a:rPr>
                <a:t>Irregular bleeding or pain every cycle</a:t>
              </a:r>
              <a:br>
                <a:rPr lang="en-US" sz="2800">
                  <a:solidFill>
                    <a:schemeClr val="dk1"/>
                  </a:solidFill>
                  <a:latin typeface="Arial"/>
                  <a:ea typeface="Arial"/>
                  <a:cs typeface="Arial"/>
                  <a:sym typeface="Arial"/>
                </a:rPr>
              </a:br>
              <a:r>
                <a:rPr lang="en-US" sz="2800">
                  <a:solidFill>
                    <a:schemeClr val="dk1"/>
                  </a:solidFill>
                  <a:latin typeface="Arial"/>
                  <a:ea typeface="Arial"/>
                  <a:cs typeface="Arial"/>
                  <a:sym typeface="Arial"/>
                </a:rPr>
                <a:t>      </a:t>
              </a:r>
              <a:r>
                <a:rPr lang="en-US" sz="2800">
                  <a:solidFill>
                    <a:srgbClr val="CC0000"/>
                  </a:solidFill>
                  <a:latin typeface="Arial"/>
                  <a:ea typeface="Arial"/>
                  <a:cs typeface="Arial"/>
                  <a:sym typeface="Arial"/>
                </a:rPr>
                <a:t>partial expulsion, perforation</a:t>
              </a:r>
              <a:endParaRPr/>
            </a:p>
          </p:txBody>
        </p:sp>
      </p:grpSp>
      <p:grpSp>
        <p:nvGrpSpPr>
          <p:cNvPr id="354" name="Google Shape;354;p25"/>
          <p:cNvGrpSpPr/>
          <p:nvPr/>
        </p:nvGrpSpPr>
        <p:grpSpPr>
          <a:xfrm>
            <a:off x="447675" y="4137025"/>
            <a:ext cx="8382000" cy="892175"/>
            <a:chOff x="282" y="2606"/>
            <a:chExt cx="5280" cy="562"/>
          </a:xfrm>
        </p:grpSpPr>
        <p:sp>
          <p:nvSpPr>
            <p:cNvPr id="355" name="Google Shape;355;p25"/>
            <p:cNvSpPr/>
            <p:nvPr/>
          </p:nvSpPr>
          <p:spPr>
            <a:xfrm>
              <a:off x="1030" y="2892"/>
              <a:ext cx="279" cy="240"/>
            </a:xfrm>
            <a:prstGeom prst="rightArrow">
              <a:avLst>
                <a:gd name="adj1" fmla="val 50000"/>
                <a:gd name="adj2" fmla="val 29063"/>
              </a:avLst>
            </a:prstGeom>
            <a:solidFill>
              <a:srgbClr val="CC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chemeClr val="lt1"/>
                </a:solidFill>
                <a:latin typeface="Arial"/>
                <a:ea typeface="Arial"/>
                <a:cs typeface="Arial"/>
                <a:sym typeface="Arial"/>
              </a:endParaRPr>
            </a:p>
          </p:txBody>
        </p:sp>
        <p:sp>
          <p:nvSpPr>
            <p:cNvPr id="356" name="Google Shape;356;p25"/>
            <p:cNvSpPr/>
            <p:nvPr/>
          </p:nvSpPr>
          <p:spPr>
            <a:xfrm>
              <a:off x="282" y="2606"/>
              <a:ext cx="5280" cy="5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rgbClr val="000000"/>
                </a:buClr>
                <a:buSzPts val="2800"/>
                <a:buFont typeface="Arial"/>
                <a:buChar char="•"/>
              </a:pPr>
              <a:r>
                <a:rPr lang="en-US" sz="2800">
                  <a:solidFill>
                    <a:srgbClr val="000000"/>
                  </a:solidFill>
                  <a:latin typeface="Arial"/>
                  <a:ea typeface="Arial"/>
                  <a:cs typeface="Arial"/>
                  <a:sym typeface="Arial"/>
                </a:rPr>
                <a:t>Fever, unusual vaginal discharge, low abdominal pain      </a:t>
              </a:r>
              <a:r>
                <a:rPr lang="en-US" sz="2800">
                  <a:solidFill>
                    <a:srgbClr val="CC0000"/>
                  </a:solidFill>
                  <a:latin typeface="Arial"/>
                  <a:ea typeface="Arial"/>
                  <a:cs typeface="Arial"/>
                  <a:sym typeface="Arial"/>
                </a:rPr>
                <a:t>infection</a:t>
              </a:r>
              <a:endParaRPr/>
            </a:p>
          </p:txBody>
        </p:sp>
      </p:grpSp>
      <p:grpSp>
        <p:nvGrpSpPr>
          <p:cNvPr id="357" name="Google Shape;357;p25"/>
          <p:cNvGrpSpPr/>
          <p:nvPr/>
        </p:nvGrpSpPr>
        <p:grpSpPr>
          <a:xfrm>
            <a:off x="457200" y="5105400"/>
            <a:ext cx="8382000" cy="914400"/>
            <a:chOff x="288" y="3216"/>
            <a:chExt cx="5280" cy="576"/>
          </a:xfrm>
        </p:grpSpPr>
        <p:sp>
          <p:nvSpPr>
            <p:cNvPr id="358" name="Google Shape;358;p25"/>
            <p:cNvSpPr/>
            <p:nvPr/>
          </p:nvSpPr>
          <p:spPr>
            <a:xfrm>
              <a:off x="4059" y="3260"/>
              <a:ext cx="279" cy="240"/>
            </a:xfrm>
            <a:prstGeom prst="rightArrow">
              <a:avLst>
                <a:gd name="adj1" fmla="val 50000"/>
                <a:gd name="adj2" fmla="val 29063"/>
              </a:avLst>
            </a:prstGeom>
            <a:solidFill>
              <a:srgbClr val="CC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chemeClr val="lt1"/>
                </a:solidFill>
                <a:latin typeface="Arial"/>
                <a:ea typeface="Arial"/>
                <a:cs typeface="Arial"/>
                <a:sym typeface="Arial"/>
              </a:endParaRPr>
            </a:p>
          </p:txBody>
        </p:sp>
        <p:sp>
          <p:nvSpPr>
            <p:cNvPr id="359" name="Google Shape;359;p25"/>
            <p:cNvSpPr/>
            <p:nvPr/>
          </p:nvSpPr>
          <p:spPr>
            <a:xfrm>
              <a:off x="288" y="3216"/>
              <a:ext cx="5280" cy="576"/>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rgbClr val="000000"/>
                </a:buClr>
                <a:buSzPts val="2800"/>
                <a:buFont typeface="Arial"/>
                <a:buChar char="•"/>
              </a:pPr>
              <a:r>
                <a:rPr lang="en-US" sz="2800">
                  <a:solidFill>
                    <a:srgbClr val="000000"/>
                  </a:solidFill>
                  <a:latin typeface="Arial"/>
                  <a:ea typeface="Arial"/>
                  <a:cs typeface="Arial"/>
                  <a:sym typeface="Arial"/>
                </a:rPr>
                <a:t>Missing IUD strings, missed period      </a:t>
              </a:r>
              <a:r>
                <a:rPr lang="en-US" sz="2800">
                  <a:solidFill>
                    <a:srgbClr val="CC0000"/>
                  </a:solidFill>
                  <a:latin typeface="Arial"/>
                  <a:ea typeface="Arial"/>
                  <a:cs typeface="Arial"/>
                  <a:sym typeface="Arial"/>
                </a:rPr>
                <a:t>expulsion,</a:t>
              </a:r>
              <a:r>
                <a:rPr lang="en-US" sz="2800">
                  <a:solidFill>
                    <a:schemeClr val="dk1"/>
                  </a:solidFill>
                  <a:latin typeface="Arial"/>
                  <a:ea typeface="Arial"/>
                  <a:cs typeface="Arial"/>
                  <a:sym typeface="Arial"/>
                </a:rPr>
                <a:t> </a:t>
              </a:r>
              <a:r>
                <a:rPr lang="en-US" sz="2800">
                  <a:solidFill>
                    <a:srgbClr val="CC0000"/>
                  </a:solidFill>
                  <a:latin typeface="Arial"/>
                  <a:ea typeface="Arial"/>
                  <a:cs typeface="Arial"/>
                  <a:sym typeface="Arial"/>
                </a:rPr>
                <a:t>pregnancy </a:t>
              </a:r>
              <a:r>
                <a:rPr lang="en-US" sz="2800" i="1">
                  <a:solidFill>
                    <a:srgbClr val="000000"/>
                  </a:solidFill>
                  <a:latin typeface="Arial"/>
                  <a:ea typeface="Arial"/>
                  <a:cs typeface="Arial"/>
                  <a:sym typeface="Arial"/>
                </a:rPr>
                <a:t>(For PPIUD, the strings will be usually visible at 4-6 weeks postpartum)</a:t>
              </a:r>
              <a:endParaRPr/>
            </a:p>
          </p:txBody>
        </p:sp>
      </p:grpSp>
      <p:sp>
        <p:nvSpPr>
          <p:cNvPr id="360" name="Google Shape;360;p25"/>
          <p:cNvSpPr/>
          <p:nvPr/>
        </p:nvSpPr>
        <p:spPr>
          <a:xfrm>
            <a:off x="457200" y="6248400"/>
            <a:ext cx="8001000" cy="3810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rgbClr val="000000"/>
              </a:buClr>
              <a:buSzPts val="1300"/>
              <a:buFont typeface="Arial"/>
              <a:buNone/>
            </a:pPr>
            <a:r>
              <a:rPr lang="en-US" sz="1300" i="1">
                <a:solidFill>
                  <a:srgbClr val="000000"/>
                </a:solidFill>
                <a:latin typeface="Arial"/>
                <a:ea typeface="Arial"/>
                <a:cs typeface="Arial"/>
                <a:sym typeface="Arial"/>
              </a:rPr>
              <a:t>Source: CCP and WHO, 2018.</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26"/>
          <p:cNvSpPr txBox="1">
            <a:spLocks noGrp="1"/>
          </p:cNvSpPr>
          <p:nvPr>
            <p:ph type="title"/>
          </p:nvPr>
        </p:nvSpPr>
        <p:spPr>
          <a:xfrm>
            <a:off x="848138" y="0"/>
            <a:ext cx="7712766" cy="1219638"/>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br>
              <a:rPr lang="en-US" sz="2400" b="1" dirty="0">
                <a:latin typeface="Arial Black" panose="020B0A04020102020204" pitchFamily="34" charset="0"/>
                <a:ea typeface="Arial Black"/>
                <a:cs typeface="Arial Black"/>
                <a:sym typeface="Arial Black"/>
              </a:rPr>
            </a:br>
            <a:br>
              <a:rPr lang="en-US" sz="2400" b="1" dirty="0">
                <a:latin typeface="Arial Black" panose="020B0A04020102020204" pitchFamily="34" charset="0"/>
                <a:ea typeface="Arial Black"/>
                <a:cs typeface="Arial Black"/>
                <a:sym typeface="Arial Black"/>
              </a:rPr>
            </a:br>
            <a:r>
              <a:rPr lang="en-US" sz="2400" b="1" dirty="0">
                <a:latin typeface="Arial Black" panose="020B0A04020102020204" pitchFamily="34" charset="0"/>
                <a:ea typeface="Arial Black"/>
                <a:cs typeface="Arial Black"/>
                <a:sym typeface="Arial Black"/>
              </a:rPr>
              <a:t>Identification of potential complications and their management</a:t>
            </a:r>
            <a:br>
              <a:rPr lang="en-US" sz="2400" b="1" dirty="0">
                <a:latin typeface="Arial Black" panose="020B0A04020102020204" pitchFamily="34" charset="0"/>
                <a:ea typeface="Arial Black"/>
                <a:cs typeface="Arial Black"/>
                <a:sym typeface="Arial Black"/>
              </a:rPr>
            </a:br>
            <a:r>
              <a:rPr lang="en-US" sz="2400" b="1" dirty="0">
                <a:latin typeface="Arial Black" panose="020B0A04020102020204" pitchFamily="34" charset="0"/>
              </a:rPr>
              <a:t>Changes in Menstrual Bleeding Patterns</a:t>
            </a:r>
            <a:br>
              <a:rPr lang="en-US" sz="2400" b="1" i="1" dirty="0">
                <a:latin typeface="Arial Black" panose="020B0A04020102020204" pitchFamily="34" charset="0"/>
              </a:rPr>
            </a:br>
            <a:endParaRPr sz="2400" dirty="0">
              <a:latin typeface="Arial Black" panose="020B0A04020102020204" pitchFamily="34" charset="0"/>
              <a:ea typeface="Arial Black"/>
              <a:cs typeface="Arial Black"/>
              <a:sym typeface="Arial Black"/>
            </a:endParaRPr>
          </a:p>
        </p:txBody>
      </p:sp>
      <p:sp>
        <p:nvSpPr>
          <p:cNvPr id="367" name="Google Shape;367;p26"/>
          <p:cNvSpPr txBox="1">
            <a:spLocks noGrp="1"/>
          </p:cNvSpPr>
          <p:nvPr>
            <p:ph type="body" idx="1"/>
          </p:nvPr>
        </p:nvSpPr>
        <p:spPr>
          <a:xfrm>
            <a:off x="94175" y="1679187"/>
            <a:ext cx="8733865" cy="4719264"/>
          </a:xfrm>
          <a:prstGeom prst="rect">
            <a:avLst/>
          </a:prstGeom>
          <a:noFill/>
          <a:ln>
            <a:noFill/>
          </a:ln>
        </p:spPr>
        <p:txBody>
          <a:bodyPr spcFirstLastPara="1" wrap="square" lIns="68550" tIns="34275" rIns="68550" bIns="34275" anchor="t" anchorCtr="0">
            <a:noAutofit/>
          </a:bodyPr>
          <a:lstStyle/>
          <a:p>
            <a:pPr marL="85725" lvl="0" indent="0" algn="l" rtl="0">
              <a:lnSpc>
                <a:spcPct val="100000"/>
              </a:lnSpc>
              <a:spcBef>
                <a:spcPts val="270"/>
              </a:spcBef>
              <a:spcAft>
                <a:spcPts val="0"/>
              </a:spcAft>
              <a:buSzPts val="1800"/>
              <a:buNone/>
            </a:pPr>
            <a:r>
              <a:rPr lang="en-US" sz="1800" b="1" i="1"/>
              <a:t>For  PPIUD, If symptoms are mild and consistent with uterine involution, provide reassurance.</a:t>
            </a:r>
            <a:endParaRPr sz="1800"/>
          </a:p>
          <a:p>
            <a:pPr marL="685800" lvl="1" indent="-257175" algn="l" rtl="0">
              <a:lnSpc>
                <a:spcPct val="100000"/>
              </a:lnSpc>
              <a:spcBef>
                <a:spcPts val="270"/>
              </a:spcBef>
              <a:spcAft>
                <a:spcPts val="0"/>
              </a:spcAft>
              <a:buSzPts val="1800"/>
              <a:buFont typeface="Arial"/>
              <a:buChar char="•"/>
            </a:pPr>
            <a:r>
              <a:rPr lang="en-US" sz="1800"/>
              <a:t>Determine severity: How much? How long? Accompanied</a:t>
            </a:r>
            <a:r>
              <a:rPr lang="en-US" sz="2400"/>
              <a:t> </a:t>
            </a:r>
            <a:r>
              <a:rPr lang="en-US" sz="1800"/>
              <a:t>by pain, or fever?</a:t>
            </a:r>
            <a:endParaRPr sz="1800" b="1" i="1"/>
          </a:p>
          <a:p>
            <a:pPr marL="685800" lvl="1" indent="-257175" algn="l" rtl="0">
              <a:lnSpc>
                <a:spcPct val="100000"/>
              </a:lnSpc>
              <a:spcBef>
                <a:spcPts val="270"/>
              </a:spcBef>
              <a:spcAft>
                <a:spcPts val="0"/>
              </a:spcAft>
              <a:buSzPts val="1800"/>
              <a:buFont typeface="Arial"/>
              <a:buChar char="•"/>
            </a:pPr>
            <a:r>
              <a:rPr lang="en-US" sz="1800"/>
              <a:t>Rule out pregnancy by history or available testing.</a:t>
            </a:r>
            <a:endParaRPr sz="1800"/>
          </a:p>
          <a:p>
            <a:pPr marL="685800" lvl="1" indent="-257175" algn="l" rtl="0">
              <a:lnSpc>
                <a:spcPct val="100000"/>
              </a:lnSpc>
              <a:spcBef>
                <a:spcPts val="270"/>
              </a:spcBef>
              <a:spcAft>
                <a:spcPts val="0"/>
              </a:spcAft>
              <a:buSzPts val="1800"/>
              <a:buFont typeface="Arial"/>
              <a:buChar char="•"/>
            </a:pPr>
            <a:r>
              <a:rPr lang="en-US" sz="1800"/>
              <a:t>Check for IUD expulsion: palpate strings on a bimanual exam or visualize on Per Speculum(P/S).</a:t>
            </a:r>
            <a:endParaRPr sz="1800"/>
          </a:p>
          <a:p>
            <a:pPr marL="685800" lvl="1" indent="-257175" algn="l" rtl="0">
              <a:lnSpc>
                <a:spcPct val="100000"/>
              </a:lnSpc>
              <a:spcBef>
                <a:spcPts val="270"/>
              </a:spcBef>
              <a:spcAft>
                <a:spcPts val="0"/>
              </a:spcAft>
              <a:buSzPts val="1800"/>
              <a:buFont typeface="Arial"/>
              <a:buChar char="•"/>
            </a:pPr>
            <a:r>
              <a:rPr lang="en-US" sz="1800"/>
              <a:t>Give short course with NSAIDs-Ibuprofen 600-800 mgx3 x5 days</a:t>
            </a:r>
            <a:endParaRPr sz="1800"/>
          </a:p>
          <a:p>
            <a:pPr marL="685800" lvl="1" indent="-257175" algn="l" rtl="0">
              <a:lnSpc>
                <a:spcPct val="100000"/>
              </a:lnSpc>
              <a:spcBef>
                <a:spcPts val="270"/>
              </a:spcBef>
              <a:spcAft>
                <a:spcPts val="0"/>
              </a:spcAft>
              <a:buSzPts val="1800"/>
              <a:buFont typeface="Arial"/>
              <a:buChar char="•"/>
            </a:pPr>
            <a:r>
              <a:rPr lang="en-US" sz="1800"/>
              <a:t>If bleeding is heavy and prolonged or associated with pallor, or weakness, offer iron replacement,</a:t>
            </a:r>
            <a:endParaRPr sz="1800"/>
          </a:p>
          <a:p>
            <a:pPr marL="685800" lvl="1" indent="-257175" algn="l" rtl="0">
              <a:lnSpc>
                <a:spcPct val="100000"/>
              </a:lnSpc>
              <a:spcBef>
                <a:spcPts val="270"/>
              </a:spcBef>
              <a:spcAft>
                <a:spcPts val="0"/>
              </a:spcAft>
              <a:buSzPts val="1800"/>
              <a:buFont typeface="Arial"/>
              <a:buChar char="•"/>
            </a:pPr>
            <a:r>
              <a:rPr lang="en-US" sz="1800"/>
              <a:t>Rule out any other gynecologic pathology and refer if indicated.</a:t>
            </a:r>
            <a:endParaRPr/>
          </a:p>
          <a:p>
            <a:pPr marL="685800" lvl="1" indent="-257175" algn="l" rtl="0">
              <a:lnSpc>
                <a:spcPct val="100000"/>
              </a:lnSpc>
              <a:spcBef>
                <a:spcPts val="270"/>
              </a:spcBef>
              <a:spcAft>
                <a:spcPts val="0"/>
              </a:spcAft>
              <a:buSzPts val="1800"/>
              <a:buFont typeface="Arial"/>
              <a:buChar char="•"/>
            </a:pPr>
            <a:r>
              <a:rPr lang="en-US" sz="1800"/>
              <a:t>If the woman finds bleeding unacceptable, remove the IUD and counsel for other methods.</a:t>
            </a:r>
            <a:endParaRPr/>
          </a:p>
          <a:p>
            <a:pPr marL="685800" lvl="1" indent="-257175" algn="l" rtl="0">
              <a:lnSpc>
                <a:spcPct val="100000"/>
              </a:lnSpc>
              <a:spcBef>
                <a:spcPts val="270"/>
              </a:spcBef>
              <a:spcAft>
                <a:spcPts val="0"/>
              </a:spcAft>
              <a:buSzPts val="1800"/>
              <a:buFont typeface="Arial"/>
              <a:buChar char="•"/>
            </a:pPr>
            <a:r>
              <a:rPr lang="en-US" sz="1800" b="1"/>
              <a:t>If ectopic pregnancy or other serious health condition is suspected, refer at once.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27"/>
          <p:cNvSpPr txBox="1">
            <a:spLocks noGrp="1"/>
          </p:cNvSpPr>
          <p:nvPr>
            <p:ph type="title"/>
          </p:nvPr>
        </p:nvSpPr>
        <p:spPr>
          <a:xfrm>
            <a:off x="264814" y="247886"/>
            <a:ext cx="8595773" cy="930978"/>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2400" b="1" dirty="0">
                <a:latin typeface="Arial Black" panose="020B0A04020102020204" pitchFamily="34" charset="0"/>
                <a:ea typeface="Arial Black"/>
                <a:cs typeface="Arial Black"/>
                <a:sym typeface="Arial Black"/>
              </a:rPr>
              <a:t>Potential complications and their management</a:t>
            </a:r>
            <a:br>
              <a:rPr lang="en-US" sz="2400" b="1" dirty="0">
                <a:latin typeface="Arial Black" panose="020B0A04020102020204" pitchFamily="34" charset="0"/>
                <a:ea typeface="Arial Black"/>
                <a:cs typeface="Arial Black"/>
                <a:sym typeface="Arial Black"/>
              </a:rPr>
            </a:br>
            <a:r>
              <a:rPr lang="en-US" sz="2400" b="1" dirty="0">
                <a:latin typeface="Arial Black" panose="020B0A04020102020204" pitchFamily="34" charset="0"/>
              </a:rPr>
              <a:t>Cramping or pain that may or may not be associated with menstruation</a:t>
            </a:r>
            <a:endParaRPr sz="2400" dirty="0">
              <a:latin typeface="Arial Black" panose="020B0A04020102020204" pitchFamily="34" charset="0"/>
            </a:endParaRPr>
          </a:p>
        </p:txBody>
      </p:sp>
      <p:sp>
        <p:nvSpPr>
          <p:cNvPr id="373" name="Google Shape;373;p27"/>
          <p:cNvSpPr txBox="1">
            <a:spLocks noGrp="1"/>
          </p:cNvSpPr>
          <p:nvPr>
            <p:ph type="body" idx="1"/>
          </p:nvPr>
        </p:nvSpPr>
        <p:spPr>
          <a:xfrm>
            <a:off x="604253" y="1482560"/>
            <a:ext cx="8256335" cy="4196576"/>
          </a:xfrm>
          <a:prstGeom prst="rect">
            <a:avLst/>
          </a:prstGeom>
          <a:noFill/>
          <a:ln>
            <a:noFill/>
          </a:ln>
        </p:spPr>
        <p:txBody>
          <a:bodyPr spcFirstLastPara="1" wrap="square" lIns="91425" tIns="45700" rIns="91425" bIns="45700" anchor="t" anchorCtr="0">
            <a:noAutofit/>
          </a:bodyPr>
          <a:lstStyle/>
          <a:p>
            <a:pPr marL="85725" lvl="0" indent="0" algn="l" rtl="0">
              <a:lnSpc>
                <a:spcPct val="100000"/>
              </a:lnSpc>
              <a:spcBef>
                <a:spcPts val="270"/>
              </a:spcBef>
              <a:spcAft>
                <a:spcPts val="0"/>
              </a:spcAft>
              <a:buSzPts val="1800"/>
              <a:buNone/>
            </a:pPr>
            <a:r>
              <a:rPr lang="en-US" i="1"/>
              <a:t>For PPIUD: If symptoms and physical findings are mild and consistent with postpartum uterine involution, reassure.</a:t>
            </a:r>
            <a:endParaRPr/>
          </a:p>
          <a:p>
            <a:pPr marL="85725" lvl="0" indent="0" algn="l" rtl="0">
              <a:lnSpc>
                <a:spcPct val="100000"/>
              </a:lnSpc>
              <a:spcBef>
                <a:spcPts val="270"/>
              </a:spcBef>
              <a:spcAft>
                <a:spcPts val="0"/>
              </a:spcAft>
              <a:buSzPts val="1800"/>
              <a:buNone/>
            </a:pPr>
            <a:endParaRPr/>
          </a:p>
          <a:p>
            <a:pPr marL="38100" lvl="0" indent="0" algn="l" rtl="0">
              <a:lnSpc>
                <a:spcPct val="100000"/>
              </a:lnSpc>
              <a:spcBef>
                <a:spcPts val="420"/>
              </a:spcBef>
              <a:spcAft>
                <a:spcPts val="0"/>
              </a:spcAft>
              <a:buSzPts val="2800"/>
              <a:buNone/>
            </a:pPr>
            <a:r>
              <a:rPr lang="en-US" sz="2000"/>
              <a:t>•She can expect cramping and pain in the first 1</a:t>
            </a:r>
            <a:r>
              <a:rPr lang="en-US" sz="2000">
                <a:latin typeface="Times New Roman"/>
                <a:ea typeface="Times New Roman"/>
                <a:cs typeface="Times New Roman"/>
                <a:sym typeface="Times New Roman"/>
              </a:rPr>
              <a:t>–</a:t>
            </a:r>
            <a:r>
              <a:rPr lang="en-US" sz="2000"/>
              <a:t>2 days after insertion</a:t>
            </a:r>
            <a:endParaRPr/>
          </a:p>
          <a:p>
            <a:pPr marL="38100" lvl="0" indent="0" algn="l" rtl="0">
              <a:lnSpc>
                <a:spcPct val="100000"/>
              </a:lnSpc>
              <a:spcBef>
                <a:spcPts val="420"/>
              </a:spcBef>
              <a:spcAft>
                <a:spcPts val="0"/>
              </a:spcAft>
              <a:buSzPts val="2800"/>
              <a:buNone/>
            </a:pPr>
            <a:r>
              <a:rPr lang="en-US" sz="2000"/>
              <a:t>•Reassure the client that this is common in the first 3</a:t>
            </a:r>
            <a:r>
              <a:rPr lang="en-US" sz="2000">
                <a:latin typeface="Times New Roman"/>
                <a:ea typeface="Times New Roman"/>
                <a:cs typeface="Times New Roman"/>
                <a:sym typeface="Times New Roman"/>
              </a:rPr>
              <a:t>–</a:t>
            </a:r>
            <a:r>
              <a:rPr lang="en-US" sz="2000"/>
              <a:t>6 months, not harmful, and usually decreases over time</a:t>
            </a:r>
            <a:endParaRPr/>
          </a:p>
          <a:p>
            <a:pPr marL="38100" lvl="0" indent="0" algn="l" rtl="0">
              <a:lnSpc>
                <a:spcPct val="100000"/>
              </a:lnSpc>
              <a:spcBef>
                <a:spcPts val="420"/>
              </a:spcBef>
              <a:spcAft>
                <a:spcPts val="0"/>
              </a:spcAft>
              <a:buSzPts val="2800"/>
              <a:buNone/>
            </a:pPr>
            <a:r>
              <a:rPr lang="en-US" sz="2000"/>
              <a:t>•Suggest ibuprofen, or other pain reliever (not aspirin if she also has heavy bleeding)</a:t>
            </a:r>
            <a:endParaRPr sz="2000"/>
          </a:p>
          <a:p>
            <a:pPr marL="38100" lvl="0" indent="0" algn="l" rtl="0">
              <a:lnSpc>
                <a:spcPct val="100000"/>
              </a:lnSpc>
              <a:spcBef>
                <a:spcPts val="420"/>
              </a:spcBef>
              <a:spcAft>
                <a:spcPts val="0"/>
              </a:spcAft>
              <a:buSzPts val="2800"/>
              <a:buNone/>
            </a:pPr>
            <a:r>
              <a:rPr lang="en-US" sz="2000"/>
              <a:t>•If cramping continues and/or occurs outside of menstruation, evaluate for partial expulsion or perforation, treat or refer</a:t>
            </a:r>
            <a:endParaRPr/>
          </a:p>
          <a:p>
            <a:pPr marL="38100" lvl="0" indent="0" algn="l" rtl="0">
              <a:lnSpc>
                <a:spcPct val="100000"/>
              </a:lnSpc>
              <a:spcBef>
                <a:spcPts val="420"/>
              </a:spcBef>
              <a:spcAft>
                <a:spcPts val="0"/>
              </a:spcAft>
              <a:buSzPts val="2800"/>
              <a:buNone/>
            </a:pPr>
            <a:r>
              <a:rPr lang="en-US" sz="2000"/>
              <a:t>•If cramping is severe but no underlying condition, discuss removing the IUD</a:t>
            </a:r>
            <a:endParaRPr/>
          </a:p>
          <a:p>
            <a:pPr marL="685800" lvl="1" indent="-133350" algn="l" rtl="0">
              <a:lnSpc>
                <a:spcPct val="100000"/>
              </a:lnSpc>
              <a:spcBef>
                <a:spcPts val="360"/>
              </a:spcBef>
              <a:spcAft>
                <a:spcPts val="0"/>
              </a:spcAft>
              <a:buSzPts val="2400"/>
              <a:buFont typeface="Arial"/>
              <a:buNone/>
            </a:pPr>
            <a:endParaRPr i="1"/>
          </a:p>
          <a:p>
            <a:pPr marL="400050" lvl="1" indent="0" algn="l" rtl="0">
              <a:lnSpc>
                <a:spcPct val="100000"/>
              </a:lnSpc>
              <a:spcBef>
                <a:spcPts val="360"/>
              </a:spcBef>
              <a:spcAft>
                <a:spcPts val="0"/>
              </a:spcAft>
              <a:buSzPts val="2400"/>
              <a:buNone/>
            </a:pPr>
            <a:endParaRPr/>
          </a:p>
          <a:p>
            <a:pPr marL="342900" lvl="0" indent="-127000" algn="l" rtl="0">
              <a:lnSpc>
                <a:spcPct val="100000"/>
              </a:lnSpc>
              <a:spcBef>
                <a:spcPts val="420"/>
              </a:spcBef>
              <a:spcAft>
                <a:spcPts val="0"/>
              </a:spcAft>
              <a:buClr>
                <a:srgbClr val="000000"/>
              </a:buClr>
              <a:buSzPts val="2800"/>
              <a:buFont typeface="Arial"/>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28"/>
          <p:cNvSpPr txBox="1">
            <a:spLocks noGrp="1"/>
          </p:cNvSpPr>
          <p:nvPr>
            <p:ph type="title" idx="4294967295"/>
          </p:nvPr>
        </p:nvSpPr>
        <p:spPr>
          <a:xfrm>
            <a:off x="457200" y="304800"/>
            <a:ext cx="8229600" cy="838200"/>
          </a:xfrm>
          <a:prstGeom prst="rect">
            <a:avLst/>
          </a:prstGeom>
          <a:noFill/>
          <a:ln>
            <a:noFill/>
          </a:ln>
        </p:spPr>
        <p:txBody>
          <a:bodyPr spcFirstLastPara="1" wrap="square" lIns="91425" tIns="45700" rIns="91425" bIns="45700" anchor="ctr" anchorCtr="0">
            <a:noAutofit/>
          </a:bodyPr>
          <a:lstStyle/>
          <a:p>
            <a:pPr marL="0" lvl="0" indent="0" algn="ctr" rtl="0">
              <a:lnSpc>
                <a:spcPct val="95000"/>
              </a:lnSpc>
              <a:spcBef>
                <a:spcPts val="0"/>
              </a:spcBef>
              <a:spcAft>
                <a:spcPts val="0"/>
              </a:spcAft>
              <a:buSzPts val="1400"/>
              <a:buNone/>
            </a:pPr>
            <a:r>
              <a:rPr lang="en-US" sz="2400" dirty="0">
                <a:latin typeface="Arial Black" panose="020B0A04020102020204" pitchFamily="34" charset="0"/>
              </a:rPr>
              <a:t>M</a:t>
            </a:r>
            <a:r>
              <a:rPr lang="en-US" sz="2400" b="1" dirty="0">
                <a:latin typeface="Arial Black" panose="020B0A04020102020204" pitchFamily="34" charset="0"/>
              </a:rPr>
              <a:t>anaging IUD Side Effects or Complications:</a:t>
            </a:r>
            <a:br>
              <a:rPr lang="en-US" sz="2400" b="1" dirty="0">
                <a:latin typeface="Arial Black" panose="020B0A04020102020204" pitchFamily="34" charset="0"/>
              </a:rPr>
            </a:br>
            <a:r>
              <a:rPr lang="en-US" sz="2400" b="1" dirty="0">
                <a:latin typeface="Arial Black" panose="020B0A04020102020204" pitchFamily="34" charset="0"/>
              </a:rPr>
              <a:t>Heavy, Prolonged or Irregular Bleeding</a:t>
            </a:r>
            <a:endParaRPr sz="2400" dirty="0">
              <a:latin typeface="Arial Black" panose="020B0A04020102020204" pitchFamily="34" charset="0"/>
            </a:endParaRPr>
          </a:p>
        </p:txBody>
      </p:sp>
      <p:cxnSp>
        <p:nvCxnSpPr>
          <p:cNvPr id="379" name="Google Shape;379;p28"/>
          <p:cNvCxnSpPr/>
          <p:nvPr/>
        </p:nvCxnSpPr>
        <p:spPr>
          <a:xfrm>
            <a:off x="457200" y="1949450"/>
            <a:ext cx="8229600" cy="0"/>
          </a:xfrm>
          <a:prstGeom prst="straightConnector1">
            <a:avLst/>
          </a:prstGeom>
          <a:noFill/>
          <a:ln>
            <a:noFill/>
          </a:ln>
        </p:spPr>
      </p:cxnSp>
      <p:cxnSp>
        <p:nvCxnSpPr>
          <p:cNvPr id="380" name="Google Shape;380;p28"/>
          <p:cNvCxnSpPr/>
          <p:nvPr/>
        </p:nvCxnSpPr>
        <p:spPr>
          <a:xfrm rot="10800000" flipH="1">
            <a:off x="457200" y="2581275"/>
            <a:ext cx="8229600" cy="9525"/>
          </a:xfrm>
          <a:prstGeom prst="straightConnector1">
            <a:avLst/>
          </a:prstGeom>
          <a:noFill/>
          <a:ln>
            <a:noFill/>
          </a:ln>
        </p:spPr>
      </p:cxnSp>
      <p:cxnSp>
        <p:nvCxnSpPr>
          <p:cNvPr id="381" name="Google Shape;381;p28"/>
          <p:cNvCxnSpPr/>
          <p:nvPr/>
        </p:nvCxnSpPr>
        <p:spPr>
          <a:xfrm>
            <a:off x="457200" y="5410200"/>
            <a:ext cx="6781800" cy="0"/>
          </a:xfrm>
          <a:prstGeom prst="straightConnector1">
            <a:avLst/>
          </a:prstGeom>
          <a:noFill/>
          <a:ln>
            <a:noFill/>
          </a:ln>
        </p:spPr>
      </p:cxnSp>
      <p:cxnSp>
        <p:nvCxnSpPr>
          <p:cNvPr id="382" name="Google Shape;382;p28"/>
          <p:cNvCxnSpPr/>
          <p:nvPr/>
        </p:nvCxnSpPr>
        <p:spPr>
          <a:xfrm>
            <a:off x="8686800" y="1981200"/>
            <a:ext cx="0" cy="4289425"/>
          </a:xfrm>
          <a:prstGeom prst="straightConnector1">
            <a:avLst/>
          </a:prstGeom>
          <a:noFill/>
          <a:ln>
            <a:noFill/>
          </a:ln>
        </p:spPr>
      </p:cxnSp>
      <p:cxnSp>
        <p:nvCxnSpPr>
          <p:cNvPr id="383" name="Google Shape;383;p28"/>
          <p:cNvCxnSpPr/>
          <p:nvPr/>
        </p:nvCxnSpPr>
        <p:spPr>
          <a:xfrm>
            <a:off x="7315200" y="2514600"/>
            <a:ext cx="0" cy="3657600"/>
          </a:xfrm>
          <a:prstGeom prst="straightConnector1">
            <a:avLst/>
          </a:prstGeom>
          <a:noFill/>
          <a:ln>
            <a:noFill/>
          </a:ln>
        </p:spPr>
      </p:cxnSp>
      <p:cxnSp>
        <p:nvCxnSpPr>
          <p:cNvPr id="384" name="Google Shape;384;p28"/>
          <p:cNvCxnSpPr/>
          <p:nvPr/>
        </p:nvCxnSpPr>
        <p:spPr>
          <a:xfrm>
            <a:off x="457200" y="1949450"/>
            <a:ext cx="0" cy="4289425"/>
          </a:xfrm>
          <a:prstGeom prst="straightConnector1">
            <a:avLst/>
          </a:prstGeom>
          <a:noFill/>
          <a:ln>
            <a:noFill/>
          </a:ln>
        </p:spPr>
      </p:cxnSp>
      <p:cxnSp>
        <p:nvCxnSpPr>
          <p:cNvPr id="385" name="Google Shape;385;p28"/>
          <p:cNvCxnSpPr/>
          <p:nvPr/>
        </p:nvCxnSpPr>
        <p:spPr>
          <a:xfrm>
            <a:off x="457200" y="6248400"/>
            <a:ext cx="8229600" cy="0"/>
          </a:xfrm>
          <a:prstGeom prst="straightConnector1">
            <a:avLst/>
          </a:prstGeom>
          <a:noFill/>
          <a:ln>
            <a:noFill/>
          </a:ln>
        </p:spPr>
      </p:cxnSp>
      <p:sp>
        <p:nvSpPr>
          <p:cNvPr id="386" name="Google Shape;386;p28"/>
          <p:cNvSpPr/>
          <p:nvPr/>
        </p:nvSpPr>
        <p:spPr>
          <a:xfrm>
            <a:off x="425450" y="6362700"/>
            <a:ext cx="8001000" cy="250825"/>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rgbClr val="000000"/>
              </a:buClr>
              <a:buSzPts val="1300"/>
              <a:buFont typeface="Arial"/>
              <a:buNone/>
            </a:pPr>
            <a:r>
              <a:rPr lang="en-US" sz="1300" i="1">
                <a:solidFill>
                  <a:srgbClr val="000000"/>
                </a:solidFill>
                <a:latin typeface="Arial"/>
                <a:ea typeface="Arial"/>
                <a:cs typeface="Arial"/>
                <a:sym typeface="Arial"/>
              </a:rPr>
              <a:t>Source: CCP and WHO, 2018.</a:t>
            </a:r>
            <a:endParaRPr sz="1300">
              <a:solidFill>
                <a:srgbClr val="000000"/>
              </a:solidFill>
              <a:latin typeface="Arial"/>
              <a:ea typeface="Arial"/>
              <a:cs typeface="Arial"/>
              <a:sym typeface="Arial"/>
            </a:endParaRPr>
          </a:p>
        </p:txBody>
      </p:sp>
      <p:sp>
        <p:nvSpPr>
          <p:cNvPr id="387" name="Google Shape;387;p28"/>
          <p:cNvSpPr/>
          <p:nvPr/>
        </p:nvSpPr>
        <p:spPr>
          <a:xfrm>
            <a:off x="455613" y="1403350"/>
            <a:ext cx="8205787" cy="501650"/>
          </a:xfrm>
          <a:prstGeom prst="rect">
            <a:avLst/>
          </a:prstGeom>
          <a:noFill/>
          <a:ln>
            <a:noFill/>
          </a:ln>
        </p:spPr>
        <p:txBody>
          <a:bodyPr spcFirstLastPara="1" wrap="square" lIns="91425" tIns="45700" rIns="91425" bIns="45700" anchor="t" anchorCtr="0">
            <a:noAutofit/>
          </a:bodyPr>
          <a:lstStyle/>
          <a:p>
            <a:pPr marL="0" marR="0" lvl="0" indent="6350" algn="ctr" rtl="0">
              <a:lnSpc>
                <a:spcPct val="95000"/>
              </a:lnSpc>
              <a:spcBef>
                <a:spcPts val="0"/>
              </a:spcBef>
              <a:spcAft>
                <a:spcPts val="0"/>
              </a:spcAft>
              <a:buNone/>
            </a:pPr>
            <a:r>
              <a:rPr lang="en-US" sz="2800" b="1" i="1">
                <a:solidFill>
                  <a:srgbClr val="FF0000"/>
                </a:solidFill>
                <a:latin typeface="Arial"/>
                <a:ea typeface="Arial"/>
                <a:cs typeface="Arial"/>
                <a:sym typeface="Arial"/>
              </a:rPr>
              <a:t>Counseling and reassurance are key</a:t>
            </a:r>
            <a:endParaRPr/>
          </a:p>
        </p:txBody>
      </p:sp>
      <p:graphicFrame>
        <p:nvGraphicFramePr>
          <p:cNvPr id="388" name="Google Shape;388;p28"/>
          <p:cNvGraphicFramePr/>
          <p:nvPr/>
        </p:nvGraphicFramePr>
        <p:xfrm>
          <a:off x="609600" y="2057400"/>
          <a:ext cx="7772400" cy="4079875"/>
        </p:xfrm>
        <a:graphic>
          <a:graphicData uri="http://schemas.openxmlformats.org/drawingml/2006/table">
            <a:tbl>
              <a:tblPr>
                <a:noFill/>
                <a:tableStyleId>{0B372650-8F53-4193-B388-F99ED4FA6AE5}</a:tableStyleId>
              </a:tblPr>
              <a:tblGrid>
                <a:gridCol w="1584325">
                  <a:extLst>
                    <a:ext uri="{9D8B030D-6E8A-4147-A177-3AD203B41FA5}">
                      <a16:colId xmlns:a16="http://schemas.microsoft.com/office/drawing/2014/main" val="20000"/>
                    </a:ext>
                  </a:extLst>
                </a:gridCol>
                <a:gridCol w="6188075">
                  <a:extLst>
                    <a:ext uri="{9D8B030D-6E8A-4147-A177-3AD203B41FA5}">
                      <a16:colId xmlns:a16="http://schemas.microsoft.com/office/drawing/2014/main" val="20001"/>
                    </a:ext>
                  </a:extLst>
                </a:gridCol>
              </a:tblGrid>
              <a:tr h="518000">
                <a:tc>
                  <a:txBody>
                    <a:bodyPr/>
                    <a:lstStyle/>
                    <a:p>
                      <a:pPr marL="0" marR="0" lvl="0" indent="0" algn="l" rtl="0">
                        <a:lnSpc>
                          <a:spcPct val="100000"/>
                        </a:lnSpc>
                        <a:spcBef>
                          <a:spcPts val="0"/>
                        </a:spcBef>
                        <a:spcAft>
                          <a:spcPts val="0"/>
                        </a:spcAft>
                        <a:buClr>
                          <a:schemeClr val="dk1"/>
                        </a:buClr>
                        <a:buSzPts val="2800"/>
                        <a:buFont typeface="Arial"/>
                        <a:buNone/>
                      </a:pPr>
                      <a:r>
                        <a:rPr lang="en-US" sz="2800" b="1" i="0" u="none" strike="noStrike" cap="none">
                          <a:solidFill>
                            <a:schemeClr val="lt1"/>
                          </a:solidFill>
                          <a:latin typeface="Arial"/>
                          <a:ea typeface="Arial"/>
                          <a:cs typeface="Arial"/>
                          <a:sym typeface="Arial"/>
                        </a:rPr>
                        <a:t>Problem</a:t>
                      </a:r>
                      <a:endParaRPr>
                        <a:solidFill>
                          <a:schemeClr val="lt1"/>
                        </a:solidFill>
                      </a:endParaRPr>
                    </a:p>
                  </a:txBody>
                  <a:tcPr marL="91450" marR="45725" marT="45625" marB="45625">
                    <a:lnL w="12700" cap="flat" cmpd="sng">
                      <a:solidFill>
                        <a:srgbClr val="008080"/>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rgbClr val="3366CC"/>
                      </a:solidFill>
                      <a:prstDash val="solid"/>
                      <a:round/>
                      <a:headEnd type="none" w="sm" len="sm"/>
                      <a:tailEnd type="none" w="sm" len="sm"/>
                    </a:lnT>
                    <a:lnB w="12700" cap="flat" cmpd="sng">
                      <a:solidFill>
                        <a:srgbClr val="008080"/>
                      </a:solidFill>
                      <a:prstDash val="solid"/>
                      <a:round/>
                      <a:headEnd type="none" w="sm" len="sm"/>
                      <a:tailEnd type="none" w="sm" len="sm"/>
                    </a:lnB>
                    <a:solidFill>
                      <a:srgbClr val="008080"/>
                    </a:solidFill>
                  </a:tcPr>
                </a:tc>
                <a:tc>
                  <a:txBody>
                    <a:bodyPr/>
                    <a:lstStyle/>
                    <a:p>
                      <a:pPr marL="0" marR="0" lvl="0" indent="0" algn="l" rtl="0">
                        <a:lnSpc>
                          <a:spcPct val="100000"/>
                        </a:lnSpc>
                        <a:spcBef>
                          <a:spcPts val="0"/>
                        </a:spcBef>
                        <a:spcAft>
                          <a:spcPts val="0"/>
                        </a:spcAft>
                        <a:buClr>
                          <a:schemeClr val="dk1"/>
                        </a:buClr>
                        <a:buSzPts val="2800"/>
                        <a:buFont typeface="Arial"/>
                        <a:buNone/>
                      </a:pPr>
                      <a:r>
                        <a:rPr lang="en-US" sz="2800" b="1" i="0" u="none" strike="noStrike" cap="none">
                          <a:solidFill>
                            <a:schemeClr val="lt1"/>
                          </a:solidFill>
                          <a:latin typeface="Arial"/>
                          <a:ea typeface="Arial"/>
                          <a:cs typeface="Arial"/>
                          <a:sym typeface="Arial"/>
                        </a:rPr>
                        <a:t>Action/Management</a:t>
                      </a:r>
                      <a:endParaRPr>
                        <a:solidFill>
                          <a:schemeClr val="lt1"/>
                        </a:solidFill>
                      </a:endParaRPr>
                    </a:p>
                  </a:txBody>
                  <a:tcPr marL="91450" marR="45725" marT="45625" marB="45625">
                    <a:lnL w="12700" cap="flat" cmpd="sng">
                      <a:solidFill>
                        <a:schemeClr val="dk1"/>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008080"/>
                    </a:solidFill>
                  </a:tcPr>
                </a:tc>
                <a:extLst>
                  <a:ext uri="{0D108BD9-81ED-4DB2-BD59-A6C34878D82A}">
                    <a16:rowId xmlns:a16="http://schemas.microsoft.com/office/drawing/2014/main" val="10000"/>
                  </a:ext>
                </a:extLst>
              </a:tr>
              <a:tr h="1901775">
                <a:tc>
                  <a:txBody>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0000"/>
                          </a:solidFill>
                          <a:latin typeface="Arial"/>
                          <a:ea typeface="Arial"/>
                          <a:cs typeface="Arial"/>
                          <a:sym typeface="Arial"/>
                        </a:rPr>
                        <a:t>Heavy or prolonged bleeding</a:t>
                      </a:r>
                      <a:endParaRPr/>
                    </a:p>
                    <a:p>
                      <a:pPr marL="0" marR="0" lvl="0" indent="0" algn="l" rtl="0">
                        <a:lnSpc>
                          <a:spcPct val="100000"/>
                        </a:lnSpc>
                        <a:spcBef>
                          <a:spcPts val="440"/>
                        </a:spcBef>
                        <a:spcAft>
                          <a:spcPts val="0"/>
                        </a:spcAft>
                        <a:buClr>
                          <a:srgbClr val="000000"/>
                        </a:buClr>
                        <a:buSzPts val="2200"/>
                        <a:buFont typeface="Arial"/>
                        <a:buNone/>
                      </a:pPr>
                      <a:endParaRPr sz="2200" b="1" i="0" u="none" strike="noStrike" cap="none">
                        <a:solidFill>
                          <a:srgbClr val="000000"/>
                        </a:solidFill>
                        <a:latin typeface="Arial"/>
                        <a:ea typeface="Arial"/>
                        <a:cs typeface="Arial"/>
                        <a:sym typeface="Arial"/>
                      </a:endParaRPr>
                    </a:p>
                  </a:txBody>
                  <a:tcPr marL="91450" marR="45725" marT="45625" marB="45625">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FFFF"/>
                    </a:solidFill>
                  </a:tcPr>
                </a:tc>
                <a:tc>
                  <a:txBody>
                    <a:bodyPr/>
                    <a:lstStyle/>
                    <a:p>
                      <a:pPr marL="231775" marR="0" lvl="0" indent="-231775" algn="l" rtl="0">
                        <a:lnSpc>
                          <a:spcPct val="100000"/>
                        </a:lnSpc>
                        <a:spcBef>
                          <a:spcPts val="0"/>
                        </a:spcBef>
                        <a:spcAft>
                          <a:spcPts val="0"/>
                        </a:spcAft>
                        <a:buClr>
                          <a:srgbClr val="000000"/>
                        </a:buClr>
                        <a:buSzPts val="2200"/>
                        <a:buFont typeface="Arial"/>
                        <a:buChar char="•"/>
                      </a:pPr>
                      <a:r>
                        <a:rPr lang="en-US" sz="2200" b="0" i="0" u="none" strike="noStrike" cap="none">
                          <a:solidFill>
                            <a:srgbClr val="000000"/>
                          </a:solidFill>
                          <a:latin typeface="Arial"/>
                          <a:ea typeface="Arial"/>
                          <a:cs typeface="Arial"/>
                          <a:sym typeface="Arial"/>
                        </a:rPr>
                        <a:t>Reassure client that this is common and not harmful, usually diminishes after few months</a:t>
                      </a:r>
                      <a:endParaRPr/>
                    </a:p>
                    <a:p>
                      <a:pPr marL="231775" marR="0" lvl="0" indent="-231775" algn="l" rtl="0">
                        <a:lnSpc>
                          <a:spcPct val="100000"/>
                        </a:lnSpc>
                        <a:spcBef>
                          <a:spcPts val="440"/>
                        </a:spcBef>
                        <a:spcAft>
                          <a:spcPts val="0"/>
                        </a:spcAft>
                        <a:buClr>
                          <a:srgbClr val="000000"/>
                        </a:buClr>
                        <a:buSzPts val="2200"/>
                        <a:buFont typeface="Arial"/>
                        <a:buChar char="•"/>
                      </a:pPr>
                      <a:r>
                        <a:rPr lang="en-US" sz="2200" b="0" i="0" u="none" strike="noStrike" cap="none">
                          <a:solidFill>
                            <a:srgbClr val="000000"/>
                          </a:solidFill>
                          <a:latin typeface="Arial"/>
                          <a:ea typeface="Arial"/>
                          <a:cs typeface="Arial"/>
                          <a:sym typeface="Arial"/>
                        </a:rPr>
                        <a:t>For short-term relief offer 5-day course of tranexamic acid or NSAIDs (not aspirin)</a:t>
                      </a:r>
                      <a:endParaRPr/>
                    </a:p>
                    <a:p>
                      <a:pPr marL="231775" marR="0" lvl="0" indent="-231775" algn="l" rtl="0">
                        <a:lnSpc>
                          <a:spcPct val="100000"/>
                        </a:lnSpc>
                        <a:spcBef>
                          <a:spcPts val="440"/>
                        </a:spcBef>
                        <a:spcAft>
                          <a:spcPts val="0"/>
                        </a:spcAft>
                        <a:buClr>
                          <a:srgbClr val="000000"/>
                        </a:buClr>
                        <a:buSzPts val="2200"/>
                        <a:buFont typeface="Arial"/>
                        <a:buChar char="•"/>
                      </a:pPr>
                      <a:r>
                        <a:rPr lang="en-US" sz="2200" b="0" i="0" u="none" strike="noStrike" cap="none">
                          <a:solidFill>
                            <a:srgbClr val="000000"/>
                          </a:solidFill>
                          <a:latin typeface="Arial"/>
                          <a:ea typeface="Arial"/>
                          <a:cs typeface="Arial"/>
                          <a:sym typeface="Arial"/>
                        </a:rPr>
                        <a:t>Provide iron tablets</a:t>
                      </a:r>
                      <a:endParaRPr sz="2800" b="0" i="0" u="none" strike="noStrike" cap="none">
                        <a:solidFill>
                          <a:srgbClr val="000000"/>
                        </a:solidFill>
                        <a:latin typeface="Arial"/>
                        <a:ea typeface="Arial"/>
                        <a:cs typeface="Arial"/>
                        <a:sym typeface="Arial"/>
                      </a:endParaRPr>
                    </a:p>
                  </a:txBody>
                  <a:tcPr marL="91450" marR="45725" marT="45625" marB="45625">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8EAF6"/>
                    </a:solidFill>
                  </a:tcPr>
                </a:tc>
                <a:extLst>
                  <a:ext uri="{0D108BD9-81ED-4DB2-BD59-A6C34878D82A}">
                    <a16:rowId xmlns:a16="http://schemas.microsoft.com/office/drawing/2014/main" val="10001"/>
                  </a:ext>
                </a:extLst>
              </a:tr>
              <a:tr h="1660100">
                <a:tc>
                  <a:txBody>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0000"/>
                          </a:solidFill>
                          <a:latin typeface="Arial"/>
                          <a:ea typeface="Arial"/>
                          <a:cs typeface="Arial"/>
                          <a:sym typeface="Arial"/>
                        </a:rPr>
                        <a:t>Irregular bleeding</a:t>
                      </a:r>
                      <a:endParaRPr/>
                    </a:p>
                  </a:txBody>
                  <a:tcPr marL="91450" marR="45725" marT="45625" marB="45625">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FFFF"/>
                    </a:solidFill>
                  </a:tcPr>
                </a:tc>
                <a:tc>
                  <a:txBody>
                    <a:bodyPr/>
                    <a:lstStyle/>
                    <a:p>
                      <a:pPr marL="231775" marR="0" lvl="0" indent="-231775" algn="l" rtl="0">
                        <a:lnSpc>
                          <a:spcPct val="100000"/>
                        </a:lnSpc>
                        <a:spcBef>
                          <a:spcPts val="0"/>
                        </a:spcBef>
                        <a:spcAft>
                          <a:spcPts val="0"/>
                        </a:spcAft>
                        <a:buClr>
                          <a:srgbClr val="000000"/>
                        </a:buClr>
                        <a:buSzPts val="2200"/>
                        <a:buFont typeface="Arial"/>
                        <a:buChar char="•"/>
                      </a:pPr>
                      <a:r>
                        <a:rPr lang="en-US" sz="2200" b="0" i="0" u="none" strike="noStrike" cap="none">
                          <a:solidFill>
                            <a:srgbClr val="000000"/>
                          </a:solidFill>
                          <a:latin typeface="Arial"/>
                          <a:ea typeface="Arial"/>
                          <a:cs typeface="Arial"/>
                          <a:sym typeface="Arial"/>
                        </a:rPr>
                        <a:t>Reassure client</a:t>
                      </a:r>
                      <a:endParaRPr/>
                    </a:p>
                    <a:p>
                      <a:pPr marL="231775" marR="0" lvl="0" indent="-231775" algn="l" rtl="0">
                        <a:lnSpc>
                          <a:spcPct val="100000"/>
                        </a:lnSpc>
                        <a:spcBef>
                          <a:spcPts val="440"/>
                        </a:spcBef>
                        <a:spcAft>
                          <a:spcPts val="0"/>
                        </a:spcAft>
                        <a:buClr>
                          <a:srgbClr val="000000"/>
                        </a:buClr>
                        <a:buSzPts val="2200"/>
                        <a:buFont typeface="Arial"/>
                        <a:buChar char="•"/>
                      </a:pPr>
                      <a:r>
                        <a:rPr lang="en-US" sz="2200" b="0" i="0" u="none" strike="noStrike" cap="none">
                          <a:solidFill>
                            <a:srgbClr val="000000"/>
                          </a:solidFill>
                          <a:latin typeface="Arial"/>
                          <a:ea typeface="Arial"/>
                          <a:cs typeface="Arial"/>
                          <a:sym typeface="Arial"/>
                        </a:rPr>
                        <a:t>For short-term relief offer ibuprofen or indomethacin 2 times daily after meals for 5 days</a:t>
                      </a:r>
                      <a:endParaRPr/>
                    </a:p>
                  </a:txBody>
                  <a:tcPr marL="91450" marR="45725" marT="45625" marB="45625">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8EAF6"/>
                    </a:solidFill>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7"/>
                                        </p:tgtEl>
                                        <p:attrNameLst>
                                          <p:attrName>style.visibility</p:attrName>
                                        </p:attrNameLst>
                                      </p:cBhvr>
                                      <p:to>
                                        <p:strVal val="visible"/>
                                      </p:to>
                                    </p:set>
                                    <p:animEffect transition="in" filter="fade">
                                      <p:cBhvr>
                                        <p:cTn id="7" dur="500"/>
                                        <p:tgtEl>
                                          <p:spTgt spid="38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29"/>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2400" b="1" dirty="0">
                <a:latin typeface="Arial Black"/>
                <a:ea typeface="Arial Black"/>
                <a:cs typeface="Arial Black"/>
                <a:sym typeface="Arial Black"/>
              </a:rPr>
              <a:t>Potential complications and their management</a:t>
            </a:r>
            <a:br>
              <a:rPr lang="en-US" sz="2400" b="1" dirty="0">
                <a:latin typeface="Arial Black"/>
                <a:ea typeface="Arial Black"/>
                <a:cs typeface="Arial Black"/>
                <a:sym typeface="Arial Black"/>
              </a:rPr>
            </a:br>
            <a:r>
              <a:rPr lang="en-US" sz="2400" b="1" dirty="0">
                <a:latin typeface="Arial Black"/>
                <a:ea typeface="Arial Black"/>
                <a:cs typeface="Arial Black"/>
                <a:sym typeface="Arial Black"/>
              </a:rPr>
              <a:t>       Severe pain in Lower abdomen (Rare)</a:t>
            </a:r>
            <a:endParaRPr sz="2400" dirty="0"/>
          </a:p>
        </p:txBody>
      </p:sp>
      <p:sp>
        <p:nvSpPr>
          <p:cNvPr id="394" name="Google Shape;394;p29"/>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85725" lvl="0" indent="0" algn="l" rtl="0">
              <a:lnSpc>
                <a:spcPct val="100000"/>
              </a:lnSpc>
              <a:spcBef>
                <a:spcPts val="270"/>
              </a:spcBef>
              <a:spcAft>
                <a:spcPts val="0"/>
              </a:spcAft>
              <a:buSzPts val="1800"/>
              <a:buNone/>
            </a:pPr>
            <a:r>
              <a:rPr lang="en-US" sz="1800"/>
              <a:t>Do abdominal and pelvic examinations to rule out PID, ectopic pregnancy, or perforation.</a:t>
            </a:r>
            <a:endParaRPr/>
          </a:p>
          <a:p>
            <a:pPr marL="85725" lvl="0" indent="0" algn="l" rtl="0">
              <a:lnSpc>
                <a:spcPct val="100000"/>
              </a:lnSpc>
              <a:spcBef>
                <a:spcPts val="270"/>
              </a:spcBef>
              <a:spcAft>
                <a:spcPts val="0"/>
              </a:spcAft>
              <a:buSzPts val="1800"/>
              <a:buNone/>
            </a:pPr>
            <a:r>
              <a:rPr lang="en-US" sz="1800"/>
              <a:t>If a pelvic exam is not possible, suspect PID if she has a combination of the following signs and symptoms in addition to abdominal pain:</a:t>
            </a:r>
            <a:endParaRPr/>
          </a:p>
          <a:p>
            <a:pPr marL="342900" lvl="0" indent="-257175" algn="l" rtl="0">
              <a:lnSpc>
                <a:spcPct val="100000"/>
              </a:lnSpc>
              <a:spcBef>
                <a:spcPts val="270"/>
              </a:spcBef>
              <a:spcAft>
                <a:spcPts val="0"/>
              </a:spcAft>
              <a:buSzPts val="1800"/>
              <a:buChar char="⮚"/>
            </a:pPr>
            <a:r>
              <a:rPr lang="en-US" sz="1800"/>
              <a:t>Unusual vaginal discharge</a:t>
            </a:r>
            <a:endParaRPr/>
          </a:p>
          <a:p>
            <a:pPr marL="342900" lvl="0" indent="-257175" algn="l" rtl="0">
              <a:lnSpc>
                <a:spcPct val="100000"/>
              </a:lnSpc>
              <a:spcBef>
                <a:spcPts val="270"/>
              </a:spcBef>
              <a:spcAft>
                <a:spcPts val="0"/>
              </a:spcAft>
              <a:buSzPts val="1800"/>
              <a:buChar char="⮚"/>
            </a:pPr>
            <a:r>
              <a:rPr lang="en-US" sz="1800"/>
              <a:t>Fever or chills</a:t>
            </a:r>
            <a:endParaRPr/>
          </a:p>
          <a:p>
            <a:pPr marL="342900" lvl="0" indent="-257175" algn="l" rtl="0">
              <a:lnSpc>
                <a:spcPct val="100000"/>
              </a:lnSpc>
              <a:spcBef>
                <a:spcPts val="270"/>
              </a:spcBef>
              <a:spcAft>
                <a:spcPts val="0"/>
              </a:spcAft>
              <a:buSzPts val="1800"/>
              <a:buChar char="⮚"/>
            </a:pPr>
            <a:r>
              <a:rPr lang="en-US" sz="1800"/>
              <a:t>Pain during sex or urination</a:t>
            </a:r>
            <a:endParaRPr/>
          </a:p>
          <a:p>
            <a:pPr marL="342900" lvl="0" indent="-257175" algn="l" rtl="0">
              <a:lnSpc>
                <a:spcPct val="100000"/>
              </a:lnSpc>
              <a:spcBef>
                <a:spcPts val="270"/>
              </a:spcBef>
              <a:spcAft>
                <a:spcPts val="0"/>
              </a:spcAft>
              <a:buSzPts val="1800"/>
              <a:buChar char="⮚"/>
            </a:pPr>
            <a:r>
              <a:rPr lang="en-US" sz="1800"/>
              <a:t>Bleeding after sex or between monthly bleedings</a:t>
            </a:r>
            <a:endParaRPr/>
          </a:p>
          <a:p>
            <a:pPr marL="342900" lvl="0" indent="-257175" algn="l" rtl="0">
              <a:lnSpc>
                <a:spcPct val="100000"/>
              </a:lnSpc>
              <a:spcBef>
                <a:spcPts val="270"/>
              </a:spcBef>
              <a:spcAft>
                <a:spcPts val="0"/>
              </a:spcAft>
              <a:buSzPts val="1800"/>
              <a:buChar char="⮚"/>
            </a:pPr>
            <a:r>
              <a:rPr lang="en-US" sz="1800"/>
              <a:t>Nausea and vomiting</a:t>
            </a:r>
            <a:endParaRPr/>
          </a:p>
          <a:p>
            <a:pPr marL="342900" lvl="0" indent="-257175" algn="l" rtl="0">
              <a:lnSpc>
                <a:spcPct val="100000"/>
              </a:lnSpc>
              <a:spcBef>
                <a:spcPts val="270"/>
              </a:spcBef>
              <a:spcAft>
                <a:spcPts val="0"/>
              </a:spcAft>
              <a:buSzPts val="1800"/>
              <a:buChar char="⮚"/>
            </a:pPr>
            <a:r>
              <a:rPr lang="en-US" sz="1800"/>
              <a:t>A tender pelvic mass</a:t>
            </a:r>
            <a:endParaRPr/>
          </a:p>
          <a:p>
            <a:pPr marL="342900" lvl="0" indent="-257175" algn="l" rtl="0">
              <a:lnSpc>
                <a:spcPct val="100000"/>
              </a:lnSpc>
              <a:spcBef>
                <a:spcPts val="270"/>
              </a:spcBef>
              <a:spcAft>
                <a:spcPts val="0"/>
              </a:spcAft>
              <a:buSzPts val="1800"/>
              <a:buChar char="⮚"/>
            </a:pPr>
            <a:r>
              <a:rPr lang="en-US" sz="1800"/>
              <a:t>Pain when the abdomen is gently pressed or when gently pressed and then suddenly released.</a:t>
            </a:r>
            <a:endParaRPr/>
          </a:p>
          <a:p>
            <a:pPr marL="85725" lvl="0" indent="0" algn="l" rtl="0">
              <a:lnSpc>
                <a:spcPct val="100000"/>
              </a:lnSpc>
              <a:spcBef>
                <a:spcPts val="270"/>
              </a:spcBef>
              <a:spcAft>
                <a:spcPts val="0"/>
              </a:spcAft>
              <a:buSzPts val="1800"/>
              <a:buNone/>
            </a:pPr>
            <a:r>
              <a:rPr lang="en-US" sz="1800" b="1"/>
              <a:t>If PID is suspected, treat with appropriate antibiotics for gonorrhea, chlamydia, and anaerobic bacterial infection or refer for treatment. There is no need to remove the IUD</a:t>
            </a:r>
            <a:r>
              <a:rPr lang="en-US" sz="1800"/>
              <a:t>.</a:t>
            </a:r>
            <a:endParaRPr/>
          </a:p>
          <a:p>
            <a:pPr marL="342900" lvl="0" indent="-142875" algn="l" rtl="0">
              <a:lnSpc>
                <a:spcPct val="100000"/>
              </a:lnSpc>
              <a:spcBef>
                <a:spcPts val="270"/>
              </a:spcBef>
              <a:spcAft>
                <a:spcPts val="0"/>
              </a:spcAft>
              <a:buSzPts val="1800"/>
              <a:buFont typeface="Noto Sans Symbols"/>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30"/>
          <p:cNvSpPr txBox="1">
            <a:spLocks noGrp="1"/>
          </p:cNvSpPr>
          <p:nvPr>
            <p:ph type="title"/>
          </p:nvPr>
        </p:nvSpPr>
        <p:spPr>
          <a:xfrm>
            <a:off x="457200" y="265086"/>
            <a:ext cx="8229600" cy="85725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r>
              <a:rPr lang="en-US" sz="2800" b="1" dirty="0">
                <a:latin typeface="Arial Black" panose="020B0A04020102020204" pitchFamily="34" charset="0"/>
                <a:ea typeface="Arial Black"/>
                <a:cs typeface="Arial Black"/>
                <a:sym typeface="Arial Black"/>
              </a:rPr>
              <a:t>Potential complications and their management</a:t>
            </a:r>
            <a:br>
              <a:rPr lang="en-US" sz="2800" b="1" dirty="0">
                <a:latin typeface="Arial Black" panose="020B0A04020102020204" pitchFamily="34" charset="0"/>
                <a:ea typeface="Arial Black"/>
                <a:cs typeface="Arial Black"/>
                <a:sym typeface="Arial Black"/>
              </a:rPr>
            </a:br>
            <a:r>
              <a:rPr lang="en-US" sz="2800" b="1" dirty="0">
                <a:latin typeface="Arial Black" panose="020B0A04020102020204" pitchFamily="34" charset="0"/>
                <a:ea typeface="Arial Black"/>
                <a:cs typeface="Arial Black"/>
                <a:sym typeface="Arial Black"/>
              </a:rPr>
              <a:t>Signs and symptoms</a:t>
            </a:r>
            <a:r>
              <a:rPr lang="en-US" sz="2800" b="1" dirty="0">
                <a:latin typeface="Arial Black" panose="020B0A04020102020204" pitchFamily="34" charset="0"/>
              </a:rPr>
              <a:t> of Infection</a:t>
            </a:r>
            <a:endParaRPr sz="2800" dirty="0">
              <a:latin typeface="Arial Black" panose="020B0A04020102020204" pitchFamily="34" charset="0"/>
              <a:ea typeface="Arial Black"/>
              <a:cs typeface="Arial Black"/>
              <a:sym typeface="Arial Black"/>
            </a:endParaRPr>
          </a:p>
        </p:txBody>
      </p:sp>
      <p:sp>
        <p:nvSpPr>
          <p:cNvPr id="400" name="Google Shape;400;p30"/>
          <p:cNvSpPr txBox="1">
            <a:spLocks noGrp="1"/>
          </p:cNvSpPr>
          <p:nvPr>
            <p:ph type="body" idx="1"/>
          </p:nvPr>
        </p:nvSpPr>
        <p:spPr>
          <a:xfrm>
            <a:off x="399245" y="2100644"/>
            <a:ext cx="8229600" cy="3394472"/>
          </a:xfrm>
          <a:prstGeom prst="rect">
            <a:avLst/>
          </a:prstGeom>
          <a:noFill/>
          <a:ln>
            <a:noFill/>
          </a:ln>
        </p:spPr>
        <p:txBody>
          <a:bodyPr spcFirstLastPara="1" wrap="square" lIns="68550" tIns="34275" rIns="68550" bIns="34275" anchor="t" anchorCtr="0">
            <a:normAutofit/>
          </a:bodyPr>
          <a:lstStyle/>
          <a:p>
            <a:pPr marL="85725" lvl="0" indent="0" algn="l" rtl="0">
              <a:lnSpc>
                <a:spcPct val="100000"/>
              </a:lnSpc>
              <a:spcBef>
                <a:spcPts val="270"/>
              </a:spcBef>
              <a:spcAft>
                <a:spcPts val="0"/>
              </a:spcAft>
              <a:buSzPts val="1800"/>
              <a:buNone/>
            </a:pPr>
            <a:r>
              <a:rPr lang="en-US" sz="1800" b="1"/>
              <a:t>If a woman complains of  fever, chills, pain in the abdomen, foul-smelling purulent discharge:</a:t>
            </a:r>
            <a:endParaRPr sz="1800"/>
          </a:p>
          <a:p>
            <a:pPr marL="685800" lvl="1" indent="-257175" algn="l" rtl="0">
              <a:lnSpc>
                <a:spcPct val="100000"/>
              </a:lnSpc>
              <a:spcBef>
                <a:spcPts val="270"/>
              </a:spcBef>
              <a:spcAft>
                <a:spcPts val="0"/>
              </a:spcAft>
              <a:buSzPts val="1800"/>
              <a:buChar char="–"/>
            </a:pPr>
            <a:r>
              <a:rPr lang="en-US" sz="1800"/>
              <a:t>Start antibiotic per local protocols for gonorrhea, chlamydia, and anaerobic infections. Remove the IUD only in the presence of sepsis or if symptoms do not improve within 72 hours.</a:t>
            </a:r>
            <a:endParaRPr/>
          </a:p>
          <a:p>
            <a:pPr marL="685800" lvl="1" indent="-142875" algn="l" rtl="0">
              <a:lnSpc>
                <a:spcPct val="100000"/>
              </a:lnSpc>
              <a:spcBef>
                <a:spcPts val="270"/>
              </a:spcBef>
              <a:spcAft>
                <a:spcPts val="0"/>
              </a:spcAft>
              <a:buSzPts val="1800"/>
              <a:buNone/>
            </a:pPr>
            <a:endParaRPr sz="1800"/>
          </a:p>
          <a:p>
            <a:pPr marL="685800" lvl="1" indent="-257175" algn="l" rtl="0">
              <a:lnSpc>
                <a:spcPct val="100000"/>
              </a:lnSpc>
              <a:spcBef>
                <a:spcPts val="270"/>
              </a:spcBef>
              <a:spcAft>
                <a:spcPts val="0"/>
              </a:spcAft>
              <a:buSzPts val="1800"/>
              <a:buChar char="–"/>
            </a:pPr>
            <a:r>
              <a:rPr lang="en-US" sz="1800"/>
              <a:t>If the woman does not want to keep the IUD in during treatment, remove the IUD 2 to 3 days after antibiotic treatment has begun. If STI is suspected, counsel regarding condom use and recommend treatment for the partner</a:t>
            </a:r>
            <a:endParaRPr sz="1800"/>
          </a:p>
          <a:p>
            <a:pPr marL="342900" lvl="0" indent="-171450" algn="l" rtl="0">
              <a:lnSpc>
                <a:spcPct val="100000"/>
              </a:lnSpc>
              <a:spcBef>
                <a:spcPts val="270"/>
              </a:spcBef>
              <a:spcAft>
                <a:spcPts val="0"/>
              </a:spcAft>
              <a:buSzPts val="1800"/>
              <a:buNone/>
            </a:pPr>
            <a:endParaRPr sz="15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31"/>
          <p:cNvSpPr txBox="1">
            <a:spLocks noGrp="1"/>
          </p:cNvSpPr>
          <p:nvPr>
            <p:ph type="title"/>
          </p:nvPr>
        </p:nvSpPr>
        <p:spPr>
          <a:xfrm>
            <a:off x="329184" y="251394"/>
            <a:ext cx="8659368" cy="882989"/>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r>
              <a:rPr lang="en-US" sz="2400" b="1" dirty="0">
                <a:latin typeface="Arial Black" panose="020B0A04020102020204" pitchFamily="34" charset="0"/>
                <a:ea typeface="Arial Black"/>
                <a:cs typeface="Arial Black"/>
                <a:sym typeface="Arial Black"/>
              </a:rPr>
              <a:t>Potential complications and their management</a:t>
            </a:r>
            <a:br>
              <a:rPr lang="en-US" sz="2400" b="1" dirty="0">
                <a:latin typeface="Arial Black" panose="020B0A04020102020204" pitchFamily="34" charset="0"/>
                <a:ea typeface="Arial Black"/>
                <a:cs typeface="Arial Black"/>
                <a:sym typeface="Arial Black"/>
              </a:rPr>
            </a:br>
            <a:r>
              <a:rPr lang="en-US" sz="2400" b="1" dirty="0">
                <a:latin typeface="Arial Black" panose="020B0A04020102020204" pitchFamily="34" charset="0"/>
              </a:rPr>
              <a:t>Expulsion-Complete or Partial</a:t>
            </a:r>
            <a:endParaRPr sz="2400" dirty="0">
              <a:latin typeface="Arial Black" panose="020B0A04020102020204" pitchFamily="34" charset="0"/>
              <a:ea typeface="Arial Black"/>
              <a:cs typeface="Arial Black"/>
              <a:sym typeface="Arial Black"/>
            </a:endParaRPr>
          </a:p>
        </p:txBody>
      </p:sp>
      <p:sp>
        <p:nvSpPr>
          <p:cNvPr id="406" name="Google Shape;406;p31"/>
          <p:cNvSpPr txBox="1">
            <a:spLocks noGrp="1"/>
          </p:cNvSpPr>
          <p:nvPr>
            <p:ph type="body" idx="1"/>
          </p:nvPr>
        </p:nvSpPr>
        <p:spPr>
          <a:xfrm>
            <a:off x="484790" y="1567898"/>
            <a:ext cx="8170480" cy="3956539"/>
          </a:xfrm>
          <a:prstGeom prst="rect">
            <a:avLst/>
          </a:prstGeom>
          <a:noFill/>
          <a:ln>
            <a:noFill/>
          </a:ln>
        </p:spPr>
        <p:txBody>
          <a:bodyPr spcFirstLastPara="1" wrap="square" lIns="68550" tIns="34275" rIns="68550" bIns="34275" anchor="t" anchorCtr="0">
            <a:normAutofit/>
          </a:bodyPr>
          <a:lstStyle/>
          <a:p>
            <a:pPr marL="685800" lvl="1" indent="-257175" algn="l" rtl="0">
              <a:lnSpc>
                <a:spcPct val="110000"/>
              </a:lnSpc>
              <a:spcBef>
                <a:spcPts val="270"/>
              </a:spcBef>
              <a:spcAft>
                <a:spcPts val="0"/>
              </a:spcAft>
              <a:buSzPts val="1800"/>
              <a:buFont typeface="Noto Sans Symbols"/>
              <a:buChar char="⮚"/>
            </a:pPr>
            <a:r>
              <a:rPr lang="en-US" sz="1800" dirty="0"/>
              <a:t>If complete expulsion of the IUD is confirmed as seen by the woman or on X-ray/ultrasound, replace the IUD immediately, if desired and appropriate (not pregnant or infected), or counsel the client for alternative family planning options.</a:t>
            </a:r>
            <a:endParaRPr sz="1800" dirty="0"/>
          </a:p>
          <a:p>
            <a:pPr marL="685800" lvl="1" indent="-257175" algn="l" rtl="0">
              <a:lnSpc>
                <a:spcPct val="110000"/>
              </a:lnSpc>
              <a:spcBef>
                <a:spcPts val="270"/>
              </a:spcBef>
              <a:spcAft>
                <a:spcPts val="0"/>
              </a:spcAft>
              <a:buSzPts val="1800"/>
              <a:buFont typeface="Noto Sans Symbols"/>
              <a:buChar char="⮚"/>
            </a:pPr>
            <a:r>
              <a:rPr lang="en-US" sz="1800" dirty="0"/>
              <a:t>If partial expulsion is confirmed (e.g., felt/seen by the woman or clinician), remove it and replace it, if desired and appropriate, or counsel the client for an alternative method.</a:t>
            </a:r>
            <a:endParaRPr sz="1800" dirty="0"/>
          </a:p>
          <a:p>
            <a:pPr marL="685800" lvl="1" indent="-257175" algn="l" rtl="0">
              <a:lnSpc>
                <a:spcPct val="110000"/>
              </a:lnSpc>
              <a:spcBef>
                <a:spcPts val="270"/>
              </a:spcBef>
              <a:spcAft>
                <a:spcPts val="0"/>
              </a:spcAft>
              <a:buSzPts val="1800"/>
              <a:buFont typeface="Noto Sans Symbols"/>
              <a:buChar char="⮚"/>
            </a:pPr>
            <a:r>
              <a:rPr lang="en-US" sz="1800" dirty="0"/>
              <a:t>If the IUD appears to be embedded in the cervical canal and cannot be easily removed refer for removal by a specially trained provider.</a:t>
            </a:r>
            <a:endParaRPr sz="1800" dirty="0"/>
          </a:p>
          <a:p>
            <a:pPr marL="685800" lvl="1" indent="-257175" algn="l" rtl="0">
              <a:lnSpc>
                <a:spcPct val="110000"/>
              </a:lnSpc>
              <a:spcBef>
                <a:spcPts val="270"/>
              </a:spcBef>
              <a:spcAft>
                <a:spcPts val="0"/>
              </a:spcAft>
              <a:buSzPts val="1800"/>
              <a:buFont typeface="Noto Sans Symbols"/>
              <a:buChar char="⮚"/>
            </a:pPr>
            <a:r>
              <a:rPr lang="en-US" sz="1800" dirty="0"/>
              <a:t>If complete expulsion of the IUD is confirmed and pregnancy diagnosed( see slide 36 &amp; 37)</a:t>
            </a:r>
            <a:endParaRPr sz="1800" dirty="0"/>
          </a:p>
          <a:p>
            <a:pPr marL="685800" lvl="1" indent="-171450" algn="l" rtl="0">
              <a:lnSpc>
                <a:spcPct val="100000"/>
              </a:lnSpc>
              <a:spcBef>
                <a:spcPts val="270"/>
              </a:spcBef>
              <a:spcAft>
                <a:spcPts val="0"/>
              </a:spcAft>
              <a:buSzPts val="1800"/>
              <a:buNone/>
            </a:pPr>
            <a:endParaRPr sz="1500" dirty="0"/>
          </a:p>
          <a:p>
            <a:pPr marL="0" lvl="0" indent="0" algn="l" rtl="0">
              <a:lnSpc>
                <a:spcPct val="100000"/>
              </a:lnSpc>
              <a:spcBef>
                <a:spcPts val="270"/>
              </a:spcBef>
              <a:spcAft>
                <a:spcPts val="0"/>
              </a:spcAft>
              <a:buSzPts val="1800"/>
              <a:buNone/>
            </a:pPr>
            <a:endParaRPr sz="15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32"/>
          <p:cNvSpPr txBox="1">
            <a:spLocks noGrp="1"/>
          </p:cNvSpPr>
          <p:nvPr>
            <p:ph type="title" idx="4294967295"/>
          </p:nvPr>
        </p:nvSpPr>
        <p:spPr>
          <a:xfrm>
            <a:off x="474663" y="161925"/>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95000"/>
              </a:lnSpc>
              <a:spcBef>
                <a:spcPts val="0"/>
              </a:spcBef>
              <a:spcAft>
                <a:spcPts val="0"/>
              </a:spcAft>
              <a:buNone/>
            </a:pPr>
            <a:r>
              <a:rPr lang="en-US" sz="2400" b="1" dirty="0">
                <a:latin typeface="Arial Black" panose="020B0A04020102020204" pitchFamily="34" charset="0"/>
                <a:ea typeface="Arial Black"/>
                <a:cs typeface="Arial Black"/>
                <a:sym typeface="Arial Black"/>
              </a:rPr>
              <a:t>Potential complications and their management</a:t>
            </a:r>
            <a:br>
              <a:rPr lang="en-US" sz="2400" dirty="0">
                <a:latin typeface="Arial Black" panose="020B0A04020102020204" pitchFamily="34" charset="0"/>
              </a:rPr>
            </a:br>
            <a:r>
              <a:rPr lang="en-US" sz="2400" dirty="0">
                <a:latin typeface="Arial Black" panose="020B0A04020102020204" pitchFamily="34" charset="0"/>
              </a:rPr>
              <a:t>Suspected Perforation</a:t>
            </a:r>
            <a:endParaRPr sz="2400" dirty="0">
              <a:latin typeface="Arial Black" panose="020B0A04020102020204" pitchFamily="34" charset="0"/>
            </a:endParaRPr>
          </a:p>
        </p:txBody>
      </p:sp>
      <p:sp>
        <p:nvSpPr>
          <p:cNvPr id="412" name="Google Shape;412;p32"/>
          <p:cNvSpPr txBox="1">
            <a:spLocks noGrp="1"/>
          </p:cNvSpPr>
          <p:nvPr>
            <p:ph type="body" idx="4294967295"/>
          </p:nvPr>
        </p:nvSpPr>
        <p:spPr>
          <a:xfrm>
            <a:off x="474663" y="1598613"/>
            <a:ext cx="8229600" cy="4525962"/>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00"/>
              </a:buClr>
              <a:buSzPts val="2400"/>
              <a:buFont typeface="Arial"/>
              <a:buChar char="•"/>
            </a:pPr>
            <a:r>
              <a:rPr lang="en-US" sz="2400"/>
              <a:t>Stop procedure immediately, remove IUD</a:t>
            </a:r>
            <a:endParaRPr/>
          </a:p>
          <a:p>
            <a:pPr marL="342900" lvl="0" indent="-342900" algn="l" rtl="0">
              <a:spcBef>
                <a:spcPts val="1200"/>
              </a:spcBef>
              <a:spcAft>
                <a:spcPts val="0"/>
              </a:spcAft>
              <a:buClr>
                <a:srgbClr val="000000"/>
              </a:buClr>
              <a:buSzPts val="2400"/>
              <a:buFont typeface="Arial"/>
              <a:buChar char="•"/>
            </a:pPr>
            <a:r>
              <a:rPr lang="en-US" sz="2400"/>
              <a:t>Observe vital signs every 5-10 min for an hour; check for signs of bleeding</a:t>
            </a:r>
            <a:endParaRPr/>
          </a:p>
          <a:p>
            <a:pPr marL="742950" lvl="1" indent="-285750" algn="l" rtl="0">
              <a:spcBef>
                <a:spcPts val="480"/>
              </a:spcBef>
              <a:spcAft>
                <a:spcPts val="0"/>
              </a:spcAft>
              <a:buClr>
                <a:srgbClr val="000000"/>
              </a:buClr>
              <a:buSzPts val="2400"/>
              <a:buFont typeface="Arial"/>
              <a:buChar char="–"/>
            </a:pPr>
            <a:r>
              <a:rPr lang="en-US" sz="2400"/>
              <a:t>If rapid pulse, falling blood pressure, or increased pain: refer</a:t>
            </a:r>
            <a:endParaRPr/>
          </a:p>
          <a:p>
            <a:pPr marL="742950" lvl="1" indent="-285750" algn="l" rtl="0">
              <a:spcBef>
                <a:spcPts val="480"/>
              </a:spcBef>
              <a:spcAft>
                <a:spcPts val="0"/>
              </a:spcAft>
              <a:buClr>
                <a:srgbClr val="000000"/>
              </a:buClr>
              <a:buSzPts val="2400"/>
              <a:buFont typeface="Arial"/>
              <a:buChar char="–"/>
            </a:pPr>
            <a:r>
              <a:rPr lang="en-US" sz="2400"/>
              <a:t>If stable, observe several more hours and send home if no signs or symptoms</a:t>
            </a:r>
            <a:endParaRPr/>
          </a:p>
          <a:p>
            <a:pPr marL="342900" lvl="0" indent="-342900" algn="l" rtl="0">
              <a:spcBef>
                <a:spcPts val="1200"/>
              </a:spcBef>
              <a:spcAft>
                <a:spcPts val="0"/>
              </a:spcAft>
              <a:buClr>
                <a:srgbClr val="000000"/>
              </a:buClr>
              <a:buSzPts val="2400"/>
              <a:buFont typeface="Arial"/>
              <a:buChar char="•"/>
            </a:pPr>
            <a:r>
              <a:rPr lang="en-US" sz="2400"/>
              <a:t>Provide alternative contraception</a:t>
            </a:r>
            <a:endParaRPr/>
          </a:p>
          <a:p>
            <a:pPr marL="742950" lvl="1" indent="-285750" algn="l" rtl="0">
              <a:spcBef>
                <a:spcPts val="480"/>
              </a:spcBef>
              <a:spcAft>
                <a:spcPts val="0"/>
              </a:spcAft>
              <a:buClr>
                <a:srgbClr val="000000"/>
              </a:buClr>
              <a:buSzPts val="2400"/>
              <a:buFont typeface="Arial"/>
              <a:buChar char="–"/>
            </a:pPr>
            <a:r>
              <a:rPr lang="en-US" sz="2400"/>
              <a:t>Advise avoid sex for 2 weeks</a:t>
            </a:r>
            <a:endParaRPr/>
          </a:p>
          <a:p>
            <a:pPr marL="342900" lvl="0" indent="-342900" algn="l" rtl="0">
              <a:spcBef>
                <a:spcPts val="1200"/>
              </a:spcBef>
              <a:spcAft>
                <a:spcPts val="0"/>
              </a:spcAft>
              <a:buClr>
                <a:srgbClr val="000000"/>
              </a:buClr>
              <a:buSzPts val="2400"/>
              <a:buFont typeface="Arial"/>
              <a:buChar char="•"/>
            </a:pPr>
            <a:r>
              <a:rPr lang="en-US" sz="2400"/>
              <a:t>Follow-up in a week or as needed</a:t>
            </a:r>
            <a:endParaRPr/>
          </a:p>
          <a:p>
            <a:pPr marL="342900" lvl="0" indent="-152400" algn="l" rtl="0">
              <a:spcBef>
                <a:spcPts val="600"/>
              </a:spcBef>
              <a:spcAft>
                <a:spcPts val="0"/>
              </a:spcAft>
              <a:buClr>
                <a:srgbClr val="000000"/>
              </a:buClr>
              <a:buSzPts val="3000"/>
              <a:buFont typeface="Arial"/>
              <a:buNone/>
            </a:pPr>
            <a:endParaRPr sz="3000"/>
          </a:p>
        </p:txBody>
      </p:sp>
      <p:sp>
        <p:nvSpPr>
          <p:cNvPr id="413" name="Google Shape;413;p32"/>
          <p:cNvSpPr/>
          <p:nvPr/>
        </p:nvSpPr>
        <p:spPr>
          <a:xfrm>
            <a:off x="457200" y="6248400"/>
            <a:ext cx="8001000" cy="3810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rgbClr val="000000"/>
              </a:buClr>
              <a:buSzPts val="1200"/>
              <a:buFont typeface="Arial"/>
              <a:buNone/>
            </a:pPr>
            <a:r>
              <a:rPr lang="en-US" sz="1200" b="0" i="1" u="none" strike="noStrike" cap="none">
                <a:solidFill>
                  <a:srgbClr val="000000"/>
                </a:solidFill>
                <a:latin typeface="Arial"/>
                <a:ea typeface="Arial"/>
                <a:cs typeface="Arial"/>
                <a:sym typeface="Arial"/>
              </a:rPr>
              <a:t>Source: CCP and WHO, 2018.</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33"/>
          <p:cNvSpPr txBox="1">
            <a:spLocks noGrp="1"/>
          </p:cNvSpPr>
          <p:nvPr>
            <p:ph type="title"/>
          </p:nvPr>
        </p:nvSpPr>
        <p:spPr>
          <a:xfrm>
            <a:off x="513789" y="314501"/>
            <a:ext cx="8116419" cy="85725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2400" b="1" dirty="0">
                <a:latin typeface="Arial Black" panose="020B0A04020102020204" pitchFamily="34" charset="0"/>
                <a:ea typeface="Arial Black"/>
                <a:cs typeface="Arial Black"/>
                <a:sym typeface="Arial Black"/>
              </a:rPr>
              <a:t>Potential complications and their management</a:t>
            </a:r>
            <a:br>
              <a:rPr lang="en-US" sz="2400" b="1" dirty="0">
                <a:latin typeface="Arial Black" panose="020B0A04020102020204" pitchFamily="34" charset="0"/>
                <a:ea typeface="Arial Black"/>
                <a:cs typeface="Arial Black"/>
                <a:sym typeface="Arial Black"/>
              </a:rPr>
            </a:br>
            <a:r>
              <a:rPr lang="en-US" sz="2400" b="1" dirty="0">
                <a:latin typeface="Arial Black" panose="020B0A04020102020204" pitchFamily="34" charset="0"/>
              </a:rPr>
              <a:t>String Related-Long/Short</a:t>
            </a:r>
            <a:endParaRPr sz="2400" dirty="0">
              <a:latin typeface="Arial Black" panose="020B0A04020102020204" pitchFamily="34" charset="0"/>
            </a:endParaRPr>
          </a:p>
        </p:txBody>
      </p:sp>
      <p:sp>
        <p:nvSpPr>
          <p:cNvPr id="419" name="Google Shape;419;p33"/>
          <p:cNvSpPr txBox="1">
            <a:spLocks noGrp="1"/>
          </p:cNvSpPr>
          <p:nvPr>
            <p:ph type="body" idx="1"/>
          </p:nvPr>
        </p:nvSpPr>
        <p:spPr>
          <a:xfrm>
            <a:off x="457200" y="2057401"/>
            <a:ext cx="8229599" cy="3394472"/>
          </a:xfrm>
          <a:prstGeom prst="rect">
            <a:avLst/>
          </a:prstGeom>
          <a:noFill/>
          <a:ln>
            <a:noFill/>
          </a:ln>
        </p:spPr>
        <p:txBody>
          <a:bodyPr spcFirstLastPara="1" wrap="square" lIns="91425" tIns="45700" rIns="91425" bIns="45700" anchor="t" anchorCtr="0">
            <a:noAutofit/>
          </a:bodyPr>
          <a:lstStyle/>
          <a:p>
            <a:pPr marL="85725" lvl="0" indent="0" algn="l" rtl="0">
              <a:lnSpc>
                <a:spcPct val="100000"/>
              </a:lnSpc>
              <a:spcBef>
                <a:spcPts val="270"/>
              </a:spcBef>
              <a:spcAft>
                <a:spcPts val="0"/>
              </a:spcAft>
              <a:buSzPts val="1800"/>
              <a:buNone/>
            </a:pPr>
            <a:r>
              <a:rPr lang="en-US" sz="1800" b="1"/>
              <a:t>Long/Short</a:t>
            </a:r>
            <a:endParaRPr/>
          </a:p>
          <a:p>
            <a:pPr marL="85725" lvl="0" indent="0" algn="l" rtl="0">
              <a:lnSpc>
                <a:spcPct val="100000"/>
              </a:lnSpc>
              <a:spcBef>
                <a:spcPts val="270"/>
              </a:spcBef>
              <a:spcAft>
                <a:spcPts val="0"/>
              </a:spcAft>
              <a:buSzPts val="1800"/>
              <a:buNone/>
            </a:pPr>
            <a:endParaRPr sz="1800"/>
          </a:p>
          <a:p>
            <a:pPr marL="685800" lvl="1" indent="-257175" algn="l" rtl="0">
              <a:lnSpc>
                <a:spcPct val="100000"/>
              </a:lnSpc>
              <a:spcBef>
                <a:spcPts val="270"/>
              </a:spcBef>
              <a:spcAft>
                <a:spcPts val="0"/>
              </a:spcAft>
              <a:buSzPts val="1800"/>
              <a:buFont typeface="Arial"/>
              <a:buChar char="•"/>
            </a:pPr>
            <a:r>
              <a:rPr lang="en-US"/>
              <a:t>Long strings:  strings, as needed, up to 3–4 cm from cervical os.</a:t>
            </a:r>
            <a:endParaRPr/>
          </a:p>
          <a:p>
            <a:pPr marL="685800" lvl="1" indent="-257175" algn="l" rtl="0">
              <a:lnSpc>
                <a:spcPct val="100000"/>
              </a:lnSpc>
              <a:spcBef>
                <a:spcPts val="270"/>
              </a:spcBef>
              <a:spcAft>
                <a:spcPts val="0"/>
              </a:spcAft>
              <a:buSzPts val="1800"/>
              <a:buFont typeface="Arial"/>
              <a:buChar char="•"/>
            </a:pPr>
            <a:r>
              <a:rPr lang="en-US"/>
              <a:t>Short Strings (if bothersome to woman or partner) Reassure the woman and her partner that the strings are very soft and flexible and not harmful.</a:t>
            </a:r>
            <a:endParaRPr/>
          </a:p>
          <a:p>
            <a:pPr marL="685800" lvl="1" indent="-257175" algn="l" rtl="0">
              <a:lnSpc>
                <a:spcPct val="100000"/>
              </a:lnSpc>
              <a:spcBef>
                <a:spcPts val="270"/>
              </a:spcBef>
              <a:spcAft>
                <a:spcPts val="0"/>
              </a:spcAft>
              <a:buSzPts val="1800"/>
              <a:buFont typeface="Arial"/>
              <a:buChar char="•"/>
            </a:pPr>
            <a:r>
              <a:rPr lang="en-US"/>
              <a:t> If very bothersome, trim shorter so that the string curves around the cervical lip.</a:t>
            </a:r>
            <a:endParaRPr/>
          </a:p>
          <a:p>
            <a:pPr marL="342900" lvl="0" indent="-127000" algn="l" rtl="0">
              <a:lnSpc>
                <a:spcPct val="100000"/>
              </a:lnSpc>
              <a:spcBef>
                <a:spcPts val="420"/>
              </a:spcBef>
              <a:spcAft>
                <a:spcPts val="0"/>
              </a:spcAft>
              <a:buClr>
                <a:srgbClr val="000000"/>
              </a:buClr>
              <a:buSzPts val="2800"/>
              <a:buFont typeface="Arial"/>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34"/>
          <p:cNvSpPr txBox="1">
            <a:spLocks noGrp="1"/>
          </p:cNvSpPr>
          <p:nvPr>
            <p:ph type="title"/>
          </p:nvPr>
        </p:nvSpPr>
        <p:spPr>
          <a:xfrm>
            <a:off x="215153" y="321149"/>
            <a:ext cx="8229600" cy="85725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r>
              <a:rPr lang="en-US" sz="3000" b="1" dirty="0">
                <a:solidFill>
                  <a:srgbClr val="151515"/>
                </a:solidFill>
                <a:latin typeface="Arial Black"/>
                <a:ea typeface="Arial Black"/>
                <a:cs typeface="Arial Black"/>
                <a:sym typeface="Arial Black"/>
              </a:rPr>
              <a:t>Potential complications and their management - Missing strings</a:t>
            </a:r>
            <a:endParaRPr sz="3000" dirty="0">
              <a:solidFill>
                <a:srgbClr val="151515"/>
              </a:solidFill>
              <a:latin typeface="Arial Black"/>
              <a:ea typeface="Arial Black"/>
              <a:cs typeface="Arial Black"/>
              <a:sym typeface="Arial Black"/>
            </a:endParaRPr>
          </a:p>
        </p:txBody>
      </p:sp>
      <p:sp>
        <p:nvSpPr>
          <p:cNvPr id="425" name="Google Shape;425;p34"/>
          <p:cNvSpPr txBox="1"/>
          <p:nvPr/>
        </p:nvSpPr>
        <p:spPr>
          <a:xfrm>
            <a:off x="457200" y="1917063"/>
            <a:ext cx="8246878" cy="4224203"/>
          </a:xfrm>
          <a:prstGeom prst="rect">
            <a:avLst/>
          </a:prstGeom>
          <a:noFill/>
          <a:ln>
            <a:noFill/>
          </a:ln>
        </p:spPr>
        <p:txBody>
          <a:bodyPr spcFirstLastPara="1" wrap="square" lIns="68550" tIns="34275" rIns="68550" bIns="34275" anchor="t" anchorCtr="0">
            <a:spAutoFit/>
          </a:bodyPr>
          <a:lstStyle/>
          <a:p>
            <a:pPr marL="0" marR="0" lvl="0" indent="0" algn="l" rtl="0">
              <a:spcBef>
                <a:spcPts val="0"/>
              </a:spcBef>
              <a:spcAft>
                <a:spcPts val="0"/>
              </a:spcAft>
              <a:buNone/>
            </a:pPr>
            <a:r>
              <a:rPr lang="en-US" sz="1800" b="1">
                <a:solidFill>
                  <a:srgbClr val="000000"/>
                </a:solidFill>
                <a:latin typeface="Arial"/>
                <a:ea typeface="Arial"/>
                <a:cs typeface="Arial"/>
                <a:sym typeface="Arial"/>
              </a:rPr>
              <a:t>Missing Strings</a:t>
            </a:r>
            <a:endParaRPr sz="1800">
              <a:solidFill>
                <a:srgbClr val="000000"/>
              </a:solidFill>
              <a:latin typeface="Arial"/>
              <a:ea typeface="Arial"/>
              <a:cs typeface="Arial"/>
              <a:sym typeface="Arial"/>
            </a:endParaRPr>
          </a:p>
          <a:p>
            <a:pPr marL="213995" marR="0" lvl="0" indent="-213995" algn="l" rtl="0">
              <a:spcBef>
                <a:spcPts val="0"/>
              </a:spcBef>
              <a:spcAft>
                <a:spcPts val="0"/>
              </a:spcAft>
              <a:buClr>
                <a:srgbClr val="003366"/>
              </a:buClr>
              <a:buSzPts val="1800"/>
              <a:buFont typeface="Arial"/>
              <a:buChar char="•"/>
            </a:pPr>
            <a:r>
              <a:rPr lang="en-US" sz="1500">
                <a:solidFill>
                  <a:srgbClr val="000000"/>
                </a:solidFill>
                <a:latin typeface="Arial"/>
                <a:ea typeface="Arial"/>
                <a:cs typeface="Arial"/>
                <a:sym typeface="Arial"/>
              </a:rPr>
              <a:t>Ask the woman if she thinks her IUD has fallen out. Did she see it come out?</a:t>
            </a:r>
            <a:endParaRPr sz="1500">
              <a:solidFill>
                <a:srgbClr val="000000"/>
              </a:solidFill>
              <a:latin typeface="Arial"/>
              <a:ea typeface="Arial"/>
              <a:cs typeface="Arial"/>
              <a:sym typeface="Arial"/>
            </a:endParaRPr>
          </a:p>
          <a:p>
            <a:pPr marL="213995" marR="0" lvl="0" indent="-213995" algn="l" rtl="0">
              <a:spcBef>
                <a:spcPts val="0"/>
              </a:spcBef>
              <a:spcAft>
                <a:spcPts val="0"/>
              </a:spcAft>
              <a:buClr>
                <a:srgbClr val="003366"/>
              </a:buClr>
              <a:buSzPts val="1800"/>
              <a:buFont typeface="Arial"/>
              <a:buChar char="•"/>
            </a:pPr>
            <a:r>
              <a:rPr lang="en-US" sz="1500">
                <a:solidFill>
                  <a:srgbClr val="000000"/>
                </a:solidFill>
                <a:latin typeface="Arial"/>
                <a:ea typeface="Arial"/>
                <a:cs typeface="Arial"/>
                <a:sym typeface="Arial"/>
              </a:rPr>
              <a:t>When did she have her last menstrua period? Has she used a back up method since she noticed that the IUD came out?</a:t>
            </a:r>
            <a:endParaRPr sz="1500">
              <a:solidFill>
                <a:srgbClr val="000000"/>
              </a:solidFill>
              <a:latin typeface="Arial"/>
              <a:ea typeface="Arial"/>
              <a:cs typeface="Arial"/>
              <a:sym typeface="Arial"/>
            </a:endParaRPr>
          </a:p>
          <a:p>
            <a:pPr marL="213995" marR="0" lvl="0" indent="-213995" algn="l" rtl="0">
              <a:spcBef>
                <a:spcPts val="0"/>
              </a:spcBef>
              <a:spcAft>
                <a:spcPts val="0"/>
              </a:spcAft>
              <a:buClr>
                <a:srgbClr val="003366"/>
              </a:buClr>
              <a:buSzPts val="1800"/>
              <a:buFont typeface="Arial"/>
              <a:buChar char="•"/>
            </a:pPr>
            <a:r>
              <a:rPr lang="en-US" sz="1500">
                <a:solidFill>
                  <a:srgbClr val="000000"/>
                </a:solidFill>
                <a:latin typeface="Arial"/>
                <a:ea typeface="Arial"/>
                <a:cs typeface="Arial"/>
                <a:sym typeface="Arial"/>
              </a:rPr>
              <a:t>Rule out pregnancy by history or pregnancy test.</a:t>
            </a:r>
            <a:endParaRPr sz="1500">
              <a:solidFill>
                <a:srgbClr val="000000"/>
              </a:solidFill>
              <a:latin typeface="Arial"/>
              <a:ea typeface="Arial"/>
              <a:cs typeface="Arial"/>
              <a:sym typeface="Arial"/>
            </a:endParaRPr>
          </a:p>
          <a:p>
            <a:pPr marL="213995" marR="0" lvl="0" indent="-213995" algn="l" rtl="0">
              <a:spcBef>
                <a:spcPts val="0"/>
              </a:spcBef>
              <a:spcAft>
                <a:spcPts val="0"/>
              </a:spcAft>
              <a:buClr>
                <a:srgbClr val="003366"/>
              </a:buClr>
              <a:buSzPts val="1800"/>
              <a:buFont typeface="Arial"/>
              <a:buChar char="•"/>
            </a:pPr>
            <a:r>
              <a:rPr lang="en-US" sz="1500">
                <a:solidFill>
                  <a:srgbClr val="000000"/>
                </a:solidFill>
                <a:latin typeface="Arial"/>
                <a:ea typeface="Arial"/>
                <a:cs typeface="Arial"/>
                <a:sym typeface="Arial"/>
              </a:rPr>
              <a:t>Always start with minor and safe procedures-Probe the cervical canal using a HLD/sterile brush or narrow forceps to locate the strings &amp; gently draw them out into the vaginal canal</a:t>
            </a:r>
            <a:endParaRPr sz="1500">
              <a:solidFill>
                <a:srgbClr val="000000"/>
              </a:solidFill>
              <a:latin typeface="Arial"/>
              <a:ea typeface="Arial"/>
              <a:cs typeface="Arial"/>
              <a:sym typeface="Arial"/>
            </a:endParaRPr>
          </a:p>
          <a:p>
            <a:pPr marL="213995" marR="0" lvl="0" indent="-213995" algn="l" rtl="0">
              <a:spcBef>
                <a:spcPts val="0"/>
              </a:spcBef>
              <a:spcAft>
                <a:spcPts val="0"/>
              </a:spcAft>
              <a:buClr>
                <a:srgbClr val="003366"/>
              </a:buClr>
              <a:buSzPts val="1800"/>
              <a:buFont typeface="Arial"/>
              <a:buChar char="•"/>
            </a:pPr>
            <a:r>
              <a:rPr lang="en-US" sz="1500">
                <a:solidFill>
                  <a:srgbClr val="000000"/>
                </a:solidFill>
                <a:latin typeface="Arial"/>
                <a:ea typeface="Arial"/>
                <a:cs typeface="Arial"/>
                <a:sym typeface="Arial"/>
              </a:rPr>
              <a:t>If the strings are not located in the cervical canal, refer the woman for an X-ray or Ultrasound to confirm normal intrauterine positioning of the IUD. Provide a backup method while waiting for results. Manage, as appropriate, based on findings:</a:t>
            </a:r>
            <a:endParaRPr sz="1500">
              <a:solidFill>
                <a:srgbClr val="000000"/>
              </a:solidFill>
              <a:latin typeface="Arial"/>
              <a:ea typeface="Arial"/>
              <a:cs typeface="Arial"/>
              <a:sym typeface="Arial"/>
            </a:endParaRPr>
          </a:p>
          <a:p>
            <a:pPr marL="556895" marR="0" lvl="1" indent="-213994" algn="l" rtl="0">
              <a:spcBef>
                <a:spcPts val="0"/>
              </a:spcBef>
              <a:spcAft>
                <a:spcPts val="0"/>
              </a:spcAft>
              <a:buClr>
                <a:srgbClr val="003366"/>
              </a:buClr>
              <a:buSzPts val="1800"/>
              <a:buFont typeface="Arial"/>
              <a:buChar char="•"/>
            </a:pPr>
            <a:r>
              <a:rPr lang="en-US" sz="1500" b="0" i="1" u="none" strike="noStrike" cap="none">
                <a:solidFill>
                  <a:srgbClr val="000000"/>
                </a:solidFill>
                <a:latin typeface="Arial"/>
                <a:ea typeface="Arial"/>
                <a:cs typeface="Arial"/>
                <a:sym typeface="Arial"/>
              </a:rPr>
              <a:t>If the IUD is located inside the uterus</a:t>
            </a:r>
            <a:r>
              <a:rPr lang="en-US" sz="1500" b="0" i="0" u="none" strike="noStrike" cap="none">
                <a:solidFill>
                  <a:srgbClr val="000000"/>
                </a:solidFill>
                <a:latin typeface="Arial"/>
                <a:ea typeface="Arial"/>
                <a:cs typeface="Arial"/>
                <a:sym typeface="Arial"/>
              </a:rPr>
              <a:t> and the woman wants to keep it: Tell her that the IUD is still protecting her from pregnancy, no need to worry, and she will no longer be able to feel the strings. If the woman wants it to be removed, refer her for removal by a specially trained provider. </a:t>
            </a:r>
            <a:endParaRPr sz="1500" b="0" i="0" u="none" strike="noStrike" cap="none">
              <a:solidFill>
                <a:srgbClr val="000000"/>
              </a:solidFill>
              <a:latin typeface="Arial"/>
              <a:ea typeface="Arial"/>
              <a:cs typeface="Arial"/>
              <a:sym typeface="Arial"/>
            </a:endParaRPr>
          </a:p>
          <a:p>
            <a:pPr marL="556895" marR="0" lvl="1" indent="-213994" algn="l" rtl="0">
              <a:spcBef>
                <a:spcPts val="0"/>
              </a:spcBef>
              <a:spcAft>
                <a:spcPts val="0"/>
              </a:spcAft>
              <a:buClr>
                <a:srgbClr val="003366"/>
              </a:buClr>
              <a:buSzPts val="1800"/>
              <a:buFont typeface="Arial"/>
              <a:buChar char="•"/>
            </a:pPr>
            <a:r>
              <a:rPr lang="en-US" sz="1500" b="0" i="1" u="none" strike="noStrike" cap="none">
                <a:solidFill>
                  <a:srgbClr val="000000"/>
                </a:solidFill>
                <a:latin typeface="Arial"/>
                <a:ea typeface="Arial"/>
                <a:cs typeface="Arial"/>
                <a:sym typeface="Arial"/>
              </a:rPr>
              <a:t>If the IUD cannot be visualized in the uterus </a:t>
            </a:r>
            <a:r>
              <a:rPr lang="en-US" sz="1500" b="0" i="0" u="none" strike="noStrike" cap="none">
                <a:solidFill>
                  <a:srgbClr val="000000"/>
                </a:solidFill>
                <a:latin typeface="Arial"/>
                <a:ea typeface="Arial"/>
                <a:cs typeface="Arial"/>
                <a:sym typeface="Arial"/>
              </a:rPr>
              <a:t>or the peritoneal cavity, manage as complete expulsion( see slide 36)</a:t>
            </a:r>
            <a:endParaRPr sz="1500" b="0" i="0" u="none" strike="noStrike" cap="none">
              <a:solidFill>
                <a:srgbClr val="000000"/>
              </a:solidFill>
              <a:latin typeface="Arial"/>
              <a:ea typeface="Arial"/>
              <a:cs typeface="Arial"/>
              <a:sym typeface="Arial"/>
            </a:endParaRPr>
          </a:p>
          <a:p>
            <a:pPr marL="0" marR="0" lvl="0" indent="0" algn="l" rtl="0">
              <a:spcBef>
                <a:spcPts val="0"/>
              </a:spcBef>
              <a:spcAft>
                <a:spcPts val="0"/>
              </a:spcAft>
              <a:buNone/>
            </a:pPr>
            <a:endParaRPr sz="1350" b="1">
              <a:solidFill>
                <a:srgbClr val="003366"/>
              </a:solidFill>
              <a:latin typeface="Arial"/>
              <a:ea typeface="Arial"/>
              <a:cs typeface="Arial"/>
              <a:sym typeface="Arial"/>
            </a:endParaRPr>
          </a:p>
          <a:p>
            <a:pPr marL="0" marR="0" lvl="0" indent="0" algn="l" rtl="0">
              <a:spcBef>
                <a:spcPts val="0"/>
              </a:spcBef>
              <a:spcAft>
                <a:spcPts val="0"/>
              </a:spcAft>
              <a:buNone/>
            </a:pPr>
            <a:endParaRPr sz="1350" b="1">
              <a:solidFill>
                <a:srgbClr val="003366"/>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35"/>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200" dirty="0">
                <a:latin typeface="Arial Black" panose="020B0A04020102020204" pitchFamily="34" charset="0"/>
              </a:rPr>
              <a:t>Partner can feel strings during sex</a:t>
            </a:r>
            <a:endParaRPr sz="3200" dirty="0">
              <a:latin typeface="Arial Black" panose="020B0A04020102020204" pitchFamily="34" charset="0"/>
            </a:endParaRPr>
          </a:p>
        </p:txBody>
      </p:sp>
      <p:sp>
        <p:nvSpPr>
          <p:cNvPr id="431" name="Google Shape;431;p35"/>
          <p:cNvSpPr txBox="1">
            <a:spLocks noGrp="1"/>
          </p:cNvSpPr>
          <p:nvPr>
            <p:ph type="body" idx="4294967295"/>
          </p:nvPr>
        </p:nvSpPr>
        <p:spPr>
          <a:xfrm>
            <a:off x="457200" y="1395413"/>
            <a:ext cx="8229600" cy="4525962"/>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00"/>
              </a:buClr>
              <a:buSzPts val="3200"/>
              <a:buFont typeface="Arial"/>
              <a:buChar char="•"/>
            </a:pPr>
            <a:r>
              <a:rPr lang="en-US" sz="2800" dirty="0"/>
              <a:t>Explain that this happens sometimes when strings are cut too short. </a:t>
            </a:r>
            <a:endParaRPr sz="2800" dirty="0"/>
          </a:p>
          <a:p>
            <a:pPr marL="342900" lvl="0" indent="-342900" algn="l" rtl="0">
              <a:spcBef>
                <a:spcPts val="640"/>
              </a:spcBef>
              <a:spcAft>
                <a:spcPts val="0"/>
              </a:spcAft>
              <a:buClr>
                <a:srgbClr val="000000"/>
              </a:buClr>
              <a:buSzPts val="3200"/>
              <a:buFont typeface="Arial"/>
              <a:buChar char="•"/>
            </a:pPr>
            <a:r>
              <a:rPr lang="en-US" sz="2800" dirty="0"/>
              <a:t>If her partner finds the strings bothersome, describe and discuss this option: – Strings can be cut even shorter, so they are not coming out of the cervical canal. Her partner will not feel the strings, but it will make the removal procedure somewhat more difficult (may require a specially trained provider)</a:t>
            </a:r>
            <a:endParaRPr sz="2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36"/>
          <p:cNvSpPr/>
          <p:nvPr/>
        </p:nvSpPr>
        <p:spPr>
          <a:xfrm>
            <a:off x="0" y="-68580"/>
            <a:ext cx="9144000" cy="1303020"/>
          </a:xfrm>
          <a:prstGeom prst="rect">
            <a:avLst/>
          </a:prstGeom>
          <a:solidFill>
            <a:srgbClr val="FFCCFF"/>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Arial"/>
              <a:ea typeface="Arial"/>
              <a:cs typeface="Arial"/>
              <a:sym typeface="Arial"/>
            </a:endParaRPr>
          </a:p>
        </p:txBody>
      </p:sp>
      <p:sp>
        <p:nvSpPr>
          <p:cNvPr id="438" name="Google Shape;438;p36"/>
          <p:cNvSpPr txBox="1">
            <a:spLocks noGrp="1"/>
          </p:cNvSpPr>
          <p:nvPr>
            <p:ph type="title"/>
          </p:nvPr>
        </p:nvSpPr>
        <p:spPr>
          <a:xfrm>
            <a:off x="457200" y="289512"/>
            <a:ext cx="8229600" cy="85725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r>
              <a:rPr lang="en-US" sz="3000" b="1" dirty="0">
                <a:solidFill>
                  <a:srgbClr val="151515"/>
                </a:solidFill>
                <a:latin typeface="Arial Black"/>
                <a:ea typeface="Arial Black"/>
                <a:cs typeface="Arial Black"/>
                <a:sym typeface="Arial Black"/>
              </a:rPr>
              <a:t>Protocol for missing strings</a:t>
            </a:r>
            <a:endParaRPr sz="3000" dirty="0">
              <a:solidFill>
                <a:srgbClr val="151515"/>
              </a:solidFill>
              <a:latin typeface="Arial Black"/>
              <a:ea typeface="Arial Black"/>
              <a:cs typeface="Arial Black"/>
              <a:sym typeface="Arial Black"/>
            </a:endParaRPr>
          </a:p>
        </p:txBody>
      </p:sp>
      <p:pic>
        <p:nvPicPr>
          <p:cNvPr id="439" name="Google Shape;439;p36"/>
          <p:cNvPicPr preferRelativeResize="0"/>
          <p:nvPr/>
        </p:nvPicPr>
        <p:blipFill rotWithShape="1">
          <a:blip r:embed="rId3">
            <a:alphaModFix/>
          </a:blip>
          <a:srcRect/>
          <a:stretch/>
        </p:blipFill>
        <p:spPr>
          <a:xfrm>
            <a:off x="2578261" y="1916333"/>
            <a:ext cx="4392665" cy="408441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37"/>
          <p:cNvSpPr txBox="1">
            <a:spLocks noGrp="1"/>
          </p:cNvSpPr>
          <p:nvPr>
            <p:ph type="title"/>
          </p:nvPr>
        </p:nvSpPr>
        <p:spPr>
          <a:xfrm>
            <a:off x="681333" y="282955"/>
            <a:ext cx="7886700" cy="976653"/>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r>
              <a:rPr lang="en-US" sz="2400" b="1" dirty="0">
                <a:latin typeface="Arial Black" panose="020B0A04020102020204" pitchFamily="34" charset="0"/>
                <a:ea typeface="Arial Black"/>
                <a:cs typeface="Arial Black"/>
                <a:sym typeface="Arial Black"/>
              </a:rPr>
              <a:t>Potential complications and their management</a:t>
            </a:r>
            <a:br>
              <a:rPr lang="en-US" sz="2400" b="1" dirty="0">
                <a:latin typeface="Arial Black" panose="020B0A04020102020204" pitchFamily="34" charset="0"/>
                <a:ea typeface="Arial Black"/>
                <a:cs typeface="Arial Black"/>
                <a:sym typeface="Arial Black"/>
              </a:rPr>
            </a:br>
            <a:r>
              <a:rPr lang="en-US" sz="2400" b="1" dirty="0">
                <a:latin typeface="Arial Black" panose="020B0A04020102020204" pitchFamily="34" charset="0"/>
              </a:rPr>
              <a:t>Pregnancy with an IUD in place</a:t>
            </a:r>
            <a:endParaRPr sz="2400" dirty="0">
              <a:latin typeface="Arial Black" panose="020B0A04020102020204" pitchFamily="34" charset="0"/>
              <a:ea typeface="Arial Black"/>
              <a:cs typeface="Arial Black"/>
              <a:sym typeface="Arial Black"/>
            </a:endParaRPr>
          </a:p>
        </p:txBody>
      </p:sp>
      <p:sp>
        <p:nvSpPr>
          <p:cNvPr id="445" name="Google Shape;445;p37"/>
          <p:cNvSpPr txBox="1">
            <a:spLocks noGrp="1"/>
          </p:cNvSpPr>
          <p:nvPr>
            <p:ph type="body" idx="1"/>
          </p:nvPr>
        </p:nvSpPr>
        <p:spPr>
          <a:xfrm>
            <a:off x="159026" y="1605540"/>
            <a:ext cx="8627165" cy="4583225"/>
          </a:xfrm>
          <a:prstGeom prst="rect">
            <a:avLst/>
          </a:prstGeom>
          <a:noFill/>
          <a:ln>
            <a:noFill/>
          </a:ln>
        </p:spPr>
        <p:txBody>
          <a:bodyPr spcFirstLastPara="1" wrap="square" lIns="68550" tIns="34275" rIns="68550" bIns="34275" anchor="t" anchorCtr="0">
            <a:normAutofit fontScale="25000" lnSpcReduction="20000"/>
          </a:bodyPr>
          <a:lstStyle/>
          <a:p>
            <a:pPr marL="342900" lvl="1" indent="-248284" algn="l" rtl="0">
              <a:lnSpc>
                <a:spcPct val="110000"/>
              </a:lnSpc>
              <a:spcBef>
                <a:spcPts val="270"/>
              </a:spcBef>
              <a:spcAft>
                <a:spcPts val="0"/>
              </a:spcAft>
              <a:buSzPct val="90000"/>
              <a:buFont typeface="Noto Sans Symbols"/>
              <a:buChar char="⮚"/>
            </a:pPr>
            <a:r>
              <a:rPr lang="en-US" sz="6000"/>
              <a:t>Confirm pregnancy and trimester. If 2</a:t>
            </a:r>
            <a:r>
              <a:rPr lang="en-US" sz="6000" baseline="30000"/>
              <a:t>nd</a:t>
            </a:r>
            <a:r>
              <a:rPr lang="en-US" sz="6000"/>
              <a:t> trimester-Refer to higher center</a:t>
            </a:r>
            <a:endParaRPr/>
          </a:p>
          <a:p>
            <a:pPr marL="342900" lvl="1" indent="-162560" algn="l" rtl="0">
              <a:lnSpc>
                <a:spcPct val="110000"/>
              </a:lnSpc>
              <a:spcBef>
                <a:spcPts val="270"/>
              </a:spcBef>
              <a:spcAft>
                <a:spcPts val="0"/>
              </a:spcAft>
              <a:buSzPct val="90000"/>
              <a:buFont typeface="Noto Sans Symbols"/>
              <a:buNone/>
            </a:pPr>
            <a:endParaRPr sz="6000"/>
          </a:p>
          <a:p>
            <a:pPr marL="342900" lvl="1" indent="-248284" algn="l" rtl="0">
              <a:lnSpc>
                <a:spcPct val="110000"/>
              </a:lnSpc>
              <a:spcBef>
                <a:spcPts val="270"/>
              </a:spcBef>
              <a:spcAft>
                <a:spcPts val="0"/>
              </a:spcAft>
              <a:buSzPct val="90000"/>
              <a:buFont typeface="Noto Sans Symbols"/>
              <a:buChar char="⮚"/>
            </a:pPr>
            <a:r>
              <a:rPr lang="en-US" sz="6000"/>
              <a:t>Rule out ectopic pregnancy by symptoms of severe pain on one side of the abdomen and U/S.</a:t>
            </a:r>
            <a:endParaRPr/>
          </a:p>
          <a:p>
            <a:pPr marL="93980" lvl="1" indent="0" algn="l" rtl="0">
              <a:lnSpc>
                <a:spcPct val="110000"/>
              </a:lnSpc>
              <a:spcBef>
                <a:spcPts val="270"/>
              </a:spcBef>
              <a:spcAft>
                <a:spcPts val="0"/>
              </a:spcAft>
              <a:buSzPct val="90000"/>
              <a:buNone/>
            </a:pPr>
            <a:endParaRPr sz="6000"/>
          </a:p>
          <a:p>
            <a:pPr marL="342900" lvl="1" indent="-248284" algn="l" rtl="0">
              <a:lnSpc>
                <a:spcPct val="110000"/>
              </a:lnSpc>
              <a:spcBef>
                <a:spcPts val="270"/>
              </a:spcBef>
              <a:spcAft>
                <a:spcPts val="0"/>
              </a:spcAft>
              <a:buSzPct val="90000"/>
              <a:buFont typeface="Noto Sans Symbols"/>
              <a:buChar char="⮚"/>
            </a:pPr>
            <a:r>
              <a:rPr lang="en-US" sz="6000"/>
              <a:t>If ectopic pregnancy is ruled out and 1st-trimester pregnancy is confirmed - Counsel the woman. Removal slightly increases the risk of miscarriage; however, leaving it in place poses a greater risk of 2</a:t>
            </a:r>
            <a:r>
              <a:rPr lang="en-US" sz="6000" baseline="30000"/>
              <a:t>nd</a:t>
            </a:r>
            <a:r>
              <a:rPr lang="en-US" sz="6000"/>
              <a:t> trimester miscarriage, infection, and preterm delivery. </a:t>
            </a:r>
            <a:endParaRPr/>
          </a:p>
          <a:p>
            <a:pPr marL="93980" lvl="1" indent="0" algn="l" rtl="0">
              <a:lnSpc>
                <a:spcPct val="110000"/>
              </a:lnSpc>
              <a:spcBef>
                <a:spcPts val="270"/>
              </a:spcBef>
              <a:spcAft>
                <a:spcPts val="0"/>
              </a:spcAft>
              <a:buSzPct val="90000"/>
              <a:buNone/>
            </a:pPr>
            <a:endParaRPr sz="6000"/>
          </a:p>
          <a:p>
            <a:pPr marL="342900" lvl="1" indent="-248284" algn="l" rtl="0">
              <a:lnSpc>
                <a:spcPct val="110000"/>
              </a:lnSpc>
              <a:spcBef>
                <a:spcPts val="270"/>
              </a:spcBef>
              <a:spcAft>
                <a:spcPts val="0"/>
              </a:spcAft>
              <a:buSzPct val="90000"/>
              <a:buFont typeface="Noto Sans Symbols"/>
              <a:buChar char="⮚"/>
            </a:pPr>
            <a:r>
              <a:rPr lang="en-US" sz="6000"/>
              <a:t>If the woman requests removal, proceed with immediate removal if the strings are visible. If the strings are not visible, do an ultrasound. If the IUD is still in place and cannot be safely removed, plan to remove the IUD at delivery. </a:t>
            </a:r>
            <a:endParaRPr/>
          </a:p>
          <a:p>
            <a:pPr marL="342900" lvl="1" indent="-162560" algn="l" rtl="0">
              <a:lnSpc>
                <a:spcPct val="110000"/>
              </a:lnSpc>
              <a:spcBef>
                <a:spcPts val="270"/>
              </a:spcBef>
              <a:spcAft>
                <a:spcPts val="0"/>
              </a:spcAft>
              <a:buSzPct val="90000"/>
              <a:buFont typeface="Noto Sans Symbols"/>
              <a:buNone/>
            </a:pPr>
            <a:endParaRPr sz="6000"/>
          </a:p>
          <a:p>
            <a:pPr marL="342900" lvl="1" indent="-248284" algn="l" rtl="0">
              <a:lnSpc>
                <a:spcPct val="110000"/>
              </a:lnSpc>
              <a:spcBef>
                <a:spcPts val="270"/>
              </a:spcBef>
              <a:spcAft>
                <a:spcPts val="0"/>
              </a:spcAft>
              <a:buSzPct val="90000"/>
              <a:buFont typeface="Noto Sans Symbols"/>
              <a:buChar char="⮚"/>
            </a:pPr>
            <a:r>
              <a:rPr lang="en-US" sz="6000"/>
              <a:t>If the woman declines removal, provide support and arrange close monitoring of the pregnancy by a qualified provider and facility delivery. Stress on returning to the clinic immediately if she experiences signs of spontaneous abortion or infection (e.g., fever, low abdominal pain, and/or bleeding) or any other warning signs. </a:t>
            </a:r>
            <a:endParaRPr/>
          </a:p>
          <a:p>
            <a:pPr marL="93980" lvl="1" indent="0" algn="l" rtl="0">
              <a:lnSpc>
                <a:spcPct val="110000"/>
              </a:lnSpc>
              <a:spcBef>
                <a:spcPts val="270"/>
              </a:spcBef>
              <a:spcAft>
                <a:spcPts val="0"/>
              </a:spcAft>
              <a:buSzPct val="90000"/>
              <a:buNone/>
            </a:pPr>
            <a:endParaRPr/>
          </a:p>
          <a:p>
            <a:pPr marL="342900" lvl="1" indent="-248284" algn="l" rtl="0">
              <a:lnSpc>
                <a:spcPct val="110000"/>
              </a:lnSpc>
              <a:spcBef>
                <a:spcPts val="270"/>
              </a:spcBef>
              <a:spcAft>
                <a:spcPts val="0"/>
              </a:spcAft>
              <a:buSzPct val="90000"/>
              <a:buNone/>
            </a:pPr>
            <a:r>
              <a:rPr lang="en-US" sz="6000" b="1"/>
              <a:t>For the healthiest outcomes, encourage IUD removal as soon as it is discovered that she is pregnant.</a:t>
            </a:r>
            <a:endParaRPr>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38"/>
          <p:cNvSpPr/>
          <p:nvPr/>
        </p:nvSpPr>
        <p:spPr>
          <a:xfrm>
            <a:off x="914400" y="182563"/>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000" b="1" i="0" u="none" strike="noStrike" cap="none">
              <a:solidFill>
                <a:srgbClr val="151515"/>
              </a:solidFill>
              <a:latin typeface="Arial Black"/>
              <a:ea typeface="Arial Black"/>
              <a:cs typeface="Arial Black"/>
              <a:sym typeface="Arial Black"/>
            </a:endParaRPr>
          </a:p>
        </p:txBody>
      </p:sp>
      <p:sp>
        <p:nvSpPr>
          <p:cNvPr id="451" name="Google Shape;451;p38"/>
          <p:cNvSpPr/>
          <p:nvPr/>
        </p:nvSpPr>
        <p:spPr>
          <a:xfrm>
            <a:off x="393598" y="1984631"/>
            <a:ext cx="8893277" cy="168377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3000" b="1" i="0" u="none" strike="noStrike" cap="none">
              <a:solidFill>
                <a:srgbClr val="151515"/>
              </a:solidFill>
              <a:latin typeface="Arial Black"/>
              <a:ea typeface="Arial Black"/>
              <a:cs typeface="Arial Black"/>
              <a:sym typeface="Arial Black"/>
            </a:endParaRPr>
          </a:p>
          <a:p>
            <a:pPr marL="0" marR="0" lvl="0" indent="0" algn="l" rtl="0">
              <a:lnSpc>
                <a:spcPct val="100000"/>
              </a:lnSpc>
              <a:spcBef>
                <a:spcPts val="0"/>
              </a:spcBef>
              <a:spcAft>
                <a:spcPts val="0"/>
              </a:spcAft>
              <a:buClr>
                <a:srgbClr val="000000"/>
              </a:buClr>
              <a:buSzPts val="1400"/>
              <a:buFont typeface="Arial"/>
              <a:buNone/>
            </a:pPr>
            <a:endParaRPr sz="3000" b="1" i="0" u="none" strike="noStrike" cap="none">
              <a:solidFill>
                <a:srgbClr val="151515"/>
              </a:solidFill>
              <a:latin typeface="Arial Black"/>
              <a:ea typeface="Arial Black"/>
              <a:cs typeface="Arial Black"/>
              <a:sym typeface="Arial Black"/>
            </a:endParaRPr>
          </a:p>
          <a:p>
            <a:pPr marL="0" marR="0" lvl="0" indent="0" algn="l" rtl="0">
              <a:lnSpc>
                <a:spcPct val="100000"/>
              </a:lnSpc>
              <a:spcBef>
                <a:spcPts val="0"/>
              </a:spcBef>
              <a:spcAft>
                <a:spcPts val="0"/>
              </a:spcAft>
              <a:buClr>
                <a:srgbClr val="000000"/>
              </a:buClr>
              <a:buSzPts val="1400"/>
              <a:buFont typeface="Arial"/>
              <a:buNone/>
            </a:pPr>
            <a:endParaRPr sz="3000" b="1" i="0" u="none" strike="noStrike" cap="none">
              <a:solidFill>
                <a:srgbClr val="151515"/>
              </a:solidFill>
              <a:latin typeface="Arial Black"/>
              <a:ea typeface="Arial Black"/>
              <a:cs typeface="Arial Black"/>
              <a:sym typeface="Arial Black"/>
            </a:endParaRPr>
          </a:p>
          <a:p>
            <a:pPr marL="0" marR="0" lvl="0" indent="0" algn="l" rtl="0">
              <a:lnSpc>
                <a:spcPct val="100000"/>
              </a:lnSpc>
              <a:spcBef>
                <a:spcPts val="0"/>
              </a:spcBef>
              <a:spcAft>
                <a:spcPts val="0"/>
              </a:spcAft>
              <a:buClr>
                <a:srgbClr val="000000"/>
              </a:buClr>
              <a:buSzPts val="1400"/>
              <a:buFont typeface="Arial"/>
              <a:buNone/>
            </a:pPr>
            <a:r>
              <a:rPr lang="en-US" sz="3000" b="1" i="0" u="none" strike="noStrike" cap="none">
                <a:solidFill>
                  <a:srgbClr val="151515"/>
                </a:solidFill>
                <a:latin typeface="Arial Black"/>
                <a:ea typeface="Arial Black"/>
                <a:cs typeface="Arial Black"/>
                <a:sym typeface="Arial Black"/>
              </a:rPr>
              <a:t>Practice through Role Plays and Case study</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39"/>
          <p:cNvSpPr txBox="1">
            <a:spLocks noGrp="1"/>
          </p:cNvSpPr>
          <p:nvPr>
            <p:ph type="title" idx="4294967295"/>
          </p:nvPr>
        </p:nvSpPr>
        <p:spPr>
          <a:xfrm>
            <a:off x="450850" y="433388"/>
            <a:ext cx="8229600" cy="890587"/>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600" dirty="0">
                <a:latin typeface="Arial Black" panose="020B0A04020102020204" pitchFamily="34" charset="0"/>
              </a:rPr>
              <a:t>Copper IUDs: Summary</a:t>
            </a:r>
            <a:endParaRPr dirty="0">
              <a:latin typeface="Arial Black" panose="020B0A04020102020204" pitchFamily="34" charset="0"/>
            </a:endParaRPr>
          </a:p>
        </p:txBody>
      </p:sp>
      <p:sp>
        <p:nvSpPr>
          <p:cNvPr id="457" name="Google Shape;457;p39"/>
          <p:cNvSpPr txBox="1">
            <a:spLocks noGrp="1"/>
          </p:cNvSpPr>
          <p:nvPr>
            <p:ph type="body" idx="4294967295"/>
          </p:nvPr>
        </p:nvSpPr>
        <p:spPr>
          <a:xfrm>
            <a:off x="450850" y="1578278"/>
            <a:ext cx="8529864" cy="5163327"/>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000000"/>
              </a:buClr>
              <a:buSzPts val="2800"/>
              <a:buFont typeface="Arial"/>
              <a:buNone/>
            </a:pPr>
            <a:r>
              <a:rPr lang="en-US" sz="2800" b="1"/>
              <a:t>Copper IUDs are:</a:t>
            </a:r>
            <a:endParaRPr sz="2800"/>
          </a:p>
          <a:p>
            <a:pPr marL="342900" lvl="0" indent="-342900" algn="l" rtl="0">
              <a:lnSpc>
                <a:spcPct val="90000"/>
              </a:lnSpc>
              <a:spcBef>
                <a:spcPts val="700"/>
              </a:spcBef>
              <a:spcAft>
                <a:spcPts val="0"/>
              </a:spcAft>
              <a:buClr>
                <a:srgbClr val="000000"/>
              </a:buClr>
              <a:buSzPts val="2800"/>
              <a:buFont typeface="Arial"/>
              <a:buChar char="•"/>
            </a:pPr>
            <a:r>
              <a:rPr lang="en-US" sz="2800"/>
              <a:t>Safe, highly effective, convenient, reversible, </a:t>
            </a:r>
            <a:br>
              <a:rPr lang="en-US" sz="2800"/>
            </a:br>
            <a:r>
              <a:rPr lang="en-US" sz="2800"/>
              <a:t>long-lasting, cost-effective, easy to use, and appropriate for the majority of women. </a:t>
            </a:r>
            <a:endParaRPr/>
          </a:p>
          <a:p>
            <a:pPr marL="342900" lvl="0" indent="-342900" algn="l" rtl="0">
              <a:lnSpc>
                <a:spcPct val="90000"/>
              </a:lnSpc>
              <a:spcBef>
                <a:spcPts val="1820"/>
              </a:spcBef>
              <a:spcAft>
                <a:spcPts val="0"/>
              </a:spcAft>
              <a:buClr>
                <a:srgbClr val="000000"/>
              </a:buClr>
              <a:buSzPts val="2800"/>
              <a:buFont typeface="Arial"/>
              <a:buNone/>
            </a:pPr>
            <a:r>
              <a:rPr lang="en-US" sz="2800" b="1"/>
              <a:t>Providers can ensure safety by:</a:t>
            </a:r>
            <a:endParaRPr sz="2800"/>
          </a:p>
          <a:p>
            <a:pPr marL="342900" lvl="0" indent="-342900" algn="l" rtl="0">
              <a:lnSpc>
                <a:spcPct val="90000"/>
              </a:lnSpc>
              <a:spcBef>
                <a:spcPts val="700"/>
              </a:spcBef>
              <a:spcAft>
                <a:spcPts val="0"/>
              </a:spcAft>
              <a:buClr>
                <a:srgbClr val="000000"/>
              </a:buClr>
              <a:buSzPts val="2800"/>
              <a:buFont typeface="Arial"/>
              <a:buChar char="•"/>
            </a:pPr>
            <a:r>
              <a:rPr lang="en-US" sz="2800"/>
              <a:t>Informative counseling</a:t>
            </a:r>
            <a:endParaRPr/>
          </a:p>
          <a:p>
            <a:pPr marL="342900" lvl="0" indent="-342900" algn="l" rtl="0">
              <a:lnSpc>
                <a:spcPct val="90000"/>
              </a:lnSpc>
              <a:spcBef>
                <a:spcPts val="700"/>
              </a:spcBef>
              <a:spcAft>
                <a:spcPts val="0"/>
              </a:spcAft>
              <a:buClr>
                <a:srgbClr val="000000"/>
              </a:buClr>
              <a:buSzPts val="2800"/>
              <a:buFont typeface="Arial"/>
              <a:buChar char="•"/>
            </a:pPr>
            <a:r>
              <a:rPr lang="en-US" sz="2800"/>
              <a:t>Careful screening</a:t>
            </a:r>
            <a:endParaRPr/>
          </a:p>
          <a:p>
            <a:pPr marL="342900" lvl="0" indent="-342900" algn="l" rtl="0">
              <a:lnSpc>
                <a:spcPct val="90000"/>
              </a:lnSpc>
              <a:spcBef>
                <a:spcPts val="700"/>
              </a:spcBef>
              <a:spcAft>
                <a:spcPts val="0"/>
              </a:spcAft>
              <a:buClr>
                <a:srgbClr val="000000"/>
              </a:buClr>
              <a:buSzPts val="2800"/>
              <a:buFont typeface="Arial"/>
              <a:buChar char="•"/>
            </a:pPr>
            <a:r>
              <a:rPr lang="en-US" sz="2800"/>
              <a:t>Correct procedure techniques</a:t>
            </a:r>
            <a:endParaRPr/>
          </a:p>
          <a:p>
            <a:pPr marL="342900" lvl="0" indent="-342900" algn="l" rtl="0">
              <a:lnSpc>
                <a:spcPct val="90000"/>
              </a:lnSpc>
              <a:spcBef>
                <a:spcPts val="700"/>
              </a:spcBef>
              <a:spcAft>
                <a:spcPts val="0"/>
              </a:spcAft>
              <a:buClr>
                <a:srgbClr val="000000"/>
              </a:buClr>
              <a:buSzPts val="2800"/>
              <a:buFont typeface="Arial"/>
              <a:buChar char="•"/>
            </a:pPr>
            <a:r>
              <a:rPr lang="en-US" sz="2800"/>
              <a:t>Appropriate infection prevention </a:t>
            </a:r>
            <a:br>
              <a:rPr lang="en-US" sz="2800"/>
            </a:br>
            <a:r>
              <a:rPr lang="en-US" sz="2800"/>
              <a:t>practices</a:t>
            </a:r>
            <a:endParaRPr/>
          </a:p>
          <a:p>
            <a:pPr marL="342900" lvl="0" indent="-342900" algn="l" rtl="0">
              <a:lnSpc>
                <a:spcPct val="90000"/>
              </a:lnSpc>
              <a:spcBef>
                <a:spcPts val="700"/>
              </a:spcBef>
              <a:spcAft>
                <a:spcPts val="0"/>
              </a:spcAft>
              <a:buClr>
                <a:srgbClr val="000000"/>
              </a:buClr>
              <a:buSzPts val="2800"/>
              <a:buFont typeface="Arial"/>
              <a:buChar char="•"/>
            </a:pPr>
            <a:r>
              <a:rPr lang="en-US" sz="2800"/>
              <a:t>Proper follow-up </a:t>
            </a:r>
            <a:endParaRPr/>
          </a:p>
        </p:txBody>
      </p:sp>
    </p:spTree>
  </p:cSld>
  <p:clrMapOvr>
    <a:masterClrMapping/>
  </p:clrMapOvr>
</p:sld>
</file>

<file path=ppt/theme/theme1.xml><?xml version="1.0" encoding="utf-8"?>
<a:theme xmlns:a="http://schemas.openxmlformats.org/drawingml/2006/main" name="2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Theme1">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Theme1">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Theme1">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Theme1">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Theme1">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562EB6DC257AE4985D89B02739FA68A" ma:contentTypeVersion="24" ma:contentTypeDescription="Create a new document." ma:contentTypeScope="" ma:versionID="23db86fc422dd3d01b10de320e161683">
  <xsd:schema xmlns:xsd="http://www.w3.org/2001/XMLSchema" xmlns:xs="http://www.w3.org/2001/XMLSchema" xmlns:p="http://schemas.microsoft.com/office/2006/metadata/properties" xmlns:ns2="1b272b03-6f34-4839-987f-e6d34f92f785" xmlns:ns3="c8df3461-28a5-4f07-a897-5548def6ad5e" xmlns:ns4="71c45d75-c9c9-409a-a4e9-a617adc7c43c" xmlns:ns5="8d42e0dd-18ca-448e-996e-c2aaa315e839" targetNamespace="http://schemas.microsoft.com/office/2006/metadata/properties" ma:root="true" ma:fieldsID="527f8012e294217c951f5da7e82827d5" ns2:_="" ns3:_="" ns4:_="" ns5:_="">
    <xsd:import namespace="1b272b03-6f34-4839-987f-e6d34f92f785"/>
    <xsd:import namespace="c8df3461-28a5-4f07-a897-5548def6ad5e"/>
    <xsd:import namespace="71c45d75-c9c9-409a-a4e9-a617adc7c43c"/>
    <xsd:import namespace="8d42e0dd-18ca-448e-996e-c2aaa315e8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4:e060fd50b43043daa866fdeac7c2414a" minOccurs="0"/>
                <xsd:element ref="ns5:TaxCatchAll" minOccurs="0"/>
                <xsd:element ref="ns4:la0e5fc8317e4c35a742fe979e574f56" minOccurs="0"/>
                <xsd:element ref="ns4:d8bd9deca86c484aaa0e86c9411528e8"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272b03-6f34-4839-987f-e6d34f92f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ServiceAutoTags" ma:index="22" nillable="true" ma:displayName="Tags" ma:internalName="MediaServiceAutoTags"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b704c289-2b3b-45af-a6a7-9640d4e0ae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Location" ma:index="3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df3461-28a5-4f07-a897-5548def6ad5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1c45d75-c9c9-409a-a4e9-a617adc7c43c" elementFormDefault="qualified">
    <xsd:import namespace="http://schemas.microsoft.com/office/2006/documentManagement/types"/>
    <xsd:import namespace="http://schemas.microsoft.com/office/infopath/2007/PartnerControls"/>
    <xsd:element name="e060fd50b43043daa866fdeac7c2414a" ma:index="15" nillable="true" ma:taxonomy="true" ma:internalName="e060fd50b43043daa866fdeac7c2414a" ma:taxonomyFieldName="High_x002d_impact_x0020_Intervention" ma:displayName="High-impact Intervention" ma:default="" ma:fieldId="{e060fd50-b430-43da-a866-fdeac7c2414a}" ma:taxonomyMulti="true" ma:sspId="b704c289-2b3b-45af-a6a7-9640d4e0aeeb" ma:termSetId="2340cb37-154c-490f-a45f-e628ae23e4f4" ma:anchorId="00000000-0000-0000-0000-000000000000" ma:open="false" ma:isKeyword="false">
      <xsd:complexType>
        <xsd:sequence>
          <xsd:element ref="pc:Terms" minOccurs="0" maxOccurs="1"/>
        </xsd:sequence>
      </xsd:complexType>
    </xsd:element>
    <xsd:element name="la0e5fc8317e4c35a742fe979e574f56" ma:index="18" nillable="true" ma:taxonomy="true" ma:internalName="la0e5fc8317e4c35a742fe979e574f56" ma:taxonomyFieldName="MCGL_x0020_Accelerator" ma:displayName="MCGL Accelerator" ma:default="" ma:fieldId="{5a0e5fc8-317e-4c35-a742-fe979e574f56}" ma:taxonomyMulti="true" ma:sspId="b704c289-2b3b-45af-a6a7-9640d4e0aeeb" ma:termSetId="e6e03eee-2b9a-4e86-8279-7e50d8f0b04d" ma:anchorId="00000000-0000-0000-0000-000000000000" ma:open="false" ma:isKeyword="false">
      <xsd:complexType>
        <xsd:sequence>
          <xsd:element ref="pc:Terms" minOccurs="0" maxOccurs="1"/>
        </xsd:sequence>
      </xsd:complexType>
    </xsd:element>
    <xsd:element name="d8bd9deca86c484aaa0e86c9411528e8" ma:index="20" nillable="true" ma:taxonomy="true" ma:internalName="d8bd9deca86c484aaa0e86c9411528e8" ma:taxonomyFieldName="MCGL_x0020_Country" ma:displayName="MCGL Country" ma:default="" ma:fieldId="{d8bd9dec-a86c-484a-aa0e-86c9411528e8}" ma:taxonomyMulti="true" ma:sspId="b704c289-2b3b-45af-a6a7-9640d4e0aeeb" ma:termSetId="4945c31e-24a3-48ea-ae34-c0ae0ef2547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d42e0dd-18ca-448e-996e-c2aaa315e839"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5818b53-3051-4c6e-89da-e62728af6d94}" ma:internalName="TaxCatchAll" ma:showField="CatchAllData" ma:web="71c45d75-c9c9-409a-a4e9-a617adc7c4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e060fd50b43043daa866fdeac7c2414a xmlns="71c45d75-c9c9-409a-a4e9-a617adc7c43c">
      <Terms xmlns="http://schemas.microsoft.com/office/infopath/2007/PartnerControls"/>
    </e060fd50b43043daa866fdeac7c2414a>
    <TaxCatchAll xmlns="8d42e0dd-18ca-448e-996e-c2aaa315e839" xsi:nil="true"/>
    <la0e5fc8317e4c35a742fe979e574f56 xmlns="71c45d75-c9c9-409a-a4e9-a617adc7c43c">
      <Terms xmlns="http://schemas.microsoft.com/office/infopath/2007/PartnerControls"/>
    </la0e5fc8317e4c35a742fe979e574f56>
    <d8bd9deca86c484aaa0e86c9411528e8 xmlns="71c45d75-c9c9-409a-a4e9-a617adc7c43c">
      <Terms xmlns="http://schemas.microsoft.com/office/infopath/2007/PartnerControls"/>
    </d8bd9deca86c484aaa0e86c9411528e8>
    <lcf76f155ced4ddcb4097134ff3c332f xmlns="1b272b03-6f34-4839-987f-e6d34f92f78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FAB0C74-40AE-4322-BEA0-B7BA5F9AD0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272b03-6f34-4839-987f-e6d34f92f785"/>
    <ds:schemaRef ds:uri="c8df3461-28a5-4f07-a897-5548def6ad5e"/>
    <ds:schemaRef ds:uri="71c45d75-c9c9-409a-a4e9-a617adc7c43c"/>
    <ds:schemaRef ds:uri="8d42e0dd-18ca-448e-996e-c2aaa315e8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AFA3231-292C-408F-BF49-2B6A7412F0C2}">
  <ds:schemaRefs>
    <ds:schemaRef ds:uri="http://schemas.microsoft.com/sharepoint/v3/contenttype/forms"/>
  </ds:schemaRefs>
</ds:datastoreItem>
</file>

<file path=customXml/itemProps3.xml><?xml version="1.0" encoding="utf-8"?>
<ds:datastoreItem xmlns:ds="http://schemas.openxmlformats.org/officeDocument/2006/customXml" ds:itemID="{299F094F-9F36-427D-8E1F-D82A1600923B}">
  <ds:schemaRefs>
    <ds:schemaRef ds:uri="c8df3461-28a5-4f07-a897-5548def6ad5e"/>
    <ds:schemaRef ds:uri="http://purl.org/dc/dcmitype/"/>
    <ds:schemaRef ds:uri="http://purl.org/dc/elements/1.1/"/>
    <ds:schemaRef ds:uri="http://schemas.microsoft.com/office/infopath/2007/PartnerControls"/>
    <ds:schemaRef ds:uri="http://schemas.openxmlformats.org/package/2006/metadata/core-properties"/>
    <ds:schemaRef ds:uri="1b272b03-6f34-4839-987f-e6d34f92f785"/>
    <ds:schemaRef ds:uri="http://schemas.microsoft.com/office/2006/documentManagement/types"/>
    <ds:schemaRef ds:uri="8d42e0dd-18ca-448e-996e-c2aaa315e839"/>
    <ds:schemaRef ds:uri="http://www.w3.org/XML/1998/namespace"/>
    <ds:schemaRef ds:uri="71c45d75-c9c9-409a-a4e9-a617adc7c43c"/>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TotalTime>
  <Words>4214</Words>
  <Application>Microsoft Office PowerPoint</Application>
  <PresentationFormat>On-screen Show (4:3)</PresentationFormat>
  <Paragraphs>353</Paragraphs>
  <Slides>39</Slides>
  <Notes>39</Notes>
  <HiddenSlides>0</HiddenSlides>
  <MMClips>0</MMClips>
  <ScaleCrop>false</ScaleCrop>
  <HeadingPairs>
    <vt:vector size="4" baseType="variant">
      <vt:variant>
        <vt:lpstr>Theme</vt:lpstr>
      </vt:variant>
      <vt:variant>
        <vt:i4>7</vt:i4>
      </vt:variant>
      <vt:variant>
        <vt:lpstr>Slide Titles</vt:lpstr>
      </vt:variant>
      <vt:variant>
        <vt:i4>39</vt:i4>
      </vt:variant>
    </vt:vector>
  </HeadingPairs>
  <TitlesOfParts>
    <vt:vector size="46" baseType="lpstr">
      <vt:lpstr>2_Default Design</vt:lpstr>
      <vt:lpstr>4_Theme1</vt:lpstr>
      <vt:lpstr>5_Theme1</vt:lpstr>
      <vt:lpstr>7_Theme1</vt:lpstr>
      <vt:lpstr>3_Theme1</vt:lpstr>
      <vt:lpstr>6_Theme1</vt:lpstr>
      <vt:lpstr>1_Default Design</vt:lpstr>
      <vt:lpstr>PowerPoint Presentation</vt:lpstr>
      <vt:lpstr>Session Objectives</vt:lpstr>
      <vt:lpstr>PowerPoint Presentation</vt:lpstr>
      <vt:lpstr>PowerPoint Presentation</vt:lpstr>
      <vt:lpstr>When to start? Fully or nearly fully breastfeeding</vt:lpstr>
      <vt:lpstr>When to start? Partially or not breastfeeding</vt:lpstr>
      <vt:lpstr>PowerPoint Presentation</vt:lpstr>
      <vt:lpstr>PowerPoint Presentation</vt:lpstr>
      <vt:lpstr>PowerPoint Presentation</vt:lpstr>
      <vt:lpstr>What’s different about the PPIUD?</vt:lpstr>
      <vt:lpstr>Timing of Postpartum IUD Insertion</vt:lpstr>
      <vt:lpstr>Place of Postpartum IUD Insertion</vt:lpstr>
      <vt:lpstr>Interval and postpartum IUD kit</vt:lpstr>
      <vt:lpstr>Correcting Rumors and Misinformation</vt:lpstr>
      <vt:lpstr>Providing IUD services Explaining the Insertion procedure</vt:lpstr>
      <vt:lpstr>Providing IUD services</vt:lpstr>
      <vt:lpstr>Providing IUD services</vt:lpstr>
      <vt:lpstr>     Supporting New and Continuing Users                Give specific instructions</vt:lpstr>
      <vt:lpstr>Sample of front and back of client card</vt:lpstr>
      <vt:lpstr>How Can a Partner Help?</vt:lpstr>
      <vt:lpstr>“Come back anytime": Reasons to return</vt:lpstr>
      <vt:lpstr>PowerPoint Presentation</vt:lpstr>
      <vt:lpstr>Warning signs</vt:lpstr>
      <vt:lpstr>Removing the IUD </vt:lpstr>
      <vt:lpstr>Signs of Possible IUD Complications</vt:lpstr>
      <vt:lpstr>  Identification of potential complications and their management Changes in Menstrual Bleeding Patterns </vt:lpstr>
      <vt:lpstr>Potential complications and their management Cramping or pain that may or may not be associated with menstruation</vt:lpstr>
      <vt:lpstr>Managing IUD Side Effects or Complications: Heavy, Prolonged or Irregular Bleeding</vt:lpstr>
      <vt:lpstr>Potential complications and their management        Severe pain in Lower abdomen (Rare)</vt:lpstr>
      <vt:lpstr>Potential complications and their management Signs and symptoms of Infection</vt:lpstr>
      <vt:lpstr>Potential complications and their management Expulsion-Complete or Partial</vt:lpstr>
      <vt:lpstr>Potential complications and their management Suspected Perforation</vt:lpstr>
      <vt:lpstr>Potential complications and their management String Related-Long/Short</vt:lpstr>
      <vt:lpstr>Potential complications and their management - Missing strings</vt:lpstr>
      <vt:lpstr>Partner can feel strings during sex</vt:lpstr>
      <vt:lpstr>Protocol for missing strings</vt:lpstr>
      <vt:lpstr>Potential complications and their management Pregnancy with an IUD in place</vt:lpstr>
      <vt:lpstr>PowerPoint Presentation</vt:lpstr>
      <vt:lpstr>Copper IUDs: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Ana Petricel</cp:lastModifiedBy>
  <cp:revision>5</cp:revision>
  <dcterms:modified xsi:type="dcterms:W3CDTF">2024-08-09T14:31:48Z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0x0101009562EB6DC257AE4985D89B02739FA68A</vt:lpwstr>
  </property>
  <property fmtid="{D5CDD505-2E9C-101B-9397-08002B2CF9AE}" pid="3" name="MCGL Country">
    <vt:lpwstr/>
  </property>
  <property fmtid="{D5CDD505-2E9C-101B-9397-08002B2CF9AE}" pid="4" name="MediaServiceImageTags">
    <vt:lpwstr/>
  </property>
  <property fmtid="{D5CDD505-2E9C-101B-9397-08002B2CF9AE}" pid="5" name="MCGL Accelerator">
    <vt:lpwstr/>
  </property>
  <property fmtid="{D5CDD505-2E9C-101B-9397-08002B2CF9AE}" pid="6" name="High-impact Intervention">
    <vt:lpwstr/>
  </property>
</Properties>
</file>