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0" r:id="rId5"/>
    <p:sldMasterId id="2147483654" r:id="rId6"/>
    <p:sldMasterId id="2147483657" r:id="rId7"/>
  </p:sldMasterIdLst>
  <p:notesMasterIdLst>
    <p:notesMasterId r:id="rId23"/>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9144000" cy="6858000" type="screen4x3"/>
  <p:notesSz cx="7010400" cy="9296400"/>
  <p:embeddedFontLst>
    <p:embeddedFont>
      <p:font typeface="Arial Black" panose="020B0A04020102020204" pitchFamily="34" charset="0"/>
      <p:regular r:id="rId24"/>
      <p:bold r:id="rId25"/>
    </p:embeddedFont>
    <p:embeddedFont>
      <p:font typeface="Noto Sans Symbols"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n7M+lljWSR+IsldQQHLEHYDy7I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297E61-EE78-4231-B870-FF990C4E7611}">
  <a:tblStyle styleId="{70297E61-EE78-4231-B870-FF990C4E761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2880"/>
      </p:guideLst>
    </p:cSldViewPr>
  </p:slideViewPr>
  <p:notesViewPr>
    <p:cSldViewPr snapToGrid="0">
      <p:cViewPr varScale="1">
        <p:scale>
          <a:sx n="100" d="100"/>
          <a:sy n="100"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2.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1.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customschemas.google.com/relationships/presentationmetadata" Target="meta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font" Target="fonts/font4.fntdata"/><Relationship Id="rId30" Type="http://schemas.openxmlformats.org/officeDocument/2006/relationships/viewProps" Target="viewProp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47E9918A-013D-10E3-8C5D-78CDC1CEE493}"/>
    <pc:docChg chg="modSld">
      <pc:chgData name="Neeta Bhatnagar" userId="S::nbhatnagar@jhpiego.org::5911732b-fbfe-4d3d-b8bd-8ca77ef6091e" providerId="AD" clId="Web-{47E9918A-013D-10E3-8C5D-78CDC1CEE493}" dt="2024-07-24T16:37:11.771" v="3"/>
      <pc:docMkLst>
        <pc:docMk/>
      </pc:docMkLst>
      <pc:sldChg chg="modNotes">
        <pc:chgData name="Neeta Bhatnagar" userId="S::nbhatnagar@jhpiego.org::5911732b-fbfe-4d3d-b8bd-8ca77ef6091e" providerId="AD" clId="Web-{47E9918A-013D-10E3-8C5D-78CDC1CEE493}" dt="2024-07-24T16:37:11.771" v="3"/>
        <pc:sldMkLst>
          <pc:docMk/>
          <pc:sldMk cId="0"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68625" y="697225"/>
            <a:ext cx="4673825"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who.int/news/item/29-08-2019-new-app-for-who-s-medical-eligibility-criteria-for-contraceptive-us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1:notes"/>
          <p:cNvSpPr>
            <a:spLocks noGrp="1" noRot="1" noChangeAspect="1"/>
          </p:cNvSpPr>
          <p:nvPr>
            <p:ph type="sldImg" idx="2"/>
          </p:nvPr>
        </p:nvSpPr>
        <p:spPr>
          <a:xfrm>
            <a:off x="692150" y="685800"/>
            <a:ext cx="4064000" cy="3048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63" name="Google Shape;63;p1:notes"/>
          <p:cNvSpPr txBox="1">
            <a:spLocks noGrp="1"/>
          </p:cNvSpPr>
          <p:nvPr>
            <p:ph type="body" idx="1"/>
          </p:nvPr>
        </p:nvSpPr>
        <p:spPr>
          <a:xfrm>
            <a:off x="609600" y="3733800"/>
            <a:ext cx="5813425" cy="52625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sz="1000" i="1">
                <a:latin typeface="Times New Roman"/>
                <a:ea typeface="Times New Roman"/>
                <a:cs typeface="Times New Roman"/>
                <a:sym typeface="Times New Roman"/>
              </a:rPr>
              <a:t>Illustration credit: Salim Khalaf/FHI</a:t>
            </a:r>
            <a:endParaRPr sz="1000" b="1" i="1">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2: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 name="Google Shape;70;p2:notes"/>
          <p:cNvSpPr>
            <a:spLocks noGrp="1" noRot="1" noChangeAspect="1"/>
          </p:cNvSpPr>
          <p:nvPr>
            <p:ph type="sldImg" idx="2"/>
          </p:nvPr>
        </p:nvSpPr>
        <p:spPr>
          <a:xfrm>
            <a:off x="1168625" y="697225"/>
            <a:ext cx="467382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3: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p3:notes"/>
          <p:cNvSpPr>
            <a:spLocks noGrp="1" noRot="1" noChangeAspect="1"/>
          </p:cNvSpPr>
          <p:nvPr>
            <p:ph type="sldImg" idx="2"/>
          </p:nvPr>
        </p:nvSpPr>
        <p:spPr>
          <a:xfrm>
            <a:off x="1168625" y="697225"/>
            <a:ext cx="467382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4:notes"/>
          <p:cNvSpPr txBox="1">
            <a:spLocks noGrp="1"/>
          </p:cNvSpPr>
          <p:nvPr>
            <p:ph type="sldNum" idx="12"/>
          </p:nvPr>
        </p:nvSpPr>
        <p:spPr>
          <a:xfrm>
            <a:off x="3970338" y="8831263"/>
            <a:ext cx="3038475" cy="463550"/>
          </a:xfrm>
          <a:prstGeom prst="rect">
            <a:avLst/>
          </a:prstGeom>
          <a:noFill/>
          <a:ln>
            <a:noFill/>
          </a:ln>
        </p:spPr>
        <p:txBody>
          <a:bodyPr spcFirstLastPara="1" wrap="square" lIns="86000" tIns="43000" rIns="86000" bIns="43000" anchor="t" anchorCtr="0">
            <a:noAutofit/>
          </a:bodyPr>
          <a:lstStyle/>
          <a:p>
            <a:pPr marL="0" marR="0" lvl="0" indent="0" algn="l" rtl="0">
              <a:lnSpc>
                <a:spcPct val="100000"/>
              </a:lnSpc>
              <a:spcBef>
                <a:spcPts val="0"/>
              </a:spcBef>
              <a:spcAft>
                <a:spcPts val="0"/>
              </a:spcAft>
              <a:buNone/>
            </a:pPr>
            <a:fld id="{00000000-1234-1234-1234-123412341234}" type="slidenum">
              <a:rPr lang="en-US" sz="2400" b="0" i="0" u="none" strike="noStrike" cap="none">
                <a:solidFill>
                  <a:srgbClr val="000000"/>
                </a:solidFill>
                <a:latin typeface="Arial"/>
                <a:ea typeface="Arial"/>
                <a:cs typeface="Arial"/>
                <a:sym typeface="Arial"/>
              </a:rPr>
              <a:t>4</a:t>
            </a:fld>
            <a:endParaRPr sz="2400" b="0" i="0" u="none" strike="noStrike" cap="none">
              <a:solidFill>
                <a:srgbClr val="000000"/>
              </a:solidFill>
              <a:latin typeface="Arial"/>
              <a:ea typeface="Arial"/>
              <a:cs typeface="Arial"/>
              <a:sym typeface="Arial"/>
            </a:endParaRPr>
          </a:p>
        </p:txBody>
      </p:sp>
      <p:sp>
        <p:nvSpPr>
          <p:cNvPr id="83" name="Google Shape;83;p4:notes"/>
          <p:cNvSpPr>
            <a:spLocks noGrp="1" noRot="1" noChangeAspect="1"/>
          </p:cNvSpPr>
          <p:nvPr>
            <p:ph type="sldImg" idx="2"/>
          </p:nvPr>
        </p:nvSpPr>
        <p:spPr>
          <a:xfrm>
            <a:off x="1182688" y="698500"/>
            <a:ext cx="4645025" cy="34845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4" name="Google Shape;84;p4:notes"/>
          <p:cNvSpPr txBox="1">
            <a:spLocks noGrp="1"/>
          </p:cNvSpPr>
          <p:nvPr>
            <p:ph type="body" idx="1"/>
          </p:nvPr>
        </p:nvSpPr>
        <p:spPr>
          <a:xfrm>
            <a:off x="685800" y="3886200"/>
            <a:ext cx="5607050"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15" name="Google Shape;115;p5:notes"/>
          <p:cNvSpPr txBox="1">
            <a:spLocks noGrp="1"/>
          </p:cNvSpPr>
          <p:nvPr>
            <p:ph type="body" idx="1"/>
          </p:nvPr>
        </p:nvSpPr>
        <p:spPr>
          <a:xfrm>
            <a:off x="685800" y="3886200"/>
            <a:ext cx="5607050"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23" name="Google Shape;123;p6:notes"/>
          <p:cNvSpPr txBox="1">
            <a:spLocks noGrp="1"/>
          </p:cNvSpPr>
          <p:nvPr>
            <p:ph type="body" idx="1"/>
          </p:nvPr>
        </p:nvSpPr>
        <p:spPr>
          <a:xfrm>
            <a:off x="685800" y="3886200"/>
            <a:ext cx="5607050"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30" name="Google Shape;130;p7:notes"/>
          <p:cNvSpPr txBox="1">
            <a:spLocks noGrp="1"/>
          </p:cNvSpPr>
          <p:nvPr>
            <p:ph type="body" idx="1"/>
          </p:nvPr>
        </p:nvSpPr>
        <p:spPr>
          <a:xfrm>
            <a:off x="685800" y="3886200"/>
            <a:ext cx="5607050"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0:notes"/>
          <p:cNvSpPr>
            <a:spLocks noGrp="1" noRot="1" noChangeAspect="1"/>
          </p:cNvSpPr>
          <p:nvPr>
            <p:ph type="sldImg" idx="2"/>
          </p:nvPr>
        </p:nvSpPr>
        <p:spPr>
          <a:xfrm>
            <a:off x="1168625" y="697225"/>
            <a:ext cx="467382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1: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1:notes"/>
          <p:cNvSpPr>
            <a:spLocks noGrp="1" noRot="1" noChangeAspect="1"/>
          </p:cNvSpPr>
          <p:nvPr>
            <p:ph type="sldImg" idx="2"/>
          </p:nvPr>
        </p:nvSpPr>
        <p:spPr>
          <a:xfrm>
            <a:off x="1168625" y="697225"/>
            <a:ext cx="467382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2:notes"/>
          <p:cNvSpPr>
            <a:spLocks noGrp="1" noRot="1" noChangeAspect="1"/>
          </p:cNvSpPr>
          <p:nvPr>
            <p:ph type="sldImg" idx="2"/>
          </p:nvPr>
        </p:nvSpPr>
        <p:spPr>
          <a:xfrm>
            <a:off x="823913" y="685800"/>
            <a:ext cx="4049712" cy="303688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63" name="Google Shape;163;p12:notes"/>
          <p:cNvSpPr txBox="1">
            <a:spLocks noGrp="1"/>
          </p:cNvSpPr>
          <p:nvPr>
            <p:ph type="body" idx="1"/>
          </p:nvPr>
        </p:nvSpPr>
        <p:spPr>
          <a:xfrm>
            <a:off x="609600" y="3810000"/>
            <a:ext cx="5921375" cy="49530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3:notes"/>
          <p:cNvSpPr>
            <a:spLocks noGrp="1" noRot="1" noChangeAspect="1"/>
          </p:cNvSpPr>
          <p:nvPr>
            <p:ph type="sldImg" idx="2"/>
          </p:nvPr>
        </p:nvSpPr>
        <p:spPr>
          <a:xfrm>
            <a:off x="609600"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71" name="Google Shape;171;p13:notes"/>
          <p:cNvSpPr txBox="1">
            <a:spLocks noGrp="1"/>
          </p:cNvSpPr>
          <p:nvPr>
            <p:ph type="body" idx="1"/>
          </p:nvPr>
        </p:nvSpPr>
        <p:spPr>
          <a:xfrm>
            <a:off x="533400" y="3733800"/>
            <a:ext cx="5607050" cy="45720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5000"/>
              </a:lnSpc>
              <a:spcBef>
                <a:spcPts val="0"/>
              </a:spcBef>
              <a:spcAft>
                <a:spcPts val="0"/>
              </a:spcAft>
              <a:buNone/>
            </a:pPr>
            <a:r>
              <a:rPr lang="en-US" sz="1200" b="1" dirty="0">
                <a:solidFill>
                  <a:srgbClr val="182643"/>
                </a:solidFill>
                <a:latin typeface="Times New Roman"/>
                <a:ea typeface="Times New Roman"/>
                <a:cs typeface="Times New Roman"/>
                <a:sym typeface="Times New Roman"/>
              </a:rPr>
              <a:t>Medical Eligibility Criteria and Screening​ for PPIUD (15 mins)</a:t>
            </a:r>
            <a:endParaRPr sz="1200" dirty="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dirty="0">
                <a:solidFill>
                  <a:srgbClr val="000000"/>
                </a:solidFill>
                <a:latin typeface="Times New Roman"/>
                <a:ea typeface="Times New Roman"/>
                <a:cs typeface="Times New Roman"/>
                <a:sym typeface="Times New Roman"/>
              </a:rPr>
              <a:t> </a:t>
            </a:r>
            <a:endParaRPr sz="1200" dirty="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b="1" i="1" dirty="0">
                <a:solidFill>
                  <a:srgbClr val="000000"/>
                </a:solidFill>
                <a:latin typeface="Times New Roman"/>
                <a:ea typeface="Times New Roman"/>
                <a:cs typeface="Times New Roman"/>
                <a:sym typeface="Times New Roman"/>
              </a:rPr>
              <a:t>Discussion ​</a:t>
            </a:r>
            <a:endParaRPr sz="1200" dirty="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dirty="0">
                <a:solidFill>
                  <a:srgbClr val="000000"/>
                </a:solidFill>
                <a:latin typeface="Times New Roman"/>
                <a:ea typeface="Times New Roman"/>
                <a:cs typeface="Times New Roman"/>
                <a:sym typeface="Times New Roman"/>
              </a:rPr>
              <a:t> </a:t>
            </a:r>
            <a:endParaRPr sz="1200" dirty="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dirty="0">
                <a:solidFill>
                  <a:srgbClr val="000000"/>
                </a:solidFill>
                <a:latin typeface="Times New Roman"/>
                <a:ea typeface="Times New Roman"/>
                <a:cs typeface="Times New Roman"/>
                <a:sym typeface="Times New Roman"/>
              </a:rPr>
              <a:t>Recap the WHO MEC criteria and determine whether the participants understand these criteria and are comfortable using the MEC wheel and the digital app. ​</a:t>
            </a:r>
            <a:endParaRPr sz="1200" dirty="0">
              <a:latin typeface="Times New Roman"/>
              <a:ea typeface="Times New Roman"/>
              <a:cs typeface="Times New Roman"/>
              <a:sym typeface="Times New Roman"/>
            </a:endParaRPr>
          </a:p>
          <a:p>
            <a:pPr marL="0" lvl="0" indent="0" algn="l" rtl="0">
              <a:lnSpc>
                <a:spcPct val="95000"/>
              </a:lnSpc>
              <a:spcBef>
                <a:spcPts val="0"/>
              </a:spcBef>
              <a:spcAft>
                <a:spcPts val="0"/>
              </a:spcAft>
              <a:buNone/>
            </a:pPr>
            <a:r>
              <a:rPr lang="en-US" sz="1200" dirty="0">
                <a:latin typeface="Times New Roman"/>
                <a:ea typeface="Times New Roman"/>
                <a:cs typeface="Times New Roman"/>
                <a:sym typeface="Times New Roman"/>
              </a:rPr>
              <a:t>Go through the slide -</a:t>
            </a:r>
            <a:r>
              <a:rPr lang="en-US" dirty="0">
                <a:latin typeface="Times New Roman"/>
                <a:ea typeface="Times New Roman"/>
                <a:cs typeface="Times New Roman"/>
                <a:sym typeface="Times New Roman"/>
              </a:rPr>
              <a:t>14 </a:t>
            </a:r>
            <a:r>
              <a:rPr lang="en-US" sz="1200" dirty="0">
                <a:latin typeface="Times New Roman"/>
                <a:ea typeface="Times New Roman"/>
                <a:cs typeface="Times New Roman"/>
                <a:sym typeface="Times New Roman"/>
              </a:rPr>
              <a:t>and discuss the criteria and conditions eligible for safe use of IUDs in the immediate postpartum period. </a:t>
            </a:r>
            <a:r>
              <a:rPr lang="en-US" sz="1200" u="sng" dirty="0">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New app for WHO's Medical eligibility criteria for </a:t>
            </a:r>
            <a:r>
              <a:rPr lang="en-US" sz="1200" u="sng" dirty="0">
                <a:solidFill>
                  <a:srgbClr val="0000FF"/>
                </a:solidFill>
                <a:latin typeface="Calibri"/>
                <a:ea typeface="Calibri"/>
                <a:cs typeface="Calibri"/>
                <a:sym typeface="Calibri"/>
              </a:rPr>
              <a:t>contraceptive use</a:t>
            </a:r>
            <a:r>
              <a:rPr lang="en-US" u="sng" dirty="0">
                <a:solidFill>
                  <a:srgbClr val="0000FF"/>
                </a:solidFill>
                <a:latin typeface="Calibri"/>
                <a:ea typeface="Calibri"/>
                <a:cs typeface="Calibri"/>
                <a:sym typeface="Calibri"/>
              </a:rPr>
              <a:t> </a:t>
            </a:r>
            <a:endParaRPr sz="1200" dirty="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900" dirty="0">
                <a:solidFill>
                  <a:srgbClr val="000000"/>
                </a:solidFill>
                <a:latin typeface="Times New Roman"/>
                <a:ea typeface="Times New Roman"/>
                <a:cs typeface="Times New Roman"/>
                <a:sym typeface="Times New Roman"/>
              </a:rPr>
              <a:t> </a:t>
            </a:r>
            <a:endParaRPr sz="1200" dirty="0">
              <a:latin typeface="Times New Roman"/>
              <a:ea typeface="Times New Roman"/>
              <a:cs typeface="Times New Roman"/>
              <a:sym typeface="Times New Roman"/>
            </a:endParaRPr>
          </a:p>
          <a:p>
            <a:pPr marL="0" indent="0">
              <a:lnSpc>
                <a:spcPct val="95000"/>
              </a:lnSpc>
              <a:buNone/>
            </a:pPr>
            <a:r>
              <a:rPr lang="en-US" sz="1200" b="1" dirty="0">
                <a:solidFill>
                  <a:srgbClr val="000000"/>
                </a:solidFill>
                <a:latin typeface="Times New Roman"/>
                <a:ea typeface="Times New Roman"/>
                <a:cs typeface="Times New Roman"/>
                <a:sym typeface="Times New Roman"/>
              </a:rPr>
              <a:t>Distribute </a:t>
            </a:r>
            <a:r>
              <a:rPr lang="en-US" b="1" dirty="0">
                <a:solidFill>
                  <a:srgbClr val="000000"/>
                </a:solidFill>
                <a:latin typeface="Times New Roman"/>
                <a:ea typeface="Times New Roman"/>
                <a:cs typeface="Times New Roman"/>
                <a:sym typeface="Times New Roman"/>
              </a:rPr>
              <a:t>handout # 8the</a:t>
            </a:r>
            <a:r>
              <a:rPr lang="en-US" b="1" dirty="0">
                <a:latin typeface="Times New Roman"/>
                <a:ea typeface="Times New Roman"/>
                <a:cs typeface="Times New Roman"/>
                <a:sym typeface="Times New Roman"/>
              </a:rPr>
              <a:t> CL </a:t>
            </a:r>
            <a:r>
              <a:rPr lang="en-US" b="1" dirty="0">
                <a:solidFill>
                  <a:srgbClr val="000000"/>
                </a:solidFill>
                <a:latin typeface="Times New Roman"/>
                <a:ea typeface="Times New Roman"/>
                <a:cs typeface="Times New Roman"/>
                <a:sym typeface="Times New Roman"/>
              </a:rPr>
              <a:t> </a:t>
            </a:r>
            <a:r>
              <a:rPr lang="en-US" sz="1200" b="1" dirty="0">
                <a:solidFill>
                  <a:srgbClr val="000000"/>
                </a:solidFill>
                <a:latin typeface="Times New Roman"/>
                <a:ea typeface="Times New Roman"/>
                <a:cs typeface="Times New Roman"/>
                <a:sym typeface="Times New Roman"/>
              </a:rPr>
              <a:t>for Pre-insertion screening for PPIUD</a:t>
            </a:r>
            <a:r>
              <a:rPr lang="en-US" sz="1200" dirty="0">
                <a:solidFill>
                  <a:srgbClr val="000000"/>
                </a:solidFill>
                <a:latin typeface="Times New Roman"/>
                <a:ea typeface="Times New Roman"/>
                <a:cs typeface="Times New Roman"/>
                <a:sym typeface="Times New Roman"/>
              </a:rPr>
              <a:t> ​ and review the conditions that contradict the insertion of IUDs in the postpartum period If the woman has any of these conditions, counsel her for an alternate method. If she insists on having an IUD, ask her to come back after 4 weeks. These conditions include:</a:t>
            </a:r>
            <a:endParaRPr sz="1200" dirty="0">
              <a:latin typeface="Times New Roman"/>
              <a:ea typeface="Times New Roman"/>
              <a:cs typeface="Times New Roman"/>
              <a:sym typeface="Times New Roman"/>
            </a:endParaRPr>
          </a:p>
          <a:p>
            <a:pPr marL="342900" marR="0" lvl="0" indent="-342900" algn="l" rtl="0">
              <a:lnSpc>
                <a:spcPct val="95000"/>
              </a:lnSpc>
              <a:spcBef>
                <a:spcPts val="0"/>
              </a:spcBef>
              <a:spcAft>
                <a:spcPts val="0"/>
              </a:spcAft>
              <a:buClr>
                <a:srgbClr val="000000"/>
              </a:buClr>
              <a:buSzPts val="1200"/>
              <a:buFont typeface="Arial"/>
              <a:buChar char="●"/>
            </a:pPr>
            <a:r>
              <a:rPr lang="en-US" sz="1200" dirty="0">
                <a:solidFill>
                  <a:srgbClr val="000000"/>
                </a:solidFill>
                <a:latin typeface="Noto Sans Symbols"/>
                <a:ea typeface="Noto Sans Symbols"/>
                <a:cs typeface="Noto Sans Symbols"/>
                <a:sym typeface="Noto Sans Symbols"/>
              </a:rPr>
              <a:t>Chorioamnionitis​</a:t>
            </a:r>
            <a:endParaRPr sz="1200" dirty="0">
              <a:latin typeface="Times New Roman"/>
              <a:ea typeface="Times New Roman"/>
              <a:cs typeface="Times New Roman"/>
              <a:sym typeface="Times New Roman"/>
            </a:endParaRPr>
          </a:p>
          <a:p>
            <a:pPr marL="342900" lvl="0" indent="-342900" algn="l" rtl="0">
              <a:lnSpc>
                <a:spcPct val="95000"/>
              </a:lnSpc>
              <a:spcBef>
                <a:spcPts val="0"/>
              </a:spcBef>
              <a:spcAft>
                <a:spcPts val="0"/>
              </a:spcAft>
              <a:buClr>
                <a:srgbClr val="000000"/>
              </a:buClr>
              <a:buSzPts val="1200"/>
              <a:buFont typeface="Arial"/>
              <a:buChar char="●"/>
            </a:pPr>
            <a:r>
              <a:rPr lang="en-US" sz="1200" dirty="0">
                <a:solidFill>
                  <a:srgbClr val="000000"/>
                </a:solidFill>
                <a:latin typeface="Noto Sans Symbols"/>
                <a:ea typeface="Noto Sans Symbols"/>
                <a:cs typeface="Noto Sans Symbols"/>
                <a:sym typeface="Noto Sans Symbols"/>
              </a:rPr>
              <a:t>Postpartum endometritis/metritis</a:t>
            </a:r>
            <a:r>
              <a:rPr lang="en-US" dirty="0">
                <a:solidFill>
                  <a:srgbClr val="000000"/>
                </a:solidFill>
                <a:latin typeface="Noto Sans Symbols"/>
                <a:ea typeface="Noto Sans Symbols"/>
                <a:cs typeface="Noto Sans Symbols"/>
                <a:sym typeface="Noto Sans Symbols"/>
              </a:rPr>
              <a:t> </a:t>
            </a:r>
            <a:r>
              <a:rPr lang="en-US" sz="1200" dirty="0">
                <a:solidFill>
                  <a:srgbClr val="000000"/>
                </a:solidFill>
                <a:latin typeface="Noto Sans Symbols"/>
                <a:ea typeface="Noto Sans Symbols"/>
                <a:cs typeface="Noto Sans Symbols"/>
                <a:sym typeface="Noto Sans Symbols"/>
              </a:rPr>
              <a:t> ​</a:t>
            </a:r>
            <a:endParaRPr sz="1200" dirty="0">
              <a:latin typeface="Times New Roman"/>
              <a:ea typeface="Times New Roman"/>
              <a:cs typeface="Times New Roman"/>
              <a:sym typeface="Times New Roman"/>
            </a:endParaRPr>
          </a:p>
          <a:p>
            <a:pPr marL="342900" lvl="0" indent="-342900" algn="l" rtl="0">
              <a:lnSpc>
                <a:spcPct val="95000"/>
              </a:lnSpc>
              <a:spcBef>
                <a:spcPts val="0"/>
              </a:spcBef>
              <a:spcAft>
                <a:spcPts val="0"/>
              </a:spcAft>
              <a:buClr>
                <a:srgbClr val="000000"/>
              </a:buClr>
              <a:buSzPts val="1200"/>
              <a:buFont typeface="Arial"/>
              <a:buChar char="●"/>
            </a:pPr>
            <a:r>
              <a:rPr lang="en-US" sz="1200" dirty="0">
                <a:solidFill>
                  <a:srgbClr val="000000"/>
                </a:solidFill>
                <a:latin typeface="Noto Sans Symbols"/>
                <a:ea typeface="Noto Sans Symbols"/>
                <a:cs typeface="Noto Sans Symbols"/>
                <a:sym typeface="Noto Sans Symbols"/>
              </a:rPr>
              <a:t>Puerperal sepsis</a:t>
            </a:r>
            <a:r>
              <a:rPr lang="en-US" dirty="0">
                <a:solidFill>
                  <a:srgbClr val="000000"/>
                </a:solidFill>
                <a:latin typeface="Noto Sans Symbols"/>
                <a:ea typeface="Noto Sans Symbols"/>
                <a:cs typeface="Noto Sans Symbols"/>
                <a:sym typeface="Noto Sans Symbols"/>
              </a:rPr>
              <a:t> </a:t>
            </a:r>
            <a:endParaRPr sz="1200" dirty="0">
              <a:solidFill>
                <a:srgbClr val="000000"/>
              </a:solidFill>
              <a:latin typeface="Noto Sans Symbols"/>
              <a:ea typeface="Noto Sans Symbols"/>
              <a:cs typeface="Noto Sans Symbols"/>
              <a:sym typeface="Noto Sans Symbols"/>
            </a:endParaRPr>
          </a:p>
          <a:p>
            <a:pPr marL="342900" marR="0" lvl="0" indent="-342900" algn="l" rtl="0">
              <a:lnSpc>
                <a:spcPct val="95000"/>
              </a:lnSpc>
              <a:spcBef>
                <a:spcPts val="0"/>
              </a:spcBef>
              <a:spcAft>
                <a:spcPts val="0"/>
              </a:spcAft>
              <a:buClr>
                <a:srgbClr val="000000"/>
              </a:buClr>
              <a:buSzPts val="1200"/>
              <a:buFont typeface="Arial"/>
              <a:buChar char="●"/>
            </a:pPr>
            <a:r>
              <a:rPr lang="en-US" sz="1200" dirty="0">
                <a:solidFill>
                  <a:srgbClr val="000000"/>
                </a:solidFill>
                <a:latin typeface="Noto Sans Symbols"/>
                <a:ea typeface="Noto Sans Symbols"/>
                <a:cs typeface="Noto Sans Symbols"/>
                <a:sym typeface="Noto Sans Symbols"/>
              </a:rPr>
              <a:t>More than 18 hours from rupture of membranes to delivery of the baby​</a:t>
            </a:r>
            <a:endParaRPr sz="1200" dirty="0">
              <a:latin typeface="Times New Roman"/>
              <a:ea typeface="Times New Roman"/>
              <a:cs typeface="Times New Roman"/>
              <a:sym typeface="Times New Roman"/>
            </a:endParaRPr>
          </a:p>
          <a:p>
            <a:pPr marL="342900" marR="0" lvl="0" indent="-342900" algn="l" rtl="0">
              <a:lnSpc>
                <a:spcPct val="95000"/>
              </a:lnSpc>
              <a:spcBef>
                <a:spcPts val="0"/>
              </a:spcBef>
              <a:spcAft>
                <a:spcPts val="0"/>
              </a:spcAft>
              <a:buClr>
                <a:srgbClr val="000000"/>
              </a:buClr>
              <a:buSzPts val="1200"/>
              <a:buFont typeface="Arial"/>
              <a:buChar char="●"/>
            </a:pPr>
            <a:r>
              <a:rPr lang="en-US" sz="1200" dirty="0">
                <a:solidFill>
                  <a:srgbClr val="000000"/>
                </a:solidFill>
                <a:latin typeface="Noto Sans Symbols"/>
                <a:ea typeface="Noto Sans Symbols"/>
                <a:cs typeface="Noto Sans Symbols"/>
                <a:sym typeface="Noto Sans Symbols"/>
              </a:rPr>
              <a:t>Unresolved postpartum hemorrhage​</a:t>
            </a:r>
            <a:endParaRPr sz="1200" dirty="0">
              <a:latin typeface="Times New Roman"/>
              <a:ea typeface="Times New Roman"/>
              <a:cs typeface="Times New Roman"/>
              <a:sym typeface="Times New Roman"/>
            </a:endParaRPr>
          </a:p>
          <a:p>
            <a:pPr marL="342900" marR="0" lvl="0" indent="-342900" algn="l" rtl="0">
              <a:lnSpc>
                <a:spcPct val="95000"/>
              </a:lnSpc>
              <a:spcBef>
                <a:spcPts val="0"/>
              </a:spcBef>
              <a:spcAft>
                <a:spcPts val="0"/>
              </a:spcAft>
              <a:buClr>
                <a:srgbClr val="000000"/>
              </a:buClr>
              <a:buSzPts val="1200"/>
              <a:buFont typeface="Arial"/>
              <a:buChar char="●"/>
            </a:pPr>
            <a:r>
              <a:rPr lang="en-US" sz="1200" dirty="0">
                <a:solidFill>
                  <a:srgbClr val="000000"/>
                </a:solidFill>
                <a:latin typeface="Noto Sans Symbols"/>
                <a:ea typeface="Noto Sans Symbols"/>
                <a:cs typeface="Noto Sans Symbols"/>
                <a:sym typeface="Noto Sans Symbols"/>
              </a:rPr>
              <a:t>Extensive genital trauma, the repair of which would be disrupted by the postpartum placement of the IUD​</a:t>
            </a:r>
            <a:endParaRPr sz="1200" dirty="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b="1" dirty="0">
                <a:solidFill>
                  <a:srgbClr val="000000"/>
                </a:solidFill>
                <a:latin typeface="Times New Roman"/>
                <a:ea typeface="Times New Roman"/>
                <a:cs typeface="Times New Roman"/>
                <a:sym typeface="Times New Roman"/>
              </a:rPr>
              <a:t> </a:t>
            </a:r>
            <a:endParaRPr sz="1200" dirty="0">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endParaRPr/>
          </a:p>
        </p:txBody>
      </p:sp>
      <p:sp>
        <p:nvSpPr>
          <p:cNvPr id="180" name="Google Shape;18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88" name="Google Shape;188;p15:notes"/>
          <p:cNvSpPr txBox="1">
            <a:spLocks noGrp="1"/>
          </p:cNvSpPr>
          <p:nvPr>
            <p:ph type="body" idx="1"/>
          </p:nvPr>
        </p:nvSpPr>
        <p:spPr>
          <a:xfrm>
            <a:off x="685800" y="3886200"/>
            <a:ext cx="5607050"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Distribute the Handout # 7 for the Screening checklist for Interval IUD. Allow participants to review it.</a:t>
            </a:r>
            <a:endParaRPr/>
          </a:p>
          <a:p>
            <a:pPr marL="0" lvl="0" indent="0" algn="l" rtl="0">
              <a:lnSpc>
                <a:spcPct val="95000"/>
              </a:lnSpc>
              <a:spcBef>
                <a:spcPts val="360"/>
              </a:spcBef>
              <a:spcAft>
                <a:spcPts val="0"/>
              </a:spcAft>
              <a:buNone/>
            </a:pPr>
            <a:r>
              <a:rPr lang="en-US">
                <a:latin typeface="Times New Roman"/>
                <a:ea typeface="Times New Roman"/>
                <a:cs typeface="Times New Roman"/>
                <a:sym typeface="Times New Roman"/>
              </a:rPr>
              <a:t>Conduct short case scenarios in the session plan on interval IUDs   to allow participants to become familiar and practice using the screening checklist.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
        <p:cNvGrpSpPr/>
        <p:nvPr/>
      </p:nvGrpSpPr>
      <p:grpSpPr>
        <a:xfrm>
          <a:off x="0" y="0"/>
          <a:ext cx="0" cy="0"/>
          <a:chOff x="0" y="0"/>
          <a:chExt cx="0" cy="0"/>
        </a:xfrm>
      </p:grpSpPr>
      <p:sp>
        <p:nvSpPr>
          <p:cNvPr id="11" name="Google Shape;11;p1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solidFill>
                  <a:srgbClr val="000000"/>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17"/>
          <p:cNvSpPr>
            <a:spLocks noGrp="1"/>
          </p:cNvSpPr>
          <p:nvPr>
            <p:ph type="clipArt" idx="2"/>
          </p:nvPr>
        </p:nvSpPr>
        <p:spPr>
          <a:xfrm>
            <a:off x="457200" y="1600200"/>
            <a:ext cx="4038600" cy="4525963"/>
          </a:xfrm>
          <a:prstGeom prst="rect">
            <a:avLst/>
          </a:prstGeom>
          <a:noFill/>
          <a:ln>
            <a:noFill/>
          </a:ln>
        </p:spPr>
      </p:sp>
      <p:sp>
        <p:nvSpPr>
          <p:cNvPr id="13" name="Google Shape;13;p17"/>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rgbClr val="000000"/>
              </a:buClr>
              <a:buSzPts val="3200"/>
              <a:buFont typeface="Arial"/>
              <a:buChar char="•"/>
              <a:defRPr>
                <a:solidFill>
                  <a:srgbClr val="000000"/>
                </a:solidFill>
              </a:defRPr>
            </a:lvl1pPr>
            <a:lvl2pPr marL="914400" lvl="1" indent="-406400" algn="l">
              <a:spcBef>
                <a:spcPts val="560"/>
              </a:spcBef>
              <a:spcAft>
                <a:spcPts val="0"/>
              </a:spcAft>
              <a:buClr>
                <a:srgbClr val="000000"/>
              </a:buClr>
              <a:buSzPts val="2800"/>
              <a:buFont typeface="Arial"/>
              <a:buChar char="–"/>
              <a:defRPr>
                <a:solidFill>
                  <a:srgbClr val="000000"/>
                </a:solidFill>
              </a:defRPr>
            </a:lvl2pPr>
            <a:lvl3pPr marL="1371600" lvl="2" indent="-381000" algn="l">
              <a:spcBef>
                <a:spcPts val="480"/>
              </a:spcBef>
              <a:spcAft>
                <a:spcPts val="0"/>
              </a:spcAft>
              <a:buClr>
                <a:srgbClr val="000000"/>
              </a:buClr>
              <a:buSzPts val="2400"/>
              <a:buFont typeface="Arial"/>
              <a:buChar char="•"/>
              <a:defRPr>
                <a:solidFill>
                  <a:srgbClr val="000000"/>
                </a:solidFill>
              </a:defRPr>
            </a:lvl3pPr>
            <a:lvl4pPr marL="1828800" lvl="3" indent="-355600" algn="l">
              <a:spcBef>
                <a:spcPts val="400"/>
              </a:spcBef>
              <a:spcAft>
                <a:spcPts val="0"/>
              </a:spcAft>
              <a:buClr>
                <a:srgbClr val="000000"/>
              </a:buClr>
              <a:buSzPts val="2000"/>
              <a:buFont typeface="Arial"/>
              <a:buChar char="–"/>
              <a:defRPr>
                <a:solidFill>
                  <a:srgbClr val="000000"/>
                </a:solidFill>
              </a:defRPr>
            </a:lvl4pPr>
            <a:lvl5pPr marL="2286000" lvl="4" indent="-355600" algn="l">
              <a:spcBef>
                <a:spcPts val="400"/>
              </a:spcBef>
              <a:spcAft>
                <a:spcPts val="0"/>
              </a:spcAft>
              <a:buClr>
                <a:srgbClr val="000000"/>
              </a:buClr>
              <a:buSzPts val="2000"/>
              <a:buFont typeface="Arial"/>
              <a:buChar char="»"/>
              <a:defRPr>
                <a:solidFill>
                  <a:srgbClr val="000000"/>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25"/>
          <p:cNvSpPr txBox="1"/>
          <p:nvPr/>
        </p:nvSpPr>
        <p:spPr>
          <a:xfrm>
            <a:off x="6262688" y="6384925"/>
            <a:ext cx="2698750" cy="33972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
        <p:nvSpPr>
          <p:cNvPr id="21" name="Google Shape;21;p2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2" name="Google Shape;22;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2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5" name="Google Shape;25;p2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0000"/>
              </a:buClr>
              <a:buSzPts val="2800"/>
              <a:buFont typeface="Arial"/>
              <a:buChar char="•"/>
              <a:defRPr sz="2800"/>
            </a:lvl1pPr>
            <a:lvl2pPr marL="914400" lvl="1" indent="-381000" algn="l">
              <a:spcBef>
                <a:spcPts val="480"/>
              </a:spcBef>
              <a:spcAft>
                <a:spcPts val="0"/>
              </a:spcAft>
              <a:buClr>
                <a:srgbClr val="000000"/>
              </a:buClr>
              <a:buSzPts val="2400"/>
              <a:buFont typeface="Arial"/>
              <a:buChar char="–"/>
              <a:defRPr sz="2400"/>
            </a:lvl2pPr>
            <a:lvl3pPr marL="1371600" lvl="2" indent="-355600" algn="l">
              <a:spcBef>
                <a:spcPts val="400"/>
              </a:spcBef>
              <a:spcAft>
                <a:spcPts val="0"/>
              </a:spcAft>
              <a:buClr>
                <a:srgbClr val="000000"/>
              </a:buClr>
              <a:buSzPts val="2000"/>
              <a:buFont typeface="Arial"/>
              <a:buChar char="•"/>
              <a:defRPr sz="2000"/>
            </a:lvl3pPr>
            <a:lvl4pPr marL="1828800" lvl="3" indent="-342900" algn="l">
              <a:spcBef>
                <a:spcPts val="360"/>
              </a:spcBef>
              <a:spcAft>
                <a:spcPts val="0"/>
              </a:spcAft>
              <a:buClr>
                <a:srgbClr val="000000"/>
              </a:buClr>
              <a:buSzPts val="1800"/>
              <a:buFont typeface="Arial"/>
              <a:buChar char="–"/>
              <a:defRPr sz="1800"/>
            </a:lvl4pPr>
            <a:lvl5pPr marL="2286000" lvl="4" indent="-342900" algn="l">
              <a:spcBef>
                <a:spcPts val="360"/>
              </a:spcBef>
              <a:spcAft>
                <a:spcPts val="0"/>
              </a:spcAft>
              <a:buClr>
                <a:srgbClr val="000000"/>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26" name="Google Shape;26;p2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0000"/>
              </a:buClr>
              <a:buSzPts val="2800"/>
              <a:buFont typeface="Arial"/>
              <a:buChar char="•"/>
              <a:defRPr sz="2800"/>
            </a:lvl1pPr>
            <a:lvl2pPr marL="914400" lvl="1" indent="-381000" algn="l">
              <a:spcBef>
                <a:spcPts val="480"/>
              </a:spcBef>
              <a:spcAft>
                <a:spcPts val="0"/>
              </a:spcAft>
              <a:buClr>
                <a:srgbClr val="000000"/>
              </a:buClr>
              <a:buSzPts val="2400"/>
              <a:buFont typeface="Arial"/>
              <a:buChar char="–"/>
              <a:defRPr sz="2400"/>
            </a:lvl2pPr>
            <a:lvl3pPr marL="1371600" lvl="2" indent="-355600" algn="l">
              <a:spcBef>
                <a:spcPts val="400"/>
              </a:spcBef>
              <a:spcAft>
                <a:spcPts val="0"/>
              </a:spcAft>
              <a:buClr>
                <a:srgbClr val="000000"/>
              </a:buClr>
              <a:buSzPts val="2000"/>
              <a:buFont typeface="Arial"/>
              <a:buChar char="•"/>
              <a:defRPr sz="2000"/>
            </a:lvl3pPr>
            <a:lvl4pPr marL="1828800" lvl="3" indent="-342900" algn="l">
              <a:spcBef>
                <a:spcPts val="360"/>
              </a:spcBef>
              <a:spcAft>
                <a:spcPts val="0"/>
              </a:spcAft>
              <a:buClr>
                <a:srgbClr val="000000"/>
              </a:buClr>
              <a:buSzPts val="1800"/>
              <a:buFont typeface="Arial"/>
              <a:buChar char="–"/>
              <a:defRPr sz="1800"/>
            </a:lvl4pPr>
            <a:lvl5pPr marL="2286000" lvl="4" indent="-342900" algn="l">
              <a:spcBef>
                <a:spcPts val="360"/>
              </a:spcBef>
              <a:spcAft>
                <a:spcPts val="0"/>
              </a:spcAft>
              <a:buClr>
                <a:srgbClr val="000000"/>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1"/>
        <p:cNvGrpSpPr/>
        <p:nvPr/>
      </p:nvGrpSpPr>
      <p:grpSpPr>
        <a:xfrm>
          <a:off x="0" y="0"/>
          <a:ext cx="0" cy="0"/>
          <a:chOff x="0" y="0"/>
          <a:chExt cx="0" cy="0"/>
        </a:xfrm>
      </p:grpSpPr>
      <p:sp>
        <p:nvSpPr>
          <p:cNvPr id="42" name="Google Shape;42;p24"/>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3" name="Google Shape;43;p2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6" name="Google Shape;46;p27"/>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47" name="Google Shape;47;p27"/>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28"/>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50"/>
        <p:cNvGrpSpPr/>
        <p:nvPr/>
      </p:nvGrpSpPr>
      <p:grpSpPr>
        <a:xfrm>
          <a:off x="0" y="0"/>
          <a:ext cx="0" cy="0"/>
          <a:chOff x="0" y="0"/>
          <a:chExt cx="0" cy="0"/>
        </a:xfrm>
      </p:grpSpPr>
      <p:sp>
        <p:nvSpPr>
          <p:cNvPr id="51" name="Google Shape;51;p2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2" name="Google Shape;52;p29"/>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
        <p:nvSpPr>
          <p:cNvPr id="53" name="Google Shape;53;p29"/>
          <p:cNvSpPr>
            <a:spLocks noGrp="1"/>
          </p:cNvSpPr>
          <p:nvPr>
            <p:ph type="clipArt" idx="2"/>
          </p:nvPr>
        </p:nvSpPr>
        <p:spPr>
          <a:xfrm>
            <a:off x="4648200" y="1600202"/>
            <a:ext cx="4038600" cy="4525963"/>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57"/>
        <p:cNvGrpSpPr/>
        <p:nvPr/>
      </p:nvGrpSpPr>
      <p:grpSpPr>
        <a:xfrm>
          <a:off x="0" y="0"/>
          <a:ext cx="0" cy="0"/>
          <a:chOff x="0" y="0"/>
          <a:chExt cx="0" cy="0"/>
        </a:xfrm>
      </p:grpSpPr>
      <p:sp>
        <p:nvSpPr>
          <p:cNvPr id="58" name="Google Shape;58;p3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9" name="Google Shape;59;p32"/>
          <p:cNvSpPr>
            <a:spLocks noGrp="1"/>
          </p:cNvSpPr>
          <p:nvPr>
            <p:ph type="clipArt" idx="2"/>
          </p:nvPr>
        </p:nvSpPr>
        <p:spPr>
          <a:xfrm>
            <a:off x="457200" y="1600202"/>
            <a:ext cx="4038600" cy="4525963"/>
          </a:xfrm>
          <a:prstGeom prst="rect">
            <a:avLst/>
          </a:prstGeom>
          <a:noFill/>
          <a:ln>
            <a:noFill/>
          </a:ln>
        </p:spPr>
      </p:sp>
      <p:sp>
        <p:nvSpPr>
          <p:cNvPr id="60" name="Google Shape;60;p32"/>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 name="Google Shape;8;p16"/>
          <p:cNvSpPr txBox="1"/>
          <p:nvPr/>
        </p:nvSpPr>
        <p:spPr>
          <a:xfrm>
            <a:off x="6621463" y="6384925"/>
            <a:ext cx="2339975"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Session II, Slide #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
        <p:nvSpPr>
          <p:cNvPr id="9" name="Google Shape;9;p16"/>
          <p:cNvSpPr/>
          <p:nvPr/>
        </p:nvSpPr>
        <p:spPr>
          <a:xfrm>
            <a:off x="482600" y="1241425"/>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14"/>
        <p:cNvGrpSpPr/>
        <p:nvPr/>
      </p:nvGrpSpPr>
      <p:grpSpPr>
        <a:xfrm>
          <a:off x="0" y="0"/>
          <a:ext cx="0" cy="0"/>
          <a:chOff x="0" y="0"/>
          <a:chExt cx="0" cy="0"/>
        </a:xfrm>
      </p:grpSpPr>
      <p:sp>
        <p:nvSpPr>
          <p:cNvPr id="15" name="Google Shape;15;p1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16" name="Google Shape;16;p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Google Shape;17;p18"/>
          <p:cNvSpPr txBox="1"/>
          <p:nvPr/>
        </p:nvSpPr>
        <p:spPr>
          <a:xfrm>
            <a:off x="6389688" y="6384925"/>
            <a:ext cx="2571750"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Session II, Slide #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29" name="Google Shape;29;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20"/>
          <p:cNvSpPr txBox="1"/>
          <p:nvPr/>
        </p:nvSpPr>
        <p:spPr>
          <a:xfrm>
            <a:off x="6724650" y="6384925"/>
            <a:ext cx="223678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Session II, Slide #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
        <p:nvSpPr>
          <p:cNvPr id="31" name="Google Shape;31;p20"/>
          <p:cNvSpPr/>
          <p:nvPr/>
        </p:nvSpPr>
        <p:spPr>
          <a:xfrm>
            <a:off x="482600" y="12319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36"/>
        <p:cNvGrpSpPr/>
        <p:nvPr/>
      </p:nvGrpSpPr>
      <p:grpSpPr>
        <a:xfrm>
          <a:off x="0" y="0"/>
          <a:ext cx="0" cy="0"/>
          <a:chOff x="0" y="0"/>
          <a:chExt cx="0" cy="0"/>
        </a:xfrm>
      </p:grpSpPr>
      <p:sp>
        <p:nvSpPr>
          <p:cNvPr id="37" name="Google Shape;37;p2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 name="Google Shape;38;p23"/>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9" name="Google Shape;39;p23"/>
          <p:cNvSpPr txBox="1"/>
          <p:nvPr/>
        </p:nvSpPr>
        <p:spPr>
          <a:xfrm>
            <a:off x="6142038" y="6384927"/>
            <a:ext cx="2819400" cy="226185"/>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 Session </a:t>
            </a:r>
            <a:r>
              <a:rPr lang="en-US" sz="1200" b="1"/>
              <a:t>II</a:t>
            </a:r>
            <a:r>
              <a:rPr lang="en-US" sz="1200" b="1" i="0" u="none" strike="noStrike" cap="none">
                <a:solidFill>
                  <a:srgbClr val="000000"/>
                </a:solidFill>
                <a:latin typeface="Arial"/>
                <a:ea typeface="Arial"/>
                <a:cs typeface="Arial"/>
                <a:sym typeface="Arial"/>
              </a:rPr>
              <a:t>, Slide </a:t>
            </a:r>
            <a:fld id="{00000000-1234-1234-1234-123412341234}" type="slidenum">
              <a:rPr lang="en-US" sz="1200" b="1"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
        <p:nvSpPr>
          <p:cNvPr id="40" name="Google Shape;40;p23"/>
          <p:cNvSpPr txBox="1"/>
          <p:nvPr/>
        </p:nvSpPr>
        <p:spPr>
          <a:xfrm>
            <a:off x="471488" y="1228725"/>
            <a:ext cx="82296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l" rtl="0">
              <a:spcBef>
                <a:spcPts val="0"/>
              </a:spcBef>
              <a:spcAft>
                <a:spcPts val="0"/>
              </a:spcAft>
              <a:buClr>
                <a:schemeClr val="dk1"/>
              </a:buClr>
              <a:buSzPts val="1350"/>
              <a:buFont typeface="Arial"/>
              <a:buNone/>
            </a:pPr>
            <a:endParaRPr sz="1350" b="0"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
          <p:cNvSpPr/>
          <p:nvPr/>
        </p:nvSpPr>
        <p:spPr>
          <a:xfrm>
            <a:off x="338138" y="1363747"/>
            <a:ext cx="8453437" cy="285841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3600"/>
              <a:buFont typeface="Arial Black"/>
              <a:buNone/>
            </a:pPr>
            <a:r>
              <a:rPr lang="en-US" sz="3600" b="1" i="0" u="none" strike="noStrike" cap="none">
                <a:solidFill>
                  <a:srgbClr val="000000"/>
                </a:solidFill>
                <a:latin typeface="Arial Black"/>
                <a:ea typeface="Arial Black"/>
                <a:cs typeface="Arial Black"/>
                <a:sym typeface="Arial Black"/>
              </a:rPr>
              <a:t>Copper-Bearing </a:t>
            </a:r>
            <a:r>
              <a:rPr lang="en-US" sz="3600" b="0" i="0" u="none" strike="noStrike" cap="none">
                <a:solidFill>
                  <a:srgbClr val="000000"/>
                </a:solidFill>
                <a:latin typeface="Arial Black"/>
                <a:ea typeface="Arial Black"/>
                <a:cs typeface="Arial Black"/>
                <a:sym typeface="Arial Black"/>
              </a:rPr>
              <a:t>IUDs</a:t>
            </a:r>
            <a:endParaRPr sz="3600" b="0" i="0" u="none" strike="noStrike" cap="none">
              <a:solidFill>
                <a:srgbClr val="000000"/>
              </a:solidFill>
              <a:latin typeface="Arial Black"/>
              <a:ea typeface="Arial Black"/>
              <a:cs typeface="Arial Black"/>
              <a:sym typeface="Arial Black"/>
            </a:endParaRPr>
          </a:p>
          <a:p>
            <a:pPr marL="0" marR="0" lvl="0" indent="0" algn="ctr" rtl="0">
              <a:spcBef>
                <a:spcPts val="2400"/>
              </a:spcBef>
              <a:spcAft>
                <a:spcPts val="0"/>
              </a:spcAft>
              <a:buClr>
                <a:srgbClr val="000000"/>
              </a:buClr>
              <a:buSzPts val="3600"/>
              <a:buFont typeface="Arial Black"/>
              <a:buNone/>
            </a:pPr>
            <a:r>
              <a:rPr lang="en-US" sz="3600" b="0" i="0" u="none" strike="noStrike" cap="none">
                <a:solidFill>
                  <a:srgbClr val="000000"/>
                </a:solidFill>
                <a:latin typeface="Arial Black"/>
                <a:ea typeface="Arial Black"/>
                <a:cs typeface="Arial Black"/>
                <a:sym typeface="Arial Black"/>
              </a:rPr>
              <a:t>Interval and Postpartum</a:t>
            </a:r>
            <a:r>
              <a:rPr lang="en-US" sz="4400" b="0" i="0" u="none" strike="noStrike" cap="none">
                <a:solidFill>
                  <a:srgbClr val="000000"/>
                </a:solidFill>
                <a:latin typeface="Arial Black"/>
                <a:ea typeface="Arial Black"/>
                <a:cs typeface="Arial Black"/>
                <a:sym typeface="Arial Black"/>
              </a:rPr>
              <a:t> </a:t>
            </a:r>
            <a:br>
              <a:rPr lang="en-US" sz="4400" b="0" i="0" u="none" strike="noStrike" cap="none">
                <a:solidFill>
                  <a:srgbClr val="000000"/>
                </a:solidFill>
                <a:latin typeface="Arial Black"/>
                <a:ea typeface="Arial Black"/>
                <a:cs typeface="Arial Black"/>
                <a:sym typeface="Arial Black"/>
              </a:rPr>
            </a:br>
            <a:endParaRPr sz="4400" b="0" i="0" u="none" strike="noStrike" cap="none">
              <a:solidFill>
                <a:srgbClr val="000000"/>
              </a:solidFill>
              <a:latin typeface="Arial Black"/>
              <a:ea typeface="Arial Black"/>
              <a:cs typeface="Arial Black"/>
              <a:sym typeface="Arial Black"/>
            </a:endParaRPr>
          </a:p>
        </p:txBody>
      </p:sp>
      <p:sp>
        <p:nvSpPr>
          <p:cNvPr id="66" name="Google Shape;66;p1"/>
          <p:cNvSpPr txBox="1"/>
          <p:nvPr/>
        </p:nvSpPr>
        <p:spPr>
          <a:xfrm>
            <a:off x="1697038" y="3333750"/>
            <a:ext cx="5734050" cy="1351524"/>
          </a:xfrm>
          <a:prstGeom prst="rect">
            <a:avLst/>
          </a:prstGeom>
          <a:noFill/>
          <a:ln>
            <a:noFill/>
          </a:ln>
        </p:spPr>
        <p:txBody>
          <a:bodyPr spcFirstLastPara="1" wrap="square" lIns="91425" tIns="45700" rIns="91425" bIns="45700" anchor="t" anchorCtr="0">
            <a:spAutoFit/>
          </a:bodyPr>
          <a:lstStyle/>
          <a:p>
            <a:pPr marL="0" marR="0" lvl="0" indent="0" algn="ctr" rtl="0">
              <a:lnSpc>
                <a:spcPct val="85000"/>
              </a:lnSpc>
              <a:spcBef>
                <a:spcPts val="0"/>
              </a:spcBef>
              <a:spcAft>
                <a:spcPts val="0"/>
              </a:spcAft>
              <a:buClr>
                <a:srgbClr val="000000"/>
              </a:buClr>
              <a:buSzPts val="3200"/>
              <a:buFont typeface="Arial Black"/>
              <a:buNone/>
            </a:pPr>
            <a:r>
              <a:rPr lang="en-US" sz="3200" b="1" i="0" u="none" strike="noStrike" cap="none">
                <a:solidFill>
                  <a:srgbClr val="000000"/>
                </a:solidFill>
                <a:latin typeface="Arial Black"/>
                <a:ea typeface="Arial Black"/>
                <a:cs typeface="Arial Black"/>
                <a:sym typeface="Arial Black"/>
              </a:rPr>
              <a:t>Session II: Who Can and Cannot Use Copper IUDs?</a:t>
            </a:r>
            <a:endParaRPr/>
          </a:p>
        </p:txBody>
      </p:sp>
      <p:pic>
        <p:nvPicPr>
          <p:cNvPr id="67" name="Google Shape;67;p1"/>
          <p:cNvPicPr preferRelativeResize="0"/>
          <p:nvPr/>
        </p:nvPicPr>
        <p:blipFill rotWithShape="1">
          <a:blip r:embed="rId3">
            <a:alphaModFix/>
          </a:blip>
          <a:srcRect/>
          <a:stretch/>
        </p:blipFill>
        <p:spPr>
          <a:xfrm>
            <a:off x="2240799" y="4439402"/>
            <a:ext cx="2251075" cy="2263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Session Objectives</a:t>
            </a:r>
            <a:endParaRPr/>
          </a:p>
        </p:txBody>
      </p:sp>
      <p:sp>
        <p:nvSpPr>
          <p:cNvPr id="73" name="Google Shape;73;p2"/>
          <p:cNvSpPr txBox="1"/>
          <p:nvPr/>
        </p:nvSpPr>
        <p:spPr>
          <a:xfrm>
            <a:off x="374425" y="1438600"/>
            <a:ext cx="8229600" cy="4311900"/>
          </a:xfrm>
          <a:prstGeom prst="rect">
            <a:avLst/>
          </a:prstGeom>
          <a:noFill/>
          <a:ln>
            <a:noFill/>
          </a:ln>
        </p:spPr>
        <p:txBody>
          <a:bodyPr spcFirstLastPara="1" wrap="square" lIns="91425" tIns="91425" rIns="91425" bIns="91425" anchor="t" anchorCtr="0">
            <a:spAutoFit/>
          </a:bodyPr>
          <a:lstStyle/>
          <a:p>
            <a:pPr marL="457200" lvl="0" indent="-381000" algn="l" rtl="0">
              <a:lnSpc>
                <a:spcPct val="115000"/>
              </a:lnSpc>
              <a:spcBef>
                <a:spcPts val="700"/>
              </a:spcBef>
              <a:spcAft>
                <a:spcPts val="0"/>
              </a:spcAft>
              <a:buSzPts val="2400"/>
              <a:buChar char="●"/>
            </a:pPr>
            <a:r>
              <a:rPr lang="en-US" sz="2400"/>
              <a:t>Describe who can and who cannot use Copper IUDs.</a:t>
            </a:r>
            <a:endParaRPr sz="2400"/>
          </a:p>
          <a:p>
            <a:pPr marL="0" lvl="0" indent="0" algn="l" rtl="0">
              <a:lnSpc>
                <a:spcPct val="115000"/>
              </a:lnSpc>
              <a:spcBef>
                <a:spcPts val="700"/>
              </a:spcBef>
              <a:spcAft>
                <a:spcPts val="0"/>
              </a:spcAft>
              <a:buNone/>
            </a:pPr>
            <a:endParaRPr sz="2400"/>
          </a:p>
          <a:p>
            <a:pPr marL="457200" lvl="0" indent="-381000" algn="l" rtl="0">
              <a:lnSpc>
                <a:spcPct val="115000"/>
              </a:lnSpc>
              <a:spcBef>
                <a:spcPts val="700"/>
              </a:spcBef>
              <a:spcAft>
                <a:spcPts val="0"/>
              </a:spcAft>
              <a:buSzPts val="2400"/>
              <a:buChar char="●"/>
            </a:pPr>
            <a:r>
              <a:rPr lang="en-US" sz="2400"/>
              <a:t>Describe the Medical Eligibility Criteria for the safe use of IUDs in the interval and postpartum timing.</a:t>
            </a:r>
            <a:endParaRPr sz="2400"/>
          </a:p>
          <a:p>
            <a:pPr marL="457200" lvl="0" indent="0" algn="l" rtl="0">
              <a:lnSpc>
                <a:spcPct val="115000"/>
              </a:lnSpc>
              <a:spcBef>
                <a:spcPts val="700"/>
              </a:spcBef>
              <a:spcAft>
                <a:spcPts val="0"/>
              </a:spcAft>
              <a:buNone/>
            </a:pPr>
            <a:endParaRPr sz="2400"/>
          </a:p>
          <a:p>
            <a:pPr marL="457200" lvl="0" indent="-381000" algn="l" rtl="0">
              <a:lnSpc>
                <a:spcPct val="115000"/>
              </a:lnSpc>
              <a:spcBef>
                <a:spcPts val="700"/>
              </a:spcBef>
              <a:spcAft>
                <a:spcPts val="0"/>
              </a:spcAft>
              <a:buSzPts val="2400"/>
              <a:buChar char="●"/>
            </a:pPr>
            <a:r>
              <a:rPr lang="en-US" sz="2400"/>
              <a:t>Describe the use of a screening checklist for the safe use of Copper IUDs in the interval and postpartum timing</a:t>
            </a:r>
            <a:endParaRPr sz="2400"/>
          </a:p>
          <a:p>
            <a:pPr marL="0" lvl="0" indent="0" algn="l" rtl="0">
              <a:spcBef>
                <a:spcPts val="0"/>
              </a:spcBef>
              <a:spcAft>
                <a:spcPts val="0"/>
              </a:spcAft>
              <a:buNone/>
            </a:pP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3"/>
          <p:cNvSpPr txBox="1">
            <a:spLocks noGrp="1"/>
          </p:cNvSpPr>
          <p:nvPr>
            <p:ph type="title"/>
          </p:nvPr>
        </p:nvSpPr>
        <p:spPr>
          <a:xfrm>
            <a:off x="195943" y="160337"/>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a:t>Copper</a:t>
            </a:r>
            <a:r>
              <a:rPr lang="en-US" sz="3200">
                <a:solidFill>
                  <a:srgbClr val="FF0000"/>
                </a:solidFill>
              </a:rPr>
              <a:t> </a:t>
            </a:r>
            <a:r>
              <a:rPr lang="en-US" sz="3200"/>
              <a:t>IUD Is Safe </a:t>
            </a:r>
            <a:r>
              <a:rPr lang="en-US" sz="3200">
                <a:solidFill>
                  <a:srgbClr val="00004C"/>
                </a:solidFill>
              </a:rPr>
              <a:t>and Suitable f</a:t>
            </a:r>
            <a:r>
              <a:rPr lang="en-US" sz="3200"/>
              <a:t>or most women, including those who:</a:t>
            </a:r>
            <a:endParaRPr sz="3200"/>
          </a:p>
        </p:txBody>
      </p:sp>
      <p:sp>
        <p:nvSpPr>
          <p:cNvPr id="79" name="Google Shape;79;p3"/>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p>
            <a:pPr marL="406400" marR="0" lvl="1" indent="-292100" algn="l" rtl="0">
              <a:lnSpc>
                <a:spcPct val="95000"/>
              </a:lnSpc>
              <a:spcBef>
                <a:spcPts val="0"/>
              </a:spcBef>
              <a:spcAft>
                <a:spcPts val="0"/>
              </a:spcAft>
              <a:buSzPts val="2400"/>
              <a:buFont typeface="Arial"/>
              <a:buChar char="•"/>
            </a:pPr>
            <a:r>
              <a:rPr lang="en-US" sz="2400" b="0" i="0" u="none" strike="noStrike" cap="none">
                <a:latin typeface="Arial"/>
                <a:ea typeface="Arial"/>
                <a:cs typeface="Arial"/>
                <a:sym typeface="Arial"/>
              </a:rPr>
              <a:t>Have had PID</a:t>
            </a:r>
            <a:endParaRPr/>
          </a:p>
          <a:p>
            <a:pPr marL="406400" marR="0" lvl="1" indent="-292100" algn="l" rtl="0">
              <a:lnSpc>
                <a:spcPct val="95000"/>
              </a:lnSpc>
              <a:spcBef>
                <a:spcPts val="800"/>
              </a:spcBef>
              <a:spcAft>
                <a:spcPts val="0"/>
              </a:spcAft>
              <a:buSzPts val="2400"/>
              <a:buFont typeface="Arial"/>
              <a:buChar char="•"/>
            </a:pPr>
            <a:r>
              <a:rPr lang="en-US" sz="2400" b="0" i="0" u="none" strike="noStrike" cap="none">
                <a:latin typeface="Arial"/>
                <a:ea typeface="Arial"/>
                <a:cs typeface="Arial"/>
                <a:sym typeface="Arial"/>
              </a:rPr>
              <a:t>Have vaginal infections</a:t>
            </a:r>
            <a:endParaRPr/>
          </a:p>
          <a:p>
            <a:pPr marL="406400" marR="0" lvl="1" indent="-292100" algn="l" rtl="0">
              <a:lnSpc>
                <a:spcPct val="95000"/>
              </a:lnSpc>
              <a:spcBef>
                <a:spcPts val="800"/>
              </a:spcBef>
              <a:spcAft>
                <a:spcPts val="0"/>
              </a:spcAft>
              <a:buSzPts val="2400"/>
              <a:buFont typeface="Arial"/>
              <a:buChar char="•"/>
            </a:pPr>
            <a:r>
              <a:rPr lang="en-US" sz="2400" b="0" i="0" u="none" strike="noStrike" cap="none">
                <a:latin typeface="Arial"/>
                <a:ea typeface="Arial"/>
                <a:cs typeface="Arial"/>
                <a:sym typeface="Arial"/>
              </a:rPr>
              <a:t>Are infected with HIV, </a:t>
            </a:r>
            <a:r>
              <a:rPr lang="en-US" sz="2400" b="0" i="0" u="sng" strike="noStrike" cap="none">
                <a:latin typeface="Arial"/>
                <a:ea typeface="Arial"/>
                <a:cs typeface="Arial"/>
                <a:sym typeface="Arial"/>
              </a:rPr>
              <a:t>whether or not</a:t>
            </a:r>
            <a:r>
              <a:rPr lang="en-US" sz="2400" b="0" i="0" u="none" strike="noStrike" cap="none">
                <a:latin typeface="Arial"/>
                <a:ea typeface="Arial"/>
                <a:cs typeface="Arial"/>
                <a:sym typeface="Arial"/>
              </a:rPr>
              <a:t> they are on ARVs</a:t>
            </a:r>
            <a:endParaRPr sz="2400" b="0" i="0" u="none" strike="noStrike" cap="none">
              <a:latin typeface="Arial"/>
              <a:ea typeface="Arial"/>
              <a:cs typeface="Arial"/>
              <a:sym typeface="Arial"/>
            </a:endParaRPr>
          </a:p>
          <a:p>
            <a:pPr marL="406400" lvl="1" indent="-292100" algn="l" rtl="0">
              <a:lnSpc>
                <a:spcPct val="95000"/>
              </a:lnSpc>
              <a:spcBef>
                <a:spcPts val="800"/>
              </a:spcBef>
              <a:spcAft>
                <a:spcPts val="0"/>
              </a:spcAft>
              <a:buSzPts val="2400"/>
              <a:buFont typeface="Arial"/>
              <a:buChar char="•"/>
            </a:pPr>
            <a:r>
              <a:rPr lang="en-US" sz="2400">
                <a:latin typeface="Arial"/>
                <a:ea typeface="Arial"/>
                <a:cs typeface="Arial"/>
                <a:sym typeface="Arial"/>
              </a:rPr>
              <a:t>Postpartum</a:t>
            </a:r>
            <a:endParaRPr/>
          </a:p>
          <a:p>
            <a:pPr marL="406400" marR="0" lvl="1" indent="-292100" algn="l" rtl="0">
              <a:lnSpc>
                <a:spcPct val="95000"/>
              </a:lnSpc>
              <a:spcBef>
                <a:spcPts val="800"/>
              </a:spcBef>
              <a:spcAft>
                <a:spcPts val="0"/>
              </a:spcAft>
              <a:buSzPts val="2400"/>
              <a:buFont typeface="Arial"/>
              <a:buChar char="•"/>
            </a:pPr>
            <a:r>
              <a:rPr lang="en-US" sz="2400" b="0" i="0" u="none" strike="noStrike" cap="none">
                <a:latin typeface="Arial"/>
                <a:ea typeface="Arial"/>
                <a:cs typeface="Arial"/>
                <a:sym typeface="Arial"/>
              </a:rPr>
              <a:t>Have had an ectopic pregnancy</a:t>
            </a:r>
            <a:endParaRPr sz="2400" b="0" i="0" u="none" strike="noStrike" cap="none">
              <a:latin typeface="Arial"/>
              <a:ea typeface="Arial"/>
              <a:cs typeface="Arial"/>
              <a:sym typeface="Arial"/>
            </a:endParaRPr>
          </a:p>
          <a:p>
            <a:pPr marL="406400" marR="0" lvl="1" indent="-292100" algn="l" rtl="0">
              <a:lnSpc>
                <a:spcPct val="95000"/>
              </a:lnSpc>
              <a:spcBef>
                <a:spcPts val="800"/>
              </a:spcBef>
              <a:spcAft>
                <a:spcPts val="0"/>
              </a:spcAft>
              <a:buSzPts val="2400"/>
              <a:buFont typeface="Arial"/>
              <a:buChar char="•"/>
            </a:pPr>
            <a:r>
              <a:rPr lang="en-US" sz="2400" b="0" i="0" u="none" strike="noStrike" cap="none">
                <a:latin typeface="Arial"/>
                <a:ea typeface="Arial"/>
                <a:cs typeface="Arial"/>
                <a:sym typeface="Arial"/>
              </a:rPr>
              <a:t>Do heavy physical work</a:t>
            </a:r>
            <a:endParaRPr/>
          </a:p>
        </p:txBody>
      </p:sp>
      <p:sp>
        <p:nvSpPr>
          <p:cNvPr id="80" name="Google Shape;80;p3"/>
          <p:cNvSpPr txBox="1">
            <a:spLocks noGrp="1"/>
          </p:cNvSpPr>
          <p:nvPr>
            <p:ph type="body" idx="1"/>
          </p:nvPr>
        </p:nvSpPr>
        <p:spPr>
          <a:xfrm>
            <a:off x="445375" y="1610050"/>
            <a:ext cx="4038600" cy="4526100"/>
          </a:xfrm>
          <a:prstGeom prst="rect">
            <a:avLst/>
          </a:prstGeom>
          <a:noFill/>
          <a:ln>
            <a:noFill/>
          </a:ln>
        </p:spPr>
        <p:txBody>
          <a:bodyPr spcFirstLastPara="1" wrap="square" lIns="91425" tIns="45700" rIns="91425" bIns="45700" anchor="t" anchorCtr="0">
            <a:noAutofit/>
          </a:bodyPr>
          <a:lstStyle/>
          <a:p>
            <a:pPr marL="457200" lvl="0" indent="-381000" algn="l" rtl="0">
              <a:lnSpc>
                <a:spcPct val="95000"/>
              </a:lnSpc>
              <a:spcBef>
                <a:spcPts val="800"/>
              </a:spcBef>
              <a:spcAft>
                <a:spcPts val="0"/>
              </a:spcAft>
              <a:buSzPts val="2400"/>
              <a:buChar char="•"/>
            </a:pPr>
            <a:r>
              <a:rPr lang="en-US" sz="2400"/>
              <a:t>Have or have not had children</a:t>
            </a:r>
            <a:endParaRPr sz="2400"/>
          </a:p>
          <a:p>
            <a:pPr marL="457200" lvl="0" indent="-381000" algn="l" rtl="0">
              <a:lnSpc>
                <a:spcPct val="95000"/>
              </a:lnSpc>
              <a:spcBef>
                <a:spcPts val="0"/>
              </a:spcBef>
              <a:spcAft>
                <a:spcPts val="0"/>
              </a:spcAft>
              <a:buSzPts val="2400"/>
              <a:buChar char="•"/>
            </a:pPr>
            <a:r>
              <a:rPr lang="en-US" sz="2400"/>
              <a:t>Are married or not married</a:t>
            </a:r>
            <a:endParaRPr sz="2400"/>
          </a:p>
          <a:p>
            <a:pPr marL="457200" lvl="0" indent="-381000" algn="l" rtl="0">
              <a:lnSpc>
                <a:spcPct val="95000"/>
              </a:lnSpc>
              <a:spcBef>
                <a:spcPts val="0"/>
              </a:spcBef>
              <a:spcAft>
                <a:spcPts val="0"/>
              </a:spcAft>
              <a:buSzPts val="2400"/>
              <a:buChar char="•"/>
            </a:pPr>
            <a:r>
              <a:rPr lang="en-US" sz="2400"/>
              <a:t>Are of any age, including adolescents and women over 40 years</a:t>
            </a:r>
            <a:endParaRPr sz="2400"/>
          </a:p>
          <a:p>
            <a:pPr marL="457200" lvl="0" indent="-381000" algn="l" rtl="0">
              <a:lnSpc>
                <a:spcPct val="95000"/>
              </a:lnSpc>
              <a:spcBef>
                <a:spcPts val="0"/>
              </a:spcBef>
              <a:spcAft>
                <a:spcPts val="0"/>
              </a:spcAft>
              <a:buSzPts val="2400"/>
              <a:buChar char="•"/>
            </a:pPr>
            <a:r>
              <a:rPr lang="en-US" sz="2400"/>
              <a:t>Have just had an abortion or miscarriage (no infection)</a:t>
            </a:r>
            <a:endParaRPr sz="2400"/>
          </a:p>
          <a:p>
            <a:pPr marL="457200" lvl="0" indent="-381000" algn="l" rtl="0">
              <a:lnSpc>
                <a:spcPct val="95000"/>
              </a:lnSpc>
              <a:spcBef>
                <a:spcPts val="0"/>
              </a:spcBef>
              <a:spcAft>
                <a:spcPts val="0"/>
              </a:spcAft>
              <a:buSzPts val="2400"/>
              <a:buChar char="•"/>
            </a:pPr>
            <a:r>
              <a:rPr lang="en-US" sz="2400"/>
              <a:t>Are breastfeeding</a:t>
            </a:r>
            <a:endParaRPr sz="2400"/>
          </a:p>
          <a:p>
            <a:pPr marL="457200" lvl="0" indent="0" algn="l" rtl="0">
              <a:lnSpc>
                <a:spcPct val="115000"/>
              </a:lnSpc>
              <a:spcBef>
                <a:spcPts val="800"/>
              </a:spcBef>
              <a:spcAft>
                <a:spcPts val="0"/>
              </a:spcAft>
              <a:buNone/>
            </a:pP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grpSp>
        <p:nvGrpSpPr>
          <p:cNvPr id="86" name="Google Shape;86;p4"/>
          <p:cNvGrpSpPr/>
          <p:nvPr/>
        </p:nvGrpSpPr>
        <p:grpSpPr>
          <a:xfrm>
            <a:off x="211138" y="1225321"/>
            <a:ext cx="7976401" cy="1689329"/>
            <a:chOff x="211138" y="1215473"/>
            <a:chExt cx="7829957" cy="2075415"/>
          </a:xfrm>
        </p:grpSpPr>
        <p:sp>
          <p:nvSpPr>
            <p:cNvPr id="87" name="Google Shape;87;p4"/>
            <p:cNvSpPr/>
            <p:nvPr/>
          </p:nvSpPr>
          <p:spPr>
            <a:xfrm rot="-76989">
              <a:off x="3270187" y="1268413"/>
              <a:ext cx="4749863" cy="1932761"/>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1" u="sng" strike="noStrike" cap="none">
                <a:solidFill>
                  <a:srgbClr val="000000"/>
                </a:solidFill>
                <a:latin typeface="Arial"/>
                <a:ea typeface="Arial"/>
                <a:cs typeface="Arial"/>
                <a:sym typeface="Arial"/>
              </a:endParaRPr>
            </a:p>
          </p:txBody>
        </p:sp>
        <p:sp>
          <p:nvSpPr>
            <p:cNvPr id="88" name="Google Shape;88;p4"/>
            <p:cNvSpPr/>
            <p:nvPr/>
          </p:nvSpPr>
          <p:spPr>
            <a:xfrm>
              <a:off x="211138" y="1309369"/>
              <a:ext cx="3305269" cy="1039518"/>
            </a:xfrm>
            <a:prstGeom prst="rect">
              <a:avLst/>
            </a:prstGeom>
            <a:noFill/>
            <a:ln>
              <a:noFill/>
            </a:ln>
          </p:spPr>
          <p:txBody>
            <a:bodyPr spcFirstLastPara="1" wrap="square" lIns="0" tIns="45700" rIns="91425" bIns="45700" anchor="ctr" anchorCtr="0">
              <a:noAutofit/>
            </a:bodyPr>
            <a:lstStyle/>
            <a:p>
              <a:pPr marL="0" marR="0" lvl="0" indent="0" algn="l" rtl="0">
                <a:lnSpc>
                  <a:spcPct val="110000"/>
                </a:lnSpc>
                <a:spcBef>
                  <a:spcPts val="0"/>
                </a:spcBef>
                <a:spcAft>
                  <a:spcPts val="0"/>
                </a:spcAft>
                <a:buNone/>
              </a:pPr>
              <a:r>
                <a:rPr lang="en-US" sz="2200" b="1" i="0" u="none" strike="noStrike" cap="none">
                  <a:solidFill>
                    <a:srgbClr val="FF3300"/>
                  </a:solidFill>
                  <a:latin typeface="Arial"/>
                  <a:ea typeface="Arial"/>
                  <a:cs typeface="Arial"/>
                  <a:sym typeface="Arial"/>
                </a:rPr>
                <a:t>Most women can safely use the Copper  IUD</a:t>
              </a:r>
              <a:endParaRPr/>
            </a:p>
          </p:txBody>
        </p:sp>
        <p:pic>
          <p:nvPicPr>
            <p:cNvPr id="89" name="Google Shape;89;p4" descr="SafeWomen(6-17-03) copy"/>
            <p:cNvPicPr preferRelativeResize="0"/>
            <p:nvPr/>
          </p:nvPicPr>
          <p:blipFill rotWithShape="1">
            <a:blip r:embed="rId3">
              <a:alphaModFix/>
            </a:blip>
            <a:srcRect/>
            <a:stretch/>
          </p:blipFill>
          <p:spPr>
            <a:xfrm>
              <a:off x="3448050" y="1409700"/>
              <a:ext cx="4079875" cy="1881188"/>
            </a:xfrm>
            <a:prstGeom prst="rect">
              <a:avLst/>
            </a:prstGeom>
            <a:noFill/>
            <a:ln>
              <a:noFill/>
            </a:ln>
          </p:spPr>
        </p:pic>
      </p:grpSp>
      <p:grpSp>
        <p:nvGrpSpPr>
          <p:cNvPr id="90" name="Google Shape;90;p4"/>
          <p:cNvGrpSpPr/>
          <p:nvPr/>
        </p:nvGrpSpPr>
        <p:grpSpPr>
          <a:xfrm>
            <a:off x="-43756" y="3152775"/>
            <a:ext cx="9270883" cy="3358644"/>
            <a:chOff x="-43377" y="3603625"/>
            <a:chExt cx="9190552" cy="3359181"/>
          </a:xfrm>
        </p:grpSpPr>
        <p:sp>
          <p:nvSpPr>
            <p:cNvPr id="91" name="Google Shape;91;p4"/>
            <p:cNvSpPr/>
            <p:nvPr/>
          </p:nvSpPr>
          <p:spPr>
            <a:xfrm>
              <a:off x="141288" y="3603625"/>
              <a:ext cx="5276850" cy="587375"/>
            </a:xfrm>
            <a:prstGeom prst="rect">
              <a:avLst/>
            </a:prstGeom>
            <a:noFill/>
            <a:ln>
              <a:noFill/>
            </a:ln>
          </p:spPr>
          <p:txBody>
            <a:bodyPr spcFirstLastPara="1" wrap="square" lIns="0" tIns="45700" rIns="91425" bIns="45700" anchor="ctr" anchorCtr="0">
              <a:noAutofit/>
            </a:bodyPr>
            <a:lstStyle/>
            <a:p>
              <a:pPr marL="173038" marR="0" lvl="0" indent="-173038" algn="l" rtl="0">
                <a:lnSpc>
                  <a:spcPct val="90000"/>
                </a:lnSpc>
                <a:spcBef>
                  <a:spcPts val="0"/>
                </a:spcBef>
                <a:spcAft>
                  <a:spcPts val="0"/>
                </a:spcAft>
                <a:buNone/>
              </a:pPr>
              <a:r>
                <a:rPr lang="en-US" sz="2200" b="1" i="0" u="none" strike="noStrike" cap="none">
                  <a:solidFill>
                    <a:srgbClr val="FF3300"/>
                  </a:solidFill>
                  <a:latin typeface="Arial"/>
                  <a:ea typeface="Arial"/>
                  <a:cs typeface="Arial"/>
                  <a:sym typeface="Arial"/>
                </a:rPr>
                <a:t>But usually cannot use it if :</a:t>
              </a:r>
              <a:endParaRPr/>
            </a:p>
            <a:p>
              <a:pPr marL="173038" marR="0" lvl="0" indent="-33337" algn="l" rtl="0">
                <a:lnSpc>
                  <a:spcPct val="90000"/>
                </a:lnSpc>
                <a:spcBef>
                  <a:spcPts val="880"/>
                </a:spcBef>
                <a:spcAft>
                  <a:spcPts val="0"/>
                </a:spcAft>
                <a:buClr>
                  <a:srgbClr val="FF0000"/>
                </a:buClr>
                <a:buSzPts val="2200"/>
                <a:buFont typeface="Arial"/>
                <a:buNone/>
              </a:pPr>
              <a:endParaRPr sz="2200" b="1" i="0" u="none" strike="noStrike" cap="none">
                <a:solidFill>
                  <a:srgbClr val="FF3300"/>
                </a:solidFill>
                <a:latin typeface="Arial"/>
                <a:ea typeface="Arial"/>
                <a:cs typeface="Arial"/>
                <a:sym typeface="Arial"/>
              </a:endParaRPr>
            </a:p>
          </p:txBody>
        </p:sp>
        <p:grpSp>
          <p:nvGrpSpPr>
            <p:cNvPr id="92" name="Google Shape;92;p4"/>
            <p:cNvGrpSpPr/>
            <p:nvPr/>
          </p:nvGrpSpPr>
          <p:grpSpPr>
            <a:xfrm>
              <a:off x="-43377" y="3885908"/>
              <a:ext cx="9190552" cy="3076898"/>
              <a:chOff x="-43377" y="3885908"/>
              <a:chExt cx="9190552" cy="3076898"/>
            </a:xfrm>
          </p:grpSpPr>
          <p:sp>
            <p:nvSpPr>
              <p:cNvPr id="93" name="Google Shape;93;p4"/>
              <p:cNvSpPr/>
              <p:nvPr/>
            </p:nvSpPr>
            <p:spPr>
              <a:xfrm rot="-833672">
                <a:off x="5870575" y="4114882"/>
                <a:ext cx="1408113" cy="1114603"/>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1" u="sng" strike="noStrike" cap="none">
                  <a:solidFill>
                    <a:srgbClr val="000000"/>
                  </a:solidFill>
                  <a:latin typeface="Arial"/>
                  <a:ea typeface="Arial"/>
                  <a:cs typeface="Arial"/>
                  <a:sym typeface="Arial"/>
                </a:endParaRPr>
              </a:p>
            </p:txBody>
          </p:sp>
          <p:sp>
            <p:nvSpPr>
              <p:cNvPr id="94" name="Google Shape;94;p4"/>
              <p:cNvSpPr/>
              <p:nvPr/>
            </p:nvSpPr>
            <p:spPr>
              <a:xfrm rot="-69464">
                <a:off x="3306763" y="4067250"/>
                <a:ext cx="2111375" cy="1190815"/>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1" u="sng" strike="noStrike" cap="none">
                  <a:solidFill>
                    <a:srgbClr val="000000"/>
                  </a:solidFill>
                  <a:latin typeface="Arial"/>
                  <a:ea typeface="Arial"/>
                  <a:cs typeface="Arial"/>
                  <a:sym typeface="Arial"/>
                </a:endParaRPr>
              </a:p>
            </p:txBody>
          </p:sp>
          <p:sp>
            <p:nvSpPr>
              <p:cNvPr id="95" name="Google Shape;95;p4"/>
              <p:cNvSpPr/>
              <p:nvPr/>
            </p:nvSpPr>
            <p:spPr>
              <a:xfrm rot="-833672">
                <a:off x="1547813" y="4191094"/>
                <a:ext cx="1408112" cy="1114603"/>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1" u="sng" strike="noStrike" cap="none">
                  <a:solidFill>
                    <a:srgbClr val="000000"/>
                  </a:solidFill>
                  <a:latin typeface="Arial"/>
                  <a:ea typeface="Arial"/>
                  <a:cs typeface="Arial"/>
                  <a:sym typeface="Arial"/>
                </a:endParaRPr>
              </a:p>
            </p:txBody>
          </p:sp>
          <p:sp>
            <p:nvSpPr>
              <p:cNvPr id="96" name="Google Shape;96;p4"/>
              <p:cNvSpPr/>
              <p:nvPr/>
            </p:nvSpPr>
            <p:spPr>
              <a:xfrm rot="-833672">
                <a:off x="69850" y="4219674"/>
                <a:ext cx="1408113" cy="1114603"/>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1" u="sng" strike="noStrike" cap="none">
                  <a:solidFill>
                    <a:srgbClr val="000000"/>
                  </a:solidFill>
                  <a:latin typeface="Arial"/>
                  <a:ea typeface="Arial"/>
                  <a:cs typeface="Arial"/>
                  <a:sym typeface="Arial"/>
                </a:endParaRPr>
              </a:p>
            </p:txBody>
          </p:sp>
          <p:sp>
            <p:nvSpPr>
              <p:cNvPr id="97" name="Google Shape;97;p4"/>
              <p:cNvSpPr txBox="1"/>
              <p:nvPr/>
            </p:nvSpPr>
            <p:spPr>
              <a:xfrm>
                <a:off x="0" y="5789963"/>
                <a:ext cx="1406525" cy="590644"/>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Arial"/>
                    <a:ea typeface="Arial"/>
                    <a:cs typeface="Arial"/>
                    <a:sym typeface="Arial"/>
                  </a:rPr>
                  <a:t> May be </a:t>
                </a:r>
                <a:br>
                  <a:rPr lang="en-US" sz="1800" b="1" i="0" u="none" strike="noStrike" cap="none">
                    <a:solidFill>
                      <a:srgbClr val="000000"/>
                    </a:solidFill>
                    <a:latin typeface="Arial"/>
                    <a:ea typeface="Arial"/>
                    <a:cs typeface="Arial"/>
                    <a:sym typeface="Arial"/>
                  </a:rPr>
                </a:br>
                <a:r>
                  <a:rPr lang="en-US" sz="1800" b="1" i="0" u="none" strike="noStrike" cap="none">
                    <a:solidFill>
                      <a:srgbClr val="000000"/>
                    </a:solidFill>
                    <a:latin typeface="Arial"/>
                    <a:ea typeface="Arial"/>
                    <a:cs typeface="Arial"/>
                    <a:sym typeface="Arial"/>
                  </a:rPr>
                  <a:t>pregnant</a:t>
                </a:r>
                <a:endParaRPr sz="1800" b="1" i="0" u="none" strike="noStrike" cap="none">
                  <a:solidFill>
                    <a:srgbClr val="000000"/>
                  </a:solidFill>
                  <a:latin typeface="Arial"/>
                  <a:ea typeface="Arial"/>
                  <a:cs typeface="Arial"/>
                  <a:sym typeface="Arial"/>
                </a:endParaRPr>
              </a:p>
            </p:txBody>
          </p:sp>
          <p:sp>
            <p:nvSpPr>
              <p:cNvPr id="98" name="Google Shape;98;p4"/>
              <p:cNvSpPr txBox="1"/>
              <p:nvPr/>
            </p:nvSpPr>
            <p:spPr>
              <a:xfrm flipH="1">
                <a:off x="1302544" y="5873103"/>
                <a:ext cx="1898650" cy="1089703"/>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Arial"/>
                    <a:ea typeface="Arial"/>
                    <a:cs typeface="Arial"/>
                    <a:sym typeface="Arial"/>
                  </a:rPr>
                  <a:t> Gave birth more than 48 hrs or less than 4 weeks ago</a:t>
                </a:r>
                <a:endParaRPr sz="1800" b="1" i="0" u="none" strike="noStrike" cap="none">
                  <a:solidFill>
                    <a:srgbClr val="000000"/>
                  </a:solidFill>
                  <a:latin typeface="Arial"/>
                  <a:ea typeface="Arial"/>
                  <a:cs typeface="Arial"/>
                  <a:sym typeface="Arial"/>
                </a:endParaRPr>
              </a:p>
            </p:txBody>
          </p:sp>
          <p:pic>
            <p:nvPicPr>
              <p:cNvPr id="99" name="Google Shape;99;p4" descr="BabyMoreThan2Weeks-copy"/>
              <p:cNvPicPr preferRelativeResize="0"/>
              <p:nvPr/>
            </p:nvPicPr>
            <p:blipFill rotWithShape="1">
              <a:blip r:embed="rId4">
                <a:alphaModFix/>
              </a:blip>
              <a:srcRect/>
              <a:stretch/>
            </p:blipFill>
            <p:spPr>
              <a:xfrm>
                <a:off x="1793875" y="4343400"/>
                <a:ext cx="925513" cy="1401763"/>
              </a:xfrm>
              <a:prstGeom prst="rect">
                <a:avLst/>
              </a:prstGeom>
              <a:noFill/>
              <a:ln>
                <a:noFill/>
              </a:ln>
            </p:spPr>
          </p:pic>
          <p:sp>
            <p:nvSpPr>
              <p:cNvPr id="100" name="Google Shape;100;p4"/>
              <p:cNvSpPr txBox="1"/>
              <p:nvPr/>
            </p:nvSpPr>
            <p:spPr>
              <a:xfrm flipH="1">
                <a:off x="5167313" y="5789963"/>
                <a:ext cx="1406525" cy="1089199"/>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Arial"/>
                    <a:ea typeface="Arial"/>
                    <a:cs typeface="Arial"/>
                    <a:sym typeface="Arial"/>
                  </a:rPr>
                  <a:t> Unusual vaginal bleeding recently</a:t>
                </a:r>
                <a:endParaRPr sz="1800" b="1" i="0" u="none" strike="noStrike" cap="none">
                  <a:solidFill>
                    <a:srgbClr val="000000"/>
                  </a:solidFill>
                  <a:latin typeface="Arial"/>
                  <a:ea typeface="Arial"/>
                  <a:cs typeface="Arial"/>
                  <a:sym typeface="Arial"/>
                </a:endParaRPr>
              </a:p>
            </p:txBody>
          </p:sp>
          <p:sp>
            <p:nvSpPr>
              <p:cNvPr id="101" name="Google Shape;101;p4"/>
              <p:cNvSpPr txBox="1"/>
              <p:nvPr/>
            </p:nvSpPr>
            <p:spPr>
              <a:xfrm>
                <a:off x="3049588" y="5805840"/>
                <a:ext cx="2085975" cy="6414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rgbClr val="000000"/>
                    </a:solidFill>
                    <a:latin typeface="Arial"/>
                    <a:ea typeface="Arial"/>
                    <a:cs typeface="Arial"/>
                    <a:sym typeface="Arial"/>
                  </a:rPr>
                  <a:t>At high risk for STIs</a:t>
                </a:r>
                <a:endParaRPr sz="1800" b="1" i="0" u="none" strike="noStrike" cap="none">
                  <a:solidFill>
                    <a:srgbClr val="000000"/>
                  </a:solidFill>
                  <a:latin typeface="Arial"/>
                  <a:ea typeface="Arial"/>
                  <a:cs typeface="Arial"/>
                  <a:sym typeface="Arial"/>
                </a:endParaRPr>
              </a:p>
            </p:txBody>
          </p:sp>
          <p:pic>
            <p:nvPicPr>
              <p:cNvPr id="102" name="Google Shape;102;p4" descr="MoreThanOnePartner2-copy"/>
              <p:cNvPicPr preferRelativeResize="0"/>
              <p:nvPr/>
            </p:nvPicPr>
            <p:blipFill rotWithShape="1">
              <a:blip r:embed="rId5">
                <a:alphaModFix/>
              </a:blip>
              <a:srcRect/>
              <a:stretch/>
            </p:blipFill>
            <p:spPr>
              <a:xfrm>
                <a:off x="3644900" y="4141788"/>
                <a:ext cx="1350963" cy="1633537"/>
              </a:xfrm>
              <a:prstGeom prst="rect">
                <a:avLst/>
              </a:prstGeom>
              <a:noFill/>
              <a:ln>
                <a:noFill/>
              </a:ln>
            </p:spPr>
          </p:pic>
          <p:pic>
            <p:nvPicPr>
              <p:cNvPr id="103" name="Google Shape;103;p4" descr="BleedingOnDress(6-10-03)"/>
              <p:cNvPicPr preferRelativeResize="0"/>
              <p:nvPr/>
            </p:nvPicPr>
            <p:blipFill rotWithShape="1">
              <a:blip r:embed="rId6">
                <a:alphaModFix/>
              </a:blip>
              <a:srcRect/>
              <a:stretch/>
            </p:blipFill>
            <p:spPr>
              <a:xfrm>
                <a:off x="6292850" y="4191000"/>
                <a:ext cx="927100" cy="2133600"/>
              </a:xfrm>
              <a:prstGeom prst="rect">
                <a:avLst/>
              </a:prstGeom>
              <a:noFill/>
              <a:ln>
                <a:noFill/>
              </a:ln>
            </p:spPr>
          </p:pic>
          <p:pic>
            <p:nvPicPr>
              <p:cNvPr id="104" name="Google Shape;104;p4" descr="MightBePregnant(less)6-111"/>
              <p:cNvPicPr preferRelativeResize="0"/>
              <p:nvPr/>
            </p:nvPicPr>
            <p:blipFill rotWithShape="1">
              <a:blip r:embed="rId7">
                <a:alphaModFix/>
              </a:blip>
              <a:srcRect/>
              <a:stretch/>
            </p:blipFill>
            <p:spPr>
              <a:xfrm>
                <a:off x="406400" y="4295775"/>
                <a:ext cx="788988" cy="1481138"/>
              </a:xfrm>
              <a:prstGeom prst="rect">
                <a:avLst/>
              </a:prstGeom>
              <a:noFill/>
              <a:ln>
                <a:noFill/>
              </a:ln>
            </p:spPr>
          </p:pic>
          <p:sp>
            <p:nvSpPr>
              <p:cNvPr id="105" name="Google Shape;105;p4"/>
              <p:cNvSpPr/>
              <p:nvPr/>
            </p:nvSpPr>
            <p:spPr>
              <a:xfrm rot="-833672">
                <a:off x="7553325" y="4038670"/>
                <a:ext cx="1408113" cy="1114603"/>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0" i="1" u="sng" strike="noStrike" cap="none">
                  <a:solidFill>
                    <a:srgbClr val="000000"/>
                  </a:solidFill>
                  <a:latin typeface="Arial"/>
                  <a:ea typeface="Arial"/>
                  <a:cs typeface="Arial"/>
                  <a:sym typeface="Arial"/>
                </a:endParaRPr>
              </a:p>
            </p:txBody>
          </p:sp>
          <p:sp>
            <p:nvSpPr>
              <p:cNvPr id="106" name="Google Shape;106;p4"/>
              <p:cNvSpPr txBox="1"/>
              <p:nvPr/>
            </p:nvSpPr>
            <p:spPr>
              <a:xfrm flipH="1">
                <a:off x="7246938" y="5975729"/>
                <a:ext cx="1900237" cy="841509"/>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Arial"/>
                    <a:ea typeface="Arial"/>
                    <a:cs typeface="Arial"/>
                    <a:sym typeface="Arial"/>
                  </a:rPr>
                  <a:t> Infection or problem in female organs</a:t>
                </a:r>
                <a:endParaRPr sz="1800" b="1" i="0" u="none" strike="noStrike" cap="none">
                  <a:solidFill>
                    <a:srgbClr val="000000"/>
                  </a:solidFill>
                  <a:latin typeface="Arial"/>
                  <a:ea typeface="Arial"/>
                  <a:cs typeface="Arial"/>
                  <a:sym typeface="Arial"/>
                </a:endParaRPr>
              </a:p>
            </p:txBody>
          </p:sp>
          <p:pic>
            <p:nvPicPr>
              <p:cNvPr id="107" name="Google Shape;107;p4" descr="pain-urinating"/>
              <p:cNvPicPr preferRelativeResize="0"/>
              <p:nvPr/>
            </p:nvPicPr>
            <p:blipFill rotWithShape="1">
              <a:blip r:embed="rId8">
                <a:alphaModFix/>
              </a:blip>
              <a:srcRect/>
              <a:stretch/>
            </p:blipFill>
            <p:spPr>
              <a:xfrm>
                <a:off x="7829550" y="4146550"/>
                <a:ext cx="757238" cy="1874838"/>
              </a:xfrm>
              <a:prstGeom prst="rect">
                <a:avLst/>
              </a:prstGeom>
              <a:noFill/>
              <a:ln>
                <a:noFill/>
              </a:ln>
            </p:spPr>
          </p:pic>
        </p:grpSp>
      </p:grpSp>
      <p:grpSp>
        <p:nvGrpSpPr>
          <p:cNvPr id="108" name="Google Shape;108;p4"/>
          <p:cNvGrpSpPr/>
          <p:nvPr/>
        </p:nvGrpSpPr>
        <p:grpSpPr>
          <a:xfrm>
            <a:off x="3175" y="3175"/>
            <a:ext cx="9144000" cy="1154113"/>
            <a:chOff x="-2050" y="0"/>
            <a:chExt cx="9144000" cy="1154113"/>
          </a:xfrm>
        </p:grpSpPr>
        <p:sp>
          <p:nvSpPr>
            <p:cNvPr id="109" name="Google Shape;109;p4"/>
            <p:cNvSpPr/>
            <p:nvPr/>
          </p:nvSpPr>
          <p:spPr>
            <a:xfrm>
              <a:off x="-2050" y="0"/>
              <a:ext cx="9144000" cy="1154113"/>
            </a:xfrm>
            <a:prstGeom prst="rect">
              <a:avLst/>
            </a:prstGeom>
            <a:solidFill>
              <a:srgbClr val="FFCCFF"/>
            </a:solidFill>
            <a:ln w="25400" cap="flat" cmpd="sng">
              <a:solidFill>
                <a:srgbClr val="000000"/>
              </a:solidFill>
              <a:prstDash val="solid"/>
              <a:round/>
              <a:headEnd type="none" w="sm" len="sm"/>
              <a:tailEnd type="none" w="sm" len="sm"/>
            </a:ln>
          </p:spPr>
          <p:txBody>
            <a:bodyPr spcFirstLastPara="1" wrap="square" lIns="54000" tIns="10800" rIns="54000" bIns="10800" anchor="ctr" anchorCtr="1">
              <a:noAutofit/>
            </a:bodyPr>
            <a:lstStyle/>
            <a:p>
              <a:pPr marL="1146175" marR="0" lvl="0" indent="0" algn="l" rtl="0">
                <a:lnSpc>
                  <a:spcPct val="90000"/>
                </a:lnSpc>
                <a:spcBef>
                  <a:spcPts val="0"/>
                </a:spcBef>
                <a:spcAft>
                  <a:spcPts val="0"/>
                </a:spcAft>
                <a:buNone/>
              </a:pPr>
              <a:r>
                <a:rPr lang="en-US" sz="3400" b="1" i="0" u="none" strike="noStrike" cap="none">
                  <a:solidFill>
                    <a:srgbClr val="000000"/>
                  </a:solidFill>
                  <a:latin typeface="Arial"/>
                  <a:ea typeface="Arial"/>
                  <a:cs typeface="Arial"/>
                  <a:sym typeface="Arial"/>
                </a:rPr>
                <a:t>Who Can and Cannot Use the IUD</a:t>
              </a:r>
              <a:endParaRPr/>
            </a:p>
          </p:txBody>
        </p:sp>
        <p:sp>
          <p:nvSpPr>
            <p:cNvPr id="110" name="Google Shape;110;p4"/>
            <p:cNvSpPr/>
            <p:nvPr/>
          </p:nvSpPr>
          <p:spPr>
            <a:xfrm>
              <a:off x="69388" y="103188"/>
              <a:ext cx="1158875" cy="887412"/>
            </a:xfrm>
            <a:prstGeom prst="roundRect">
              <a:avLst>
                <a:gd name="adj" fmla="val 16667"/>
              </a:avLst>
            </a:prstGeom>
            <a:solidFill>
              <a:srgbClr val="C4C4C4">
                <a:alpha val="49803"/>
              </a:srgbClr>
            </a:solidFill>
            <a:ln w="9525" cap="flat" cmpd="sng">
              <a:solidFill>
                <a:schemeClr val="lt1"/>
              </a:solidFill>
              <a:prstDash val="solid"/>
              <a:round/>
              <a:headEnd type="none" w="sm" len="sm"/>
              <a:tailEnd type="none" w="sm" len="sm"/>
            </a:ln>
          </p:spPr>
          <p:txBody>
            <a:bodyPr spcFirstLastPara="1" wrap="square" lIns="54000" tIns="10800" rIns="54000" bIns="10800" anchor="ctr" anchorCtr="1">
              <a:noAutofit/>
            </a:bodyPr>
            <a:lstStyle/>
            <a:p>
              <a:pPr marL="0" marR="0" lvl="0" indent="0" algn="ctr" rtl="0">
                <a:lnSpc>
                  <a:spcPct val="90000"/>
                </a:lnSpc>
                <a:spcBef>
                  <a:spcPts val="0"/>
                </a:spcBef>
                <a:spcAft>
                  <a:spcPts val="0"/>
                </a:spcAft>
                <a:buNone/>
              </a:pPr>
              <a:endParaRPr sz="1600" b="1" i="0" u="none" strike="noStrike" cap="none">
                <a:solidFill>
                  <a:srgbClr val="000000"/>
                </a:solidFill>
                <a:latin typeface="Arial"/>
                <a:ea typeface="Arial"/>
                <a:cs typeface="Arial"/>
                <a:sym typeface="Arial"/>
              </a:endParaRPr>
            </a:p>
          </p:txBody>
        </p:sp>
        <p:sp>
          <p:nvSpPr>
            <p:cNvPr id="111" name="Google Shape;111;p4"/>
            <p:cNvSpPr txBox="1"/>
            <p:nvPr/>
          </p:nvSpPr>
          <p:spPr>
            <a:xfrm>
              <a:off x="69388" y="103188"/>
              <a:ext cx="1171575" cy="33178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400" b="1" i="0" u="none" strike="noStrike" cap="none">
                  <a:solidFill>
                    <a:srgbClr val="000000"/>
                  </a:solidFill>
                  <a:latin typeface="Arial"/>
                  <a:ea typeface="Arial"/>
                  <a:cs typeface="Arial"/>
                  <a:sym typeface="Arial"/>
                </a:rPr>
                <a:t>Copper IUD</a:t>
              </a:r>
              <a:endParaRPr sz="1400" b="1" i="0" u="sng" strike="noStrike" cap="none">
                <a:solidFill>
                  <a:srgbClr val="000000"/>
                </a:solidFill>
                <a:latin typeface="Arial"/>
                <a:ea typeface="Arial"/>
                <a:cs typeface="Arial"/>
                <a:sym typeface="Arial"/>
              </a:endParaRPr>
            </a:p>
          </p:txBody>
        </p:sp>
        <p:pic>
          <p:nvPicPr>
            <p:cNvPr id="112" name="Google Shape;112;p4" descr="IUD"/>
            <p:cNvPicPr preferRelativeResize="0"/>
            <p:nvPr/>
          </p:nvPicPr>
          <p:blipFill rotWithShape="1">
            <a:blip r:embed="rId9">
              <a:alphaModFix/>
            </a:blip>
            <a:srcRect/>
            <a:stretch/>
          </p:blipFill>
          <p:spPr>
            <a:xfrm>
              <a:off x="295660" y="405249"/>
              <a:ext cx="774207" cy="585351"/>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p:nvPr/>
        </p:nvSpPr>
        <p:spPr>
          <a:xfrm>
            <a:off x="457200" y="352425"/>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Clr>
                <a:srgbClr val="000000"/>
              </a:buClr>
              <a:buSzPts val="3600"/>
              <a:buFont typeface="Arial"/>
              <a:buNone/>
            </a:pPr>
            <a:r>
              <a:rPr lang="en-US" sz="3600" b="1" i="0" u="none" strike="noStrike" cap="none">
                <a:solidFill>
                  <a:srgbClr val="000000"/>
                </a:solidFill>
                <a:latin typeface="Arial"/>
                <a:ea typeface="Arial"/>
                <a:cs typeface="Arial"/>
                <a:sym typeface="Arial"/>
              </a:rPr>
              <a:t>Medical Eligibility Criteria </a:t>
            </a:r>
            <a:endParaRPr/>
          </a:p>
        </p:txBody>
      </p:sp>
      <p:sp>
        <p:nvSpPr>
          <p:cNvPr id="118" name="Google Shape;118;p5"/>
          <p:cNvSpPr txBox="1"/>
          <p:nvPr/>
        </p:nvSpPr>
        <p:spPr>
          <a:xfrm>
            <a:off x="457200" y="1600200"/>
            <a:ext cx="2971800" cy="5029200"/>
          </a:xfrm>
          <a:prstGeom prst="rect">
            <a:avLst/>
          </a:prstGeom>
          <a:noFill/>
          <a:ln>
            <a:noFill/>
          </a:ln>
        </p:spPr>
        <p:txBody>
          <a:bodyPr spcFirstLastPara="1" wrap="square" lIns="91425" tIns="45700" rIns="91425" bIns="45700" anchor="t" anchorCtr="0">
            <a:noAutofit/>
          </a:bodyPr>
          <a:lstStyle/>
          <a:p>
            <a:pPr marL="4763" marR="0" lvl="0" indent="-4763" algn="l" rtl="0">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What are medical eligibility criteria? </a:t>
            </a:r>
            <a:endParaRPr/>
          </a:p>
          <a:p>
            <a:pPr marL="4763" marR="0" lvl="0" indent="-4763" algn="l" rtl="0">
              <a:spcBef>
                <a:spcPts val="182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Define the categories.  </a:t>
            </a:r>
            <a:endParaRPr/>
          </a:p>
          <a:p>
            <a:pPr marL="4763" marR="0" lvl="0" indent="-4763" algn="l" rtl="0">
              <a:spcBef>
                <a:spcPts val="182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Review the </a:t>
            </a:r>
            <a:br>
              <a:rPr lang="en-US" sz="2800" b="0" i="0" u="none" strike="noStrike" cap="none">
                <a:solidFill>
                  <a:srgbClr val="000000"/>
                </a:solidFill>
                <a:latin typeface="Arial"/>
                <a:ea typeface="Arial"/>
                <a:cs typeface="Arial"/>
                <a:sym typeface="Arial"/>
              </a:rPr>
            </a:br>
            <a:r>
              <a:rPr lang="en-US" sz="2800" b="0" i="0" u="none" strike="noStrike" cap="none">
                <a:solidFill>
                  <a:srgbClr val="000000"/>
                </a:solidFill>
                <a:latin typeface="Arial"/>
                <a:ea typeface="Arial"/>
                <a:cs typeface="Arial"/>
                <a:sym typeface="Arial"/>
              </a:rPr>
              <a:t>job aid.</a:t>
            </a:r>
            <a:endParaRPr/>
          </a:p>
        </p:txBody>
      </p:sp>
      <p:pic>
        <p:nvPicPr>
          <p:cNvPr id="119" name="Google Shape;119;p5"/>
          <p:cNvPicPr preferRelativeResize="0"/>
          <p:nvPr/>
        </p:nvPicPr>
        <p:blipFill rotWithShape="1">
          <a:blip r:embed="rId3">
            <a:alphaModFix/>
          </a:blip>
          <a:srcRect/>
          <a:stretch/>
        </p:blipFill>
        <p:spPr>
          <a:xfrm>
            <a:off x="4394200" y="1595438"/>
            <a:ext cx="4267200" cy="3297237"/>
          </a:xfrm>
          <a:prstGeom prst="rect">
            <a:avLst/>
          </a:prstGeom>
          <a:noFill/>
          <a:ln w="9525" cap="flat" cmpd="sng">
            <a:solidFill>
              <a:srgbClr val="000000"/>
            </a:solidFill>
            <a:prstDash val="solid"/>
            <a:miter lim="800000"/>
            <a:headEnd type="none" w="sm" len="sm"/>
            <a:tailEnd type="none" w="sm" len="sm"/>
          </a:ln>
        </p:spPr>
      </p:pic>
      <p:pic>
        <p:nvPicPr>
          <p:cNvPr id="120" name="Google Shape;120;p5" descr="MECwheelLayered_WHO_2008"/>
          <p:cNvPicPr preferRelativeResize="0"/>
          <p:nvPr/>
        </p:nvPicPr>
        <p:blipFill rotWithShape="1">
          <a:blip r:embed="rId4">
            <a:alphaModFix/>
          </a:blip>
          <a:srcRect r="15171"/>
          <a:stretch/>
        </p:blipFill>
        <p:spPr>
          <a:xfrm>
            <a:off x="2551113" y="3740150"/>
            <a:ext cx="2992437" cy="2863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p:nvPr/>
        </p:nvSpPr>
        <p:spPr>
          <a:xfrm>
            <a:off x="457200" y="198438"/>
            <a:ext cx="83089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WHO’s Medical Eligibility Criteria</a:t>
            </a:r>
            <a:endParaRPr/>
          </a:p>
          <a:p>
            <a:pPr marL="0" marR="0" lvl="0" indent="0" algn="l" rtl="0">
              <a:lnSpc>
                <a:spcPct val="95000"/>
              </a:lnSpc>
              <a:spcBef>
                <a:spcPts val="0"/>
              </a:spcBef>
              <a:spcAft>
                <a:spcPts val="0"/>
              </a:spcAft>
              <a:buClr>
                <a:srgbClr val="000000"/>
              </a:buClr>
              <a:buSzPts val="2600"/>
              <a:buFont typeface="Arial"/>
              <a:buNone/>
            </a:pPr>
            <a:r>
              <a:rPr lang="en-US" sz="2600" b="1" i="0" u="none" strike="noStrike" cap="none">
                <a:solidFill>
                  <a:srgbClr val="000000"/>
                </a:solidFill>
                <a:latin typeface="Arial"/>
                <a:ea typeface="Arial"/>
                <a:cs typeface="Arial"/>
                <a:sym typeface="Arial"/>
              </a:rPr>
              <a:t>Categories for Contraceptive Use</a:t>
            </a:r>
            <a:endParaRPr/>
          </a:p>
        </p:txBody>
      </p:sp>
      <p:sp>
        <p:nvSpPr>
          <p:cNvPr id="126" name="Google Shape;126;p6"/>
          <p:cNvSpPr/>
          <p:nvPr/>
        </p:nvSpPr>
        <p:spPr>
          <a:xfrm>
            <a:off x="533400" y="6248400"/>
            <a:ext cx="8001000" cy="457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WHO, 2015.</a:t>
            </a:r>
            <a:endParaRPr sz="1300" b="0" i="0" u="none" strike="noStrike" cap="none">
              <a:solidFill>
                <a:srgbClr val="000000"/>
              </a:solidFill>
              <a:latin typeface="Arial"/>
              <a:ea typeface="Arial"/>
              <a:cs typeface="Arial"/>
              <a:sym typeface="Arial"/>
            </a:endParaRPr>
          </a:p>
        </p:txBody>
      </p:sp>
      <p:graphicFrame>
        <p:nvGraphicFramePr>
          <p:cNvPr id="127" name="Google Shape;127;p6"/>
          <p:cNvGraphicFramePr/>
          <p:nvPr/>
        </p:nvGraphicFramePr>
        <p:xfrm>
          <a:off x="533400" y="1630363"/>
          <a:ext cx="3000000" cy="3000000"/>
        </p:xfrm>
        <a:graphic>
          <a:graphicData uri="http://schemas.openxmlformats.org/drawingml/2006/table">
            <a:tbl>
              <a:tblPr>
                <a:noFill/>
                <a:tableStyleId>{70297E61-EE78-4231-B870-FF990C4E7611}</a:tableStyleId>
              </a:tblPr>
              <a:tblGrid>
                <a:gridCol w="1328050">
                  <a:extLst>
                    <a:ext uri="{9D8B030D-6E8A-4147-A177-3AD203B41FA5}">
                      <a16:colId xmlns:a16="http://schemas.microsoft.com/office/drawing/2014/main" val="20000"/>
                    </a:ext>
                  </a:extLst>
                </a:gridCol>
                <a:gridCol w="3350750">
                  <a:extLst>
                    <a:ext uri="{9D8B030D-6E8A-4147-A177-3AD203B41FA5}">
                      <a16:colId xmlns:a16="http://schemas.microsoft.com/office/drawing/2014/main" val="20001"/>
                    </a:ext>
                  </a:extLst>
                </a:gridCol>
                <a:gridCol w="3441275">
                  <a:extLst>
                    <a:ext uri="{9D8B030D-6E8A-4147-A177-3AD203B41FA5}">
                      <a16:colId xmlns:a16="http://schemas.microsoft.com/office/drawing/2014/main" val="20002"/>
                    </a:ext>
                  </a:extLst>
                </a:gridCol>
              </a:tblGrid>
              <a:tr h="715650">
                <a:tc>
                  <a:txBody>
                    <a:bodyPr/>
                    <a:lstStyle/>
                    <a:p>
                      <a:pPr marL="0" marR="0" lvl="0" indent="0" algn="ctr" rtl="0">
                        <a:spcBef>
                          <a:spcPts val="0"/>
                        </a:spcBef>
                        <a:spcAft>
                          <a:spcPts val="0"/>
                        </a:spcAft>
                        <a:buNone/>
                      </a:pPr>
                      <a:r>
                        <a:rPr lang="en-US" sz="2000" u="none" strike="noStrike" cap="none">
                          <a:solidFill>
                            <a:srgbClr val="000000"/>
                          </a:solidFill>
                        </a:rPr>
                        <a:t>Category</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spcBef>
                          <a:spcPts val="0"/>
                        </a:spcBef>
                        <a:spcAft>
                          <a:spcPts val="0"/>
                        </a:spcAft>
                        <a:buNone/>
                      </a:pPr>
                      <a:r>
                        <a:rPr lang="en-US" sz="2000" u="none" strike="noStrike" cap="none">
                          <a:solidFill>
                            <a:srgbClr val="000000"/>
                          </a:solidFill>
                        </a:rPr>
                        <a:t>Description</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spcBef>
                          <a:spcPts val="0"/>
                        </a:spcBef>
                        <a:spcAft>
                          <a:spcPts val="0"/>
                        </a:spcAft>
                        <a:buNone/>
                      </a:pPr>
                      <a:r>
                        <a:rPr lang="en-US" sz="2000" u="none" strike="noStrike" cap="none">
                          <a:solidFill>
                            <a:srgbClr val="000000"/>
                          </a:solidFill>
                        </a:rPr>
                        <a:t>When clinical judgment </a:t>
                      </a:r>
                      <a:br>
                        <a:rPr lang="en-US" sz="2000" u="none" strike="noStrike" cap="none">
                          <a:solidFill>
                            <a:srgbClr val="000000"/>
                          </a:solidFill>
                        </a:rPr>
                      </a:br>
                      <a:r>
                        <a:rPr lang="en-US" sz="2000" u="none" strike="noStrike" cap="none">
                          <a:solidFill>
                            <a:srgbClr val="000000"/>
                          </a:solidFill>
                        </a:rPr>
                        <a:t>is available</a:t>
                      </a:r>
                      <a:endParaRPr sz="2000" u="none" strike="noStrike" cap="none">
                        <a:solidFill>
                          <a:srgbClr val="000000"/>
                        </a:solidFill>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0"/>
                  </a:ext>
                </a:extLst>
              </a:tr>
              <a:tr h="822875">
                <a:tc>
                  <a:txBody>
                    <a:bodyPr/>
                    <a:lstStyle/>
                    <a:p>
                      <a:pPr marL="0" marR="0" lvl="0" indent="0" algn="ctr" rtl="0">
                        <a:spcBef>
                          <a:spcPts val="0"/>
                        </a:spcBef>
                        <a:spcAft>
                          <a:spcPts val="0"/>
                        </a:spcAft>
                        <a:buNone/>
                      </a:pPr>
                      <a:r>
                        <a:rPr lang="en-US" sz="2000" b="1" u="none" strike="noStrike" cap="none">
                          <a:solidFill>
                            <a:srgbClr val="000000"/>
                          </a:solidFill>
                        </a:rPr>
                        <a:t>1</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tc>
                  <a:txBody>
                    <a:bodyPr/>
                    <a:lstStyle/>
                    <a:p>
                      <a:pPr marL="0" marR="0" lvl="0" indent="0" algn="l" rtl="0">
                        <a:spcBef>
                          <a:spcPts val="0"/>
                        </a:spcBef>
                        <a:spcAft>
                          <a:spcPts val="0"/>
                        </a:spcAft>
                        <a:buNone/>
                      </a:pPr>
                      <a:r>
                        <a:rPr lang="en-US" sz="2000" u="none" strike="noStrike" cap="none">
                          <a:solidFill>
                            <a:srgbClr val="000000"/>
                          </a:solidFill>
                        </a:rPr>
                        <a:t>No restriction for use </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tc>
                  <a:txBody>
                    <a:bodyPr/>
                    <a:lstStyle/>
                    <a:p>
                      <a:pPr marL="0" marR="0" lvl="0" indent="0" algn="l" rtl="0">
                        <a:spcBef>
                          <a:spcPts val="0"/>
                        </a:spcBef>
                        <a:spcAft>
                          <a:spcPts val="0"/>
                        </a:spcAft>
                        <a:buNone/>
                      </a:pPr>
                      <a:r>
                        <a:rPr lang="en-US" sz="2000">
                          <a:solidFill>
                            <a:srgbClr val="000000"/>
                          </a:solidFill>
                        </a:rPr>
                        <a:t>Use the method under any circumstances </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extLst>
                  <a:ext uri="{0D108BD9-81ED-4DB2-BD59-A6C34878D82A}">
                    <a16:rowId xmlns:a16="http://schemas.microsoft.com/office/drawing/2014/main" val="10001"/>
                  </a:ext>
                </a:extLst>
              </a:tr>
              <a:tr h="822875">
                <a:tc>
                  <a:txBody>
                    <a:bodyPr/>
                    <a:lstStyle/>
                    <a:p>
                      <a:pPr marL="0" marR="0" lvl="0" indent="0" algn="ctr" rtl="0">
                        <a:spcBef>
                          <a:spcPts val="0"/>
                        </a:spcBef>
                        <a:spcAft>
                          <a:spcPts val="0"/>
                        </a:spcAft>
                        <a:buNone/>
                      </a:pPr>
                      <a:r>
                        <a:rPr lang="en-US" sz="2000" b="1">
                          <a:solidFill>
                            <a:srgbClr val="000000"/>
                          </a:solidFill>
                        </a:rPr>
                        <a:t>2</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l" rtl="0">
                        <a:spcBef>
                          <a:spcPts val="0"/>
                        </a:spcBef>
                        <a:spcAft>
                          <a:spcPts val="0"/>
                        </a:spcAft>
                        <a:buNone/>
                      </a:pPr>
                      <a:r>
                        <a:rPr lang="en-US" sz="2000">
                          <a:solidFill>
                            <a:srgbClr val="000000"/>
                          </a:solidFill>
                        </a:rPr>
                        <a:t>Benefits generally outweigh risks</a:t>
                      </a:r>
                      <a:endParaRPr sz="2000">
                        <a:solidFill>
                          <a:srgbClr val="000000"/>
                        </a:solidFill>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l" rtl="0">
                        <a:spcBef>
                          <a:spcPts val="0"/>
                        </a:spcBef>
                        <a:spcAft>
                          <a:spcPts val="0"/>
                        </a:spcAft>
                        <a:buNone/>
                      </a:pPr>
                      <a:r>
                        <a:rPr lang="en-US" sz="2000">
                          <a:solidFill>
                            <a:srgbClr val="000000"/>
                          </a:solidFill>
                        </a:rPr>
                        <a:t>Generally use the method</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2"/>
                  </a:ext>
                </a:extLst>
              </a:tr>
              <a:tr h="1314725">
                <a:tc>
                  <a:txBody>
                    <a:bodyPr/>
                    <a:lstStyle/>
                    <a:p>
                      <a:pPr marL="0" marR="0" lvl="0" indent="0" algn="ctr" rtl="0">
                        <a:spcBef>
                          <a:spcPts val="0"/>
                        </a:spcBef>
                        <a:spcAft>
                          <a:spcPts val="0"/>
                        </a:spcAft>
                        <a:buNone/>
                      </a:pPr>
                      <a:r>
                        <a:rPr lang="en-US" sz="2000" b="1">
                          <a:solidFill>
                            <a:srgbClr val="000000"/>
                          </a:solidFill>
                        </a:rPr>
                        <a:t>3</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l" rtl="0">
                        <a:spcBef>
                          <a:spcPts val="0"/>
                        </a:spcBef>
                        <a:spcAft>
                          <a:spcPts val="0"/>
                        </a:spcAft>
                        <a:buNone/>
                      </a:pPr>
                      <a:r>
                        <a:rPr lang="en-US" sz="2000">
                          <a:solidFill>
                            <a:srgbClr val="000000"/>
                          </a:solidFill>
                        </a:rPr>
                        <a:t>Risks usually outweigh benefits</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l" rtl="0">
                        <a:spcBef>
                          <a:spcPts val="0"/>
                        </a:spcBef>
                        <a:spcAft>
                          <a:spcPts val="0"/>
                        </a:spcAft>
                        <a:buNone/>
                      </a:pPr>
                      <a:r>
                        <a:rPr lang="en-US" sz="2000">
                          <a:solidFill>
                            <a:srgbClr val="000000"/>
                          </a:solidFill>
                        </a:rPr>
                        <a:t>Use of method not usually recommended, unless other methods are not available/acceptable </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extLst>
                  <a:ext uri="{0D108BD9-81ED-4DB2-BD59-A6C34878D82A}">
                    <a16:rowId xmlns:a16="http://schemas.microsoft.com/office/drawing/2014/main" val="10003"/>
                  </a:ext>
                </a:extLst>
              </a:tr>
              <a:tr h="822875">
                <a:tc>
                  <a:txBody>
                    <a:bodyPr/>
                    <a:lstStyle/>
                    <a:p>
                      <a:pPr marL="0" marR="0" lvl="0" indent="0" algn="ctr" rtl="0">
                        <a:spcBef>
                          <a:spcPts val="0"/>
                        </a:spcBef>
                        <a:spcAft>
                          <a:spcPts val="0"/>
                        </a:spcAft>
                        <a:buNone/>
                      </a:pPr>
                      <a:r>
                        <a:rPr lang="en-US" sz="2000" b="1">
                          <a:solidFill>
                            <a:srgbClr val="000000"/>
                          </a:solidFill>
                        </a:rPr>
                        <a:t>4</a:t>
                      </a:r>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tc>
                  <a:txBody>
                    <a:bodyPr/>
                    <a:lstStyle/>
                    <a:p>
                      <a:pPr marL="0" marR="0" lvl="0" indent="0" algn="l" rtl="0">
                        <a:spcBef>
                          <a:spcPts val="0"/>
                        </a:spcBef>
                        <a:spcAft>
                          <a:spcPts val="0"/>
                        </a:spcAft>
                        <a:buNone/>
                      </a:pPr>
                      <a:r>
                        <a:rPr lang="en-US" sz="2000">
                          <a:solidFill>
                            <a:srgbClr val="000000"/>
                          </a:solidFill>
                        </a:rPr>
                        <a:t>Unacceptable health risk</a:t>
                      </a:r>
                      <a:endParaRPr sz="2000">
                        <a:solidFill>
                          <a:srgbClr val="000000"/>
                        </a:solidFill>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tc>
                  <a:txBody>
                    <a:bodyPr/>
                    <a:lstStyle/>
                    <a:p>
                      <a:pPr marL="0" marR="0" lvl="0" indent="0" algn="l" rtl="0">
                        <a:spcBef>
                          <a:spcPts val="0"/>
                        </a:spcBef>
                        <a:spcAft>
                          <a:spcPts val="0"/>
                        </a:spcAft>
                        <a:buNone/>
                      </a:pPr>
                      <a:r>
                        <a:rPr lang="en-US" sz="2000">
                          <a:solidFill>
                            <a:srgbClr val="000000"/>
                          </a:solidFill>
                        </a:rPr>
                        <a:t>Method not to be used</a:t>
                      </a:r>
                      <a:endParaRPr sz="2000">
                        <a:solidFill>
                          <a:srgbClr val="000000"/>
                        </a:solidFill>
                      </a:endParaRPr>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7"/>
          <p:cNvSpPr/>
          <p:nvPr/>
        </p:nvSpPr>
        <p:spPr>
          <a:xfrm>
            <a:off x="457200" y="198438"/>
            <a:ext cx="8308975"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WHO’s Medical Eligibility Criteria</a:t>
            </a:r>
            <a:endParaRPr/>
          </a:p>
          <a:p>
            <a:pPr marL="0" marR="0" lvl="0" indent="0" algn="l" rtl="0">
              <a:lnSpc>
                <a:spcPct val="95000"/>
              </a:lnSpc>
              <a:spcBef>
                <a:spcPts val="0"/>
              </a:spcBef>
              <a:spcAft>
                <a:spcPts val="0"/>
              </a:spcAft>
              <a:buClr>
                <a:srgbClr val="000000"/>
              </a:buClr>
              <a:buSzPts val="2600"/>
              <a:buFont typeface="Arial"/>
              <a:buNone/>
            </a:pPr>
            <a:r>
              <a:rPr lang="en-US" sz="2600" b="1" i="0" u="none" strike="noStrike" cap="none">
                <a:solidFill>
                  <a:srgbClr val="000000"/>
                </a:solidFill>
                <a:latin typeface="Arial"/>
                <a:ea typeface="Arial"/>
                <a:cs typeface="Arial"/>
                <a:sym typeface="Arial"/>
              </a:rPr>
              <a:t>Categories for Contraceptive Use</a:t>
            </a:r>
            <a:endParaRPr/>
          </a:p>
        </p:txBody>
      </p:sp>
      <p:sp>
        <p:nvSpPr>
          <p:cNvPr id="133" name="Google Shape;133;p7"/>
          <p:cNvSpPr/>
          <p:nvPr/>
        </p:nvSpPr>
        <p:spPr>
          <a:xfrm>
            <a:off x="533400" y="6248400"/>
            <a:ext cx="8001000" cy="457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WHO, 2015.</a:t>
            </a:r>
            <a:endParaRPr sz="1300" b="0" i="0" u="none" strike="noStrike" cap="none">
              <a:solidFill>
                <a:srgbClr val="000000"/>
              </a:solidFill>
              <a:latin typeface="Arial"/>
              <a:ea typeface="Arial"/>
              <a:cs typeface="Arial"/>
              <a:sym typeface="Arial"/>
            </a:endParaRPr>
          </a:p>
        </p:txBody>
      </p:sp>
      <p:graphicFrame>
        <p:nvGraphicFramePr>
          <p:cNvPr id="134" name="Google Shape;134;p7"/>
          <p:cNvGraphicFramePr/>
          <p:nvPr/>
        </p:nvGraphicFramePr>
        <p:xfrm>
          <a:off x="1389063" y="1635125"/>
          <a:ext cx="6445250" cy="4262470"/>
        </p:xfrm>
        <a:graphic>
          <a:graphicData uri="http://schemas.openxmlformats.org/drawingml/2006/table">
            <a:tbl>
              <a:tblPr>
                <a:noFill/>
                <a:tableStyleId>{70297E61-EE78-4231-B870-FF990C4E7611}</a:tableStyleId>
              </a:tblPr>
              <a:tblGrid>
                <a:gridCol w="1919375">
                  <a:extLst>
                    <a:ext uri="{9D8B030D-6E8A-4147-A177-3AD203B41FA5}">
                      <a16:colId xmlns:a16="http://schemas.microsoft.com/office/drawing/2014/main" val="20000"/>
                    </a:ext>
                  </a:extLst>
                </a:gridCol>
                <a:gridCol w="4525875">
                  <a:extLst>
                    <a:ext uri="{9D8B030D-6E8A-4147-A177-3AD203B41FA5}">
                      <a16:colId xmlns:a16="http://schemas.microsoft.com/office/drawing/2014/main" val="20001"/>
                    </a:ext>
                  </a:extLst>
                </a:gridCol>
              </a:tblGrid>
              <a:tr h="827050">
                <a:tc>
                  <a:txBody>
                    <a:bodyPr/>
                    <a:lstStyle/>
                    <a:p>
                      <a:pPr marL="0" marR="0" lvl="0" indent="0" algn="ctr" rtl="0">
                        <a:spcBef>
                          <a:spcPts val="0"/>
                        </a:spcBef>
                        <a:spcAft>
                          <a:spcPts val="0"/>
                        </a:spcAft>
                        <a:buNone/>
                      </a:pPr>
                      <a:r>
                        <a:rPr lang="en-US" sz="2400">
                          <a:solidFill>
                            <a:srgbClr val="000000"/>
                          </a:solidFill>
                        </a:rPr>
                        <a:t>Category</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spcBef>
                          <a:spcPts val="0"/>
                        </a:spcBef>
                        <a:spcAft>
                          <a:spcPts val="0"/>
                        </a:spcAft>
                        <a:buNone/>
                      </a:pPr>
                      <a:r>
                        <a:rPr lang="en-US" sz="2400">
                          <a:solidFill>
                            <a:srgbClr val="000000"/>
                          </a:solidFill>
                        </a:rPr>
                        <a:t>When clinical judgment </a:t>
                      </a:r>
                      <a:br>
                        <a:rPr lang="en-US" sz="2400">
                          <a:solidFill>
                            <a:srgbClr val="000000"/>
                          </a:solidFill>
                        </a:rPr>
                      </a:br>
                      <a:r>
                        <a:rPr lang="en-US" sz="2400">
                          <a:solidFill>
                            <a:srgbClr val="000000"/>
                          </a:solidFill>
                        </a:rPr>
                        <a:t>is limited</a:t>
                      </a:r>
                      <a:endParaRPr sz="2400">
                        <a:solidFill>
                          <a:srgbClr val="000000"/>
                        </a:solidFill>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0"/>
                  </a:ext>
                </a:extLst>
              </a:tr>
              <a:tr h="858850">
                <a:tc>
                  <a:txBody>
                    <a:bodyPr/>
                    <a:lstStyle/>
                    <a:p>
                      <a:pPr marL="0" marR="0" lvl="0" indent="0" algn="ctr" rtl="0">
                        <a:spcBef>
                          <a:spcPts val="0"/>
                        </a:spcBef>
                        <a:spcAft>
                          <a:spcPts val="0"/>
                        </a:spcAft>
                        <a:buNone/>
                      </a:pPr>
                      <a:r>
                        <a:rPr lang="en-US" sz="2400" b="1">
                          <a:solidFill>
                            <a:srgbClr val="000000"/>
                          </a:solidFill>
                        </a:rPr>
                        <a:t>1</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32B450"/>
                    </a:solidFill>
                  </a:tcPr>
                </a:tc>
                <a:tc rowSpan="2">
                  <a:txBody>
                    <a:bodyPr/>
                    <a:lstStyle/>
                    <a:p>
                      <a:pPr marL="274320" marR="0" lvl="0" indent="0" algn="l" rtl="0">
                        <a:spcBef>
                          <a:spcPts val="0"/>
                        </a:spcBef>
                        <a:spcAft>
                          <a:spcPts val="0"/>
                        </a:spcAft>
                        <a:buNone/>
                      </a:pPr>
                      <a:r>
                        <a:rPr lang="en-US" sz="2400" b="1">
                          <a:solidFill>
                            <a:srgbClr val="000000"/>
                          </a:solidFill>
                        </a:rPr>
                        <a:t>Use the method</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extLst>
                  <a:ext uri="{0D108BD9-81ED-4DB2-BD59-A6C34878D82A}">
                    <a16:rowId xmlns:a16="http://schemas.microsoft.com/office/drawing/2014/main" val="10001"/>
                  </a:ext>
                </a:extLst>
              </a:tr>
              <a:tr h="858850">
                <a:tc>
                  <a:txBody>
                    <a:bodyPr/>
                    <a:lstStyle/>
                    <a:p>
                      <a:pPr marL="0" marR="0" lvl="0" indent="0" algn="ctr" rtl="0">
                        <a:spcBef>
                          <a:spcPts val="0"/>
                        </a:spcBef>
                        <a:spcAft>
                          <a:spcPts val="0"/>
                        </a:spcAft>
                        <a:buNone/>
                      </a:pPr>
                      <a:r>
                        <a:rPr lang="en-US" sz="2400" b="1">
                          <a:solidFill>
                            <a:srgbClr val="000000"/>
                          </a:solidFill>
                        </a:rPr>
                        <a:t>2</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vMerge="1">
                  <a:txBody>
                    <a:bodyPr/>
                    <a:lstStyle/>
                    <a:p>
                      <a:endParaRPr lang="en-US"/>
                    </a:p>
                  </a:txBody>
                  <a:tcPr/>
                </a:tc>
                <a:extLst>
                  <a:ext uri="{0D108BD9-81ED-4DB2-BD59-A6C34878D82A}">
                    <a16:rowId xmlns:a16="http://schemas.microsoft.com/office/drawing/2014/main" val="10002"/>
                  </a:ext>
                </a:extLst>
              </a:tr>
              <a:tr h="858850">
                <a:tc>
                  <a:txBody>
                    <a:bodyPr/>
                    <a:lstStyle/>
                    <a:p>
                      <a:pPr marL="0" marR="0" lvl="0" indent="0" algn="ctr" rtl="0">
                        <a:spcBef>
                          <a:spcPts val="0"/>
                        </a:spcBef>
                        <a:spcAft>
                          <a:spcPts val="0"/>
                        </a:spcAft>
                        <a:buNone/>
                      </a:pPr>
                      <a:r>
                        <a:rPr lang="en-US" sz="2400" b="1">
                          <a:solidFill>
                            <a:srgbClr val="000000"/>
                          </a:solidFill>
                        </a:rPr>
                        <a:t>3</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CA789"/>
                    </a:solidFill>
                  </a:tcPr>
                </a:tc>
                <a:tc rowSpan="2">
                  <a:txBody>
                    <a:bodyPr/>
                    <a:lstStyle/>
                    <a:p>
                      <a:pPr marL="274320" marR="0" lvl="0" indent="0" algn="l" rtl="0">
                        <a:spcBef>
                          <a:spcPts val="0"/>
                        </a:spcBef>
                        <a:spcAft>
                          <a:spcPts val="0"/>
                        </a:spcAft>
                        <a:buNone/>
                      </a:pPr>
                      <a:r>
                        <a:rPr lang="en-US" sz="2400" b="1">
                          <a:solidFill>
                            <a:srgbClr val="000000"/>
                          </a:solidFill>
                        </a:rPr>
                        <a:t>Do not use the method</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extLst>
                  <a:ext uri="{0D108BD9-81ED-4DB2-BD59-A6C34878D82A}">
                    <a16:rowId xmlns:a16="http://schemas.microsoft.com/office/drawing/2014/main" val="10003"/>
                  </a:ext>
                </a:extLst>
              </a:tr>
              <a:tr h="858850">
                <a:tc>
                  <a:txBody>
                    <a:bodyPr/>
                    <a:lstStyle/>
                    <a:p>
                      <a:pPr marL="0" marR="0" lvl="0" indent="0" algn="ctr" rtl="0">
                        <a:spcBef>
                          <a:spcPts val="0"/>
                        </a:spcBef>
                        <a:spcAft>
                          <a:spcPts val="0"/>
                        </a:spcAft>
                        <a:buNone/>
                      </a:pPr>
                      <a:r>
                        <a:rPr lang="en-US" sz="2400" b="1">
                          <a:solidFill>
                            <a:srgbClr val="000000"/>
                          </a:solidFill>
                        </a:rPr>
                        <a:t>4</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tc v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8"/>
          <p:cNvSpPr txBox="1"/>
          <p:nvPr/>
        </p:nvSpPr>
        <p:spPr>
          <a:xfrm>
            <a:off x="457200" y="234950"/>
            <a:ext cx="8229600" cy="944563"/>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Category 1 and 2 Examples (not inclusive): </a:t>
            </a:r>
            <a:br>
              <a:rPr lang="en-US" sz="2000" b="1" i="0" u="none" strike="noStrike" cap="none">
                <a:solidFill>
                  <a:srgbClr val="000000"/>
                </a:solidFill>
                <a:latin typeface="Arial"/>
                <a:ea typeface="Arial"/>
                <a:cs typeface="Arial"/>
                <a:sym typeface="Arial"/>
              </a:rPr>
            </a:br>
            <a:r>
              <a:rPr lang="en-US" sz="3600" b="1" i="0" u="none" strike="noStrike" cap="none">
                <a:solidFill>
                  <a:srgbClr val="000000"/>
                </a:solidFill>
                <a:latin typeface="Arial"/>
                <a:ea typeface="Arial"/>
                <a:cs typeface="Arial"/>
                <a:sym typeface="Arial"/>
              </a:rPr>
              <a:t>Who Can Use</a:t>
            </a:r>
            <a:r>
              <a:rPr lang="en-US" sz="3600" b="1" i="0" u="none" strike="noStrike" cap="none">
                <a:solidFill>
                  <a:srgbClr val="FF0000"/>
                </a:solidFill>
                <a:latin typeface="Arial"/>
                <a:ea typeface="Arial"/>
                <a:cs typeface="Arial"/>
                <a:sym typeface="Arial"/>
              </a:rPr>
              <a:t> </a:t>
            </a:r>
            <a:r>
              <a:rPr lang="en-US" sz="3600" b="1" i="0" u="none" strike="noStrike" cap="none">
                <a:solidFill>
                  <a:srgbClr val="000000"/>
                </a:solidFill>
                <a:latin typeface="Arial"/>
                <a:ea typeface="Arial"/>
                <a:cs typeface="Arial"/>
                <a:sym typeface="Arial"/>
              </a:rPr>
              <a:t>Copper IUDs</a:t>
            </a:r>
            <a:endParaRPr/>
          </a:p>
        </p:txBody>
      </p:sp>
      <p:graphicFrame>
        <p:nvGraphicFramePr>
          <p:cNvPr id="140" name="Google Shape;140;p8"/>
          <p:cNvGraphicFramePr/>
          <p:nvPr/>
        </p:nvGraphicFramePr>
        <p:xfrm>
          <a:off x="514350" y="1612900"/>
          <a:ext cx="8097850" cy="4211625"/>
        </p:xfrm>
        <a:graphic>
          <a:graphicData uri="http://schemas.openxmlformats.org/drawingml/2006/table">
            <a:tbl>
              <a:tblPr>
                <a:noFill/>
                <a:tableStyleId>{70297E61-EE78-4231-B870-FF990C4E7611}</a:tableStyleId>
              </a:tblPr>
              <a:tblGrid>
                <a:gridCol w="2411525">
                  <a:extLst>
                    <a:ext uri="{9D8B030D-6E8A-4147-A177-3AD203B41FA5}">
                      <a16:colId xmlns:a16="http://schemas.microsoft.com/office/drawing/2014/main" val="20000"/>
                    </a:ext>
                  </a:extLst>
                </a:gridCol>
                <a:gridCol w="5686325">
                  <a:extLst>
                    <a:ext uri="{9D8B030D-6E8A-4147-A177-3AD203B41FA5}">
                      <a16:colId xmlns:a16="http://schemas.microsoft.com/office/drawing/2014/main" val="20001"/>
                    </a:ext>
                  </a:extLst>
                </a:gridCol>
              </a:tblGrid>
              <a:tr h="548825">
                <a:tc>
                  <a:txBody>
                    <a:bodyPr/>
                    <a:lstStyle/>
                    <a:p>
                      <a:pPr marL="0" marR="0" lvl="0" indent="0" algn="ctr" rtl="0">
                        <a:spcBef>
                          <a:spcPts val="0"/>
                        </a:spcBef>
                        <a:spcAft>
                          <a:spcPts val="0"/>
                        </a:spcAft>
                        <a:buNone/>
                      </a:pPr>
                      <a:r>
                        <a:rPr lang="en-US" sz="2400">
                          <a:solidFill>
                            <a:srgbClr val="000000"/>
                          </a:solidFill>
                        </a:rPr>
                        <a:t>WHO Category</a:t>
                      </a:r>
                      <a:endParaRPr sz="2400">
                        <a:solidFill>
                          <a:srgbClr val="000000"/>
                        </a:solidFill>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spcBef>
                          <a:spcPts val="0"/>
                        </a:spcBef>
                        <a:spcAft>
                          <a:spcPts val="0"/>
                        </a:spcAft>
                        <a:buNone/>
                      </a:pPr>
                      <a:r>
                        <a:rPr lang="en-US" sz="2400">
                          <a:solidFill>
                            <a:srgbClr val="000000"/>
                          </a:solidFill>
                        </a:rPr>
                        <a:t>Conditions (selected examples)</a:t>
                      </a:r>
                      <a:endParaRPr sz="2400">
                        <a:solidFill>
                          <a:srgbClr val="000000"/>
                        </a:solidFill>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0"/>
                  </a:ext>
                </a:extLst>
              </a:tr>
              <a:tr h="1924700">
                <a:tc>
                  <a:txBody>
                    <a:bodyPr/>
                    <a:lstStyle/>
                    <a:p>
                      <a:pPr marL="0" marR="0" lvl="0" indent="0" algn="ctr" rtl="0">
                        <a:spcBef>
                          <a:spcPts val="0"/>
                        </a:spcBef>
                        <a:spcAft>
                          <a:spcPts val="0"/>
                        </a:spcAft>
                        <a:buNone/>
                      </a:pPr>
                      <a:r>
                        <a:rPr lang="en-US" sz="2400" b="1">
                          <a:solidFill>
                            <a:srgbClr val="000000"/>
                          </a:solidFill>
                        </a:rPr>
                        <a:t>Category 1</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92D050"/>
                    </a:solidFill>
                  </a:tcPr>
                </a:tc>
                <a:tc>
                  <a:txBody>
                    <a:bodyPr/>
                    <a:lstStyle/>
                    <a:p>
                      <a:pPr marL="0" marR="0" lvl="0" indent="0" algn="l" rtl="0">
                        <a:spcBef>
                          <a:spcPts val="0"/>
                        </a:spcBef>
                        <a:spcAft>
                          <a:spcPts val="0"/>
                        </a:spcAft>
                        <a:buNone/>
                      </a:pPr>
                      <a:r>
                        <a:rPr lang="en-US" sz="2400">
                          <a:solidFill>
                            <a:srgbClr val="000000"/>
                          </a:solidFill>
                        </a:rPr>
                        <a:t>≥20 years, cervical ectopy, uterine fibroids without distortion of the uterine cavity, irregular bleeding without heavy bleeding, breastfeeding, history of or acute DVT/PE</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r h="1738100">
                <a:tc>
                  <a:txBody>
                    <a:bodyPr/>
                    <a:lstStyle/>
                    <a:p>
                      <a:pPr marL="0" marR="0" lvl="0" indent="0" algn="ctr" rtl="0">
                        <a:spcBef>
                          <a:spcPts val="0"/>
                        </a:spcBef>
                        <a:spcAft>
                          <a:spcPts val="0"/>
                        </a:spcAft>
                        <a:buNone/>
                      </a:pPr>
                      <a:r>
                        <a:rPr lang="en-US" sz="2400" b="1">
                          <a:solidFill>
                            <a:srgbClr val="000000"/>
                          </a:solidFill>
                          <a:latin typeface="Arial"/>
                          <a:ea typeface="Arial"/>
                          <a:cs typeface="Arial"/>
                          <a:sym typeface="Arial"/>
                        </a:rPr>
                        <a:t>Category 2</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l" rtl="0">
                        <a:spcBef>
                          <a:spcPts val="0"/>
                        </a:spcBef>
                        <a:spcAft>
                          <a:spcPts val="0"/>
                        </a:spcAft>
                        <a:buNone/>
                      </a:pPr>
                      <a:r>
                        <a:rPr lang="en-US" sz="2400">
                          <a:solidFill>
                            <a:srgbClr val="000000"/>
                          </a:solidFill>
                        </a:rPr>
                        <a:t>Menarche to &lt;20 years, nulliparous, </a:t>
                      </a:r>
                      <a:br>
                        <a:rPr lang="en-US" sz="2400">
                          <a:solidFill>
                            <a:srgbClr val="000000"/>
                          </a:solidFill>
                        </a:rPr>
                      </a:br>
                      <a:r>
                        <a:rPr lang="en-US" sz="2400">
                          <a:solidFill>
                            <a:srgbClr val="000000"/>
                          </a:solidFill>
                        </a:rPr>
                        <a:t>heavy or prolonged bleeding, severe dysmenorrhea, anemia</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41" name="Google Shape;141;p8"/>
          <p:cNvSpPr/>
          <p:nvPr/>
        </p:nvSpPr>
        <p:spPr>
          <a:xfrm>
            <a:off x="433388" y="6248400"/>
            <a:ext cx="6500812" cy="333375"/>
          </a:xfrm>
          <a:prstGeom prst="rect">
            <a:avLst/>
          </a:prstGeom>
          <a:noFill/>
          <a:ln>
            <a:noFill/>
          </a:ln>
        </p:spPr>
        <p:txBody>
          <a:bodyPr spcFirstLastPara="1" wrap="square" lIns="91425" tIns="45700" rIns="91425" bIns="45700" anchor="t" anchorCtr="0">
            <a:noAutofit/>
          </a:bodyPr>
          <a:lstStyle/>
          <a:p>
            <a:pPr marL="1588" marR="0" lvl="0" indent="-1588" algn="l" rtl="0">
              <a:lnSpc>
                <a:spcPct val="9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WHO, 2015.</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9"/>
          <p:cNvSpPr txBox="1"/>
          <p:nvPr/>
        </p:nvSpPr>
        <p:spPr>
          <a:xfrm>
            <a:off x="457200" y="184150"/>
            <a:ext cx="8450263" cy="944563"/>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Category 3 and 4 Examples (not inclusive):</a:t>
            </a:r>
            <a:r>
              <a:rPr lang="en-US" sz="3800" b="1" i="0" u="none" strike="noStrike" cap="none">
                <a:solidFill>
                  <a:srgbClr val="000000"/>
                </a:solidFill>
                <a:latin typeface="Arial"/>
                <a:ea typeface="Arial"/>
                <a:cs typeface="Arial"/>
                <a:sym typeface="Arial"/>
              </a:rPr>
              <a:t> </a:t>
            </a:r>
            <a:br>
              <a:rPr lang="en-US" sz="3800" b="1" i="0" u="none" strike="noStrike" cap="none">
                <a:solidFill>
                  <a:srgbClr val="000000"/>
                </a:solidFill>
                <a:latin typeface="Arial"/>
                <a:ea typeface="Arial"/>
                <a:cs typeface="Arial"/>
                <a:sym typeface="Arial"/>
              </a:rPr>
            </a:br>
            <a:r>
              <a:rPr lang="en-US" sz="3600" b="1" i="0" u="none" strike="noStrike" cap="none">
                <a:solidFill>
                  <a:srgbClr val="000000"/>
                </a:solidFill>
                <a:latin typeface="Arial"/>
                <a:ea typeface="Arial"/>
                <a:cs typeface="Arial"/>
                <a:sym typeface="Arial"/>
              </a:rPr>
              <a:t>Who Should Not Use</a:t>
            </a:r>
            <a:r>
              <a:rPr lang="en-US" sz="3600" b="1" i="0" u="none" strike="noStrike" cap="none">
                <a:solidFill>
                  <a:srgbClr val="FF0000"/>
                </a:solidFill>
                <a:latin typeface="Arial"/>
                <a:ea typeface="Arial"/>
                <a:cs typeface="Arial"/>
                <a:sym typeface="Arial"/>
              </a:rPr>
              <a:t> </a:t>
            </a:r>
            <a:r>
              <a:rPr lang="en-US" sz="3600" b="1" i="0" u="none" strike="noStrike" cap="none">
                <a:solidFill>
                  <a:srgbClr val="000000"/>
                </a:solidFill>
                <a:latin typeface="Arial"/>
                <a:ea typeface="Arial"/>
                <a:cs typeface="Arial"/>
                <a:sym typeface="Arial"/>
              </a:rPr>
              <a:t>Copper IUDs</a:t>
            </a:r>
            <a:endParaRPr/>
          </a:p>
        </p:txBody>
      </p:sp>
      <p:graphicFrame>
        <p:nvGraphicFramePr>
          <p:cNvPr id="147" name="Google Shape;147;p9"/>
          <p:cNvGraphicFramePr/>
          <p:nvPr/>
        </p:nvGraphicFramePr>
        <p:xfrm>
          <a:off x="544513" y="1544638"/>
          <a:ext cx="8142300" cy="4210025"/>
        </p:xfrm>
        <a:graphic>
          <a:graphicData uri="http://schemas.openxmlformats.org/drawingml/2006/table">
            <a:tbl>
              <a:tblPr>
                <a:noFill/>
                <a:tableStyleId>{70297E61-EE78-4231-B870-FF990C4E7611}</a:tableStyleId>
              </a:tblPr>
              <a:tblGrid>
                <a:gridCol w="2424775">
                  <a:extLst>
                    <a:ext uri="{9D8B030D-6E8A-4147-A177-3AD203B41FA5}">
                      <a16:colId xmlns:a16="http://schemas.microsoft.com/office/drawing/2014/main" val="20000"/>
                    </a:ext>
                  </a:extLst>
                </a:gridCol>
                <a:gridCol w="5717525">
                  <a:extLst>
                    <a:ext uri="{9D8B030D-6E8A-4147-A177-3AD203B41FA5}">
                      <a16:colId xmlns:a16="http://schemas.microsoft.com/office/drawing/2014/main" val="20001"/>
                    </a:ext>
                  </a:extLst>
                </a:gridCol>
              </a:tblGrid>
              <a:tr h="548625">
                <a:tc>
                  <a:txBody>
                    <a:bodyPr/>
                    <a:lstStyle/>
                    <a:p>
                      <a:pPr marL="0" marR="0" lvl="0" indent="0" algn="ctr" rtl="0">
                        <a:spcBef>
                          <a:spcPts val="0"/>
                        </a:spcBef>
                        <a:spcAft>
                          <a:spcPts val="0"/>
                        </a:spcAft>
                        <a:buNone/>
                      </a:pPr>
                      <a:r>
                        <a:rPr lang="en-US" sz="2400">
                          <a:solidFill>
                            <a:srgbClr val="000000"/>
                          </a:solidFill>
                        </a:rPr>
                        <a:t>WHO Category</a:t>
                      </a:r>
                      <a:endParaRPr sz="2400">
                        <a:solidFill>
                          <a:srgbClr val="000000"/>
                        </a:solidFill>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spcBef>
                          <a:spcPts val="0"/>
                        </a:spcBef>
                        <a:spcAft>
                          <a:spcPts val="0"/>
                        </a:spcAft>
                        <a:buNone/>
                      </a:pPr>
                      <a:r>
                        <a:rPr lang="en-US" sz="2400">
                          <a:solidFill>
                            <a:srgbClr val="000000"/>
                          </a:solidFill>
                        </a:rPr>
                        <a:t>Conditions (selected examples)</a:t>
                      </a:r>
                      <a:endParaRPr sz="2400">
                        <a:solidFill>
                          <a:srgbClr val="000000"/>
                        </a:solidFill>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0"/>
                  </a:ext>
                </a:extLst>
              </a:tr>
              <a:tr h="1737050">
                <a:tc>
                  <a:txBody>
                    <a:bodyPr/>
                    <a:lstStyle/>
                    <a:p>
                      <a:pPr marL="0" marR="0" lvl="0" indent="0" algn="ctr" rtl="0">
                        <a:spcBef>
                          <a:spcPts val="0"/>
                        </a:spcBef>
                        <a:spcAft>
                          <a:spcPts val="0"/>
                        </a:spcAft>
                        <a:buNone/>
                      </a:pPr>
                      <a:r>
                        <a:rPr lang="en-US" sz="2400" b="1">
                          <a:solidFill>
                            <a:srgbClr val="000000"/>
                          </a:solidFill>
                        </a:rPr>
                        <a:t>Category 3</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l" rtl="0">
                        <a:spcBef>
                          <a:spcPts val="0"/>
                        </a:spcBef>
                        <a:spcAft>
                          <a:spcPts val="0"/>
                        </a:spcAft>
                        <a:buNone/>
                      </a:pPr>
                      <a:r>
                        <a:rPr lang="en-US" sz="2400">
                          <a:solidFill>
                            <a:srgbClr val="000000"/>
                          </a:solidFill>
                        </a:rPr>
                        <a:t>48 hours to &lt;4 weeks postpartum, ovarian cancer/if initiating use, high individual risk of STI/ if initiating use</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r h="1737050">
                <a:tc>
                  <a:txBody>
                    <a:bodyPr/>
                    <a:lstStyle/>
                    <a:p>
                      <a:pPr marL="0" marR="0" lvl="0" indent="0" algn="ctr" rtl="0">
                        <a:lnSpc>
                          <a:spcPct val="100000"/>
                        </a:lnSpc>
                        <a:spcBef>
                          <a:spcPts val="0"/>
                        </a:spcBef>
                        <a:spcAft>
                          <a:spcPts val="0"/>
                        </a:spcAft>
                        <a:buClr>
                          <a:srgbClr val="000000"/>
                        </a:buClr>
                        <a:buSzPts val="2400"/>
                        <a:buFont typeface="Arial"/>
                        <a:buNone/>
                      </a:pPr>
                      <a:r>
                        <a:rPr lang="en-US" sz="2400" b="1">
                          <a:solidFill>
                            <a:srgbClr val="000000"/>
                          </a:solidFill>
                        </a:rPr>
                        <a:t>Category 4</a:t>
                      </a:r>
                      <a:endParaRPr/>
                    </a:p>
                    <a:p>
                      <a:pPr marL="0" marR="0" lvl="0" indent="0" algn="ctr" rtl="0">
                        <a:spcBef>
                          <a:spcPts val="0"/>
                        </a:spcBef>
                        <a:spcAft>
                          <a:spcPts val="0"/>
                        </a:spcAft>
                        <a:buNone/>
                      </a:pPr>
                      <a:endParaRPr sz="2400" b="1">
                        <a:solidFill>
                          <a:srgbClr val="000000"/>
                        </a:solidFill>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tc>
                  <a:txBody>
                    <a:bodyPr/>
                    <a:lstStyle/>
                    <a:p>
                      <a:pPr marL="0" marR="0" lvl="0" indent="0" algn="l" rtl="0">
                        <a:lnSpc>
                          <a:spcPct val="100000"/>
                        </a:lnSpc>
                        <a:spcBef>
                          <a:spcPts val="0"/>
                        </a:spcBef>
                        <a:spcAft>
                          <a:spcPts val="0"/>
                        </a:spcAft>
                        <a:buClr>
                          <a:srgbClr val="000000"/>
                        </a:buClr>
                        <a:buSzPts val="2400"/>
                        <a:buFont typeface="Arial"/>
                        <a:buNone/>
                      </a:pPr>
                      <a:r>
                        <a:rPr lang="en-US" sz="2400">
                          <a:solidFill>
                            <a:srgbClr val="000000"/>
                          </a:solidFill>
                        </a:rPr>
                        <a:t>Pregnancy, unexplained vaginal bleeding (prior to evaluation), current PID or gonorrhea, chlamydia, endometrial or cervical cancer/if initiating use</a:t>
                      </a:r>
                      <a:endParaRPr/>
                    </a:p>
                  </a:txBody>
                  <a:tcPr marL="95525" marR="95525" marT="47775" marB="4777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48" name="Google Shape;148;p9"/>
          <p:cNvSpPr/>
          <p:nvPr/>
        </p:nvSpPr>
        <p:spPr>
          <a:xfrm>
            <a:off x="433388" y="6248400"/>
            <a:ext cx="6500812" cy="333375"/>
          </a:xfrm>
          <a:prstGeom prst="rect">
            <a:avLst/>
          </a:prstGeom>
          <a:noFill/>
          <a:ln>
            <a:noFill/>
          </a:ln>
        </p:spPr>
        <p:txBody>
          <a:bodyPr spcFirstLastPara="1" wrap="square" lIns="91425" tIns="45700" rIns="91425" bIns="45700" anchor="t" anchorCtr="0">
            <a:noAutofit/>
          </a:bodyPr>
          <a:lstStyle/>
          <a:p>
            <a:pPr marL="1588" marR="0" lvl="0" indent="-1588" algn="l" rtl="0">
              <a:lnSpc>
                <a:spcPct val="9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WHO, 2015.</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Assessing women for risk of STIs</a:t>
            </a:r>
            <a:endParaRPr/>
          </a:p>
        </p:txBody>
      </p:sp>
      <p:sp>
        <p:nvSpPr>
          <p:cNvPr id="154" name="Google Shape;154;p10"/>
          <p:cNvSpPr txBox="1">
            <a:spLocks noGrp="1"/>
          </p:cNvSpPr>
          <p:nvPr>
            <p:ph type="body" idx="1"/>
          </p:nvPr>
        </p:nvSpPr>
        <p:spPr>
          <a:xfrm>
            <a:off x="457200" y="1600200"/>
            <a:ext cx="8568047" cy="52578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3200"/>
              <a:buFont typeface="Arial"/>
              <a:buChar char="•"/>
            </a:pPr>
            <a:r>
              <a:rPr lang="en-US"/>
              <a:t>A woman who has Gonorrhea or Chlamydia should not have an IUD.</a:t>
            </a:r>
            <a:endParaRPr/>
          </a:p>
          <a:p>
            <a:pPr marL="342900" lvl="0" indent="-342900" algn="l" rtl="0">
              <a:spcBef>
                <a:spcPts val="640"/>
              </a:spcBef>
              <a:spcAft>
                <a:spcPts val="0"/>
              </a:spcAft>
              <a:buClr>
                <a:srgbClr val="000000"/>
              </a:buClr>
              <a:buSzPts val="3200"/>
              <a:buFont typeface="Arial"/>
              <a:buChar char="•"/>
            </a:pPr>
            <a:r>
              <a:rPr lang="en-US"/>
              <a:t>STIs may be difficult to diagnose clinically, and Lab tests are expensive and not always available.</a:t>
            </a:r>
            <a:endParaRPr/>
          </a:p>
          <a:p>
            <a:pPr marL="342900" lvl="0" indent="-342900" algn="l" rtl="0">
              <a:spcBef>
                <a:spcPts val="640"/>
              </a:spcBef>
              <a:spcAft>
                <a:spcPts val="0"/>
              </a:spcAft>
              <a:buClr>
                <a:srgbClr val="000000"/>
              </a:buClr>
              <a:buSzPts val="3200"/>
              <a:buFont typeface="Arial"/>
              <a:buChar char="•"/>
            </a:pPr>
            <a:r>
              <a:rPr lang="en-US"/>
              <a:t>The only indicator can be her behavior which may place her at high risk. Ask the woman to consider her own risk and think if she might have an STI.</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Possible Risky Situations for STI  Include:</a:t>
            </a:r>
            <a:endParaRPr/>
          </a:p>
        </p:txBody>
      </p:sp>
      <p:sp>
        <p:nvSpPr>
          <p:cNvPr id="160" name="Google Shape;160;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3200"/>
              <a:buFont typeface="Arial"/>
              <a:buChar char="•"/>
            </a:pPr>
            <a:r>
              <a:rPr lang="en-US"/>
              <a:t>Sexual partner has STI symptoms such as pus from the penis, pain or burning during urination, and open sores on genitalia.</a:t>
            </a:r>
            <a:endParaRPr/>
          </a:p>
          <a:p>
            <a:pPr marL="342900" lvl="0" indent="-342900" algn="l" rtl="0">
              <a:spcBef>
                <a:spcPts val="640"/>
              </a:spcBef>
              <a:spcAft>
                <a:spcPts val="0"/>
              </a:spcAft>
              <a:buClr>
                <a:srgbClr val="000000"/>
              </a:buClr>
              <a:buSzPts val="3200"/>
              <a:buFont typeface="Arial"/>
              <a:buChar char="•"/>
            </a:pPr>
            <a:r>
              <a:rPr lang="en-US"/>
              <a:t>She or her partner was recently diagnosed with an STI.</a:t>
            </a:r>
            <a:endParaRPr/>
          </a:p>
          <a:p>
            <a:pPr marL="342900" lvl="0" indent="-342900" algn="l" rtl="0">
              <a:spcBef>
                <a:spcPts val="640"/>
              </a:spcBef>
              <a:spcAft>
                <a:spcPts val="0"/>
              </a:spcAft>
              <a:buClr>
                <a:srgbClr val="000000"/>
              </a:buClr>
              <a:buSzPts val="3200"/>
              <a:buFont typeface="Arial"/>
              <a:buChar char="•"/>
            </a:pPr>
            <a:r>
              <a:rPr lang="en-US"/>
              <a:t>She has more than one partner recently.</a:t>
            </a:r>
            <a:endParaRPr/>
          </a:p>
          <a:p>
            <a:pPr marL="342900" lvl="0" indent="-342900" algn="l" rtl="0">
              <a:spcBef>
                <a:spcPts val="640"/>
              </a:spcBef>
              <a:spcAft>
                <a:spcPts val="0"/>
              </a:spcAft>
              <a:buClr>
                <a:srgbClr val="000000"/>
              </a:buClr>
              <a:buSzPts val="3200"/>
              <a:buFont typeface="Arial"/>
              <a:buChar char="•"/>
            </a:pPr>
            <a:r>
              <a:rPr lang="en-US"/>
              <a:t>Her sexual partner has had had other partners recently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2"/>
          <p:cNvSpPr txBox="1">
            <a:spLocks noGrp="1"/>
          </p:cNvSpPr>
          <p:nvPr>
            <p:ph type="title" idx="4294967295"/>
          </p:nvPr>
        </p:nvSpPr>
        <p:spPr>
          <a:xfrm>
            <a:off x="327025" y="220663"/>
            <a:ext cx="8504238"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t>IUD Use by Women living with HIV Infection</a:t>
            </a:r>
            <a:endParaRPr/>
          </a:p>
        </p:txBody>
      </p:sp>
      <p:sp>
        <p:nvSpPr>
          <p:cNvPr id="166" name="Google Shape;166;p12"/>
          <p:cNvSpPr txBox="1">
            <a:spLocks noGrp="1"/>
          </p:cNvSpPr>
          <p:nvPr>
            <p:ph type="body" idx="4294967295"/>
          </p:nvPr>
        </p:nvSpPr>
        <p:spPr>
          <a:xfrm>
            <a:off x="5090615" y="1612900"/>
            <a:ext cx="3957851" cy="4478338"/>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400"/>
              <a:buFont typeface="Arial"/>
              <a:buChar char="•"/>
            </a:pPr>
            <a:r>
              <a:rPr lang="en-US" sz="2400"/>
              <a:t>IUDs are safe for the majority of women with HIV, whether or not they are on ARVs</a:t>
            </a:r>
            <a:endParaRPr/>
          </a:p>
          <a:p>
            <a:pPr marL="342900" lvl="0" indent="-342900" algn="l" rtl="0">
              <a:lnSpc>
                <a:spcPct val="95000"/>
              </a:lnSpc>
              <a:spcBef>
                <a:spcPts val="1440"/>
              </a:spcBef>
              <a:spcAft>
                <a:spcPts val="0"/>
              </a:spcAft>
              <a:buClr>
                <a:srgbClr val="000000"/>
              </a:buClr>
              <a:buSzPts val="2400"/>
              <a:buFont typeface="Arial"/>
              <a:buChar char="•"/>
            </a:pPr>
            <a:r>
              <a:rPr lang="en-US" sz="2400"/>
              <a:t>Initiation is not recommended if the woman has severe or advanced HIV clinical disease</a:t>
            </a:r>
            <a:endParaRPr/>
          </a:p>
          <a:p>
            <a:pPr marL="342900" lvl="0" indent="-342900" algn="l" rtl="0">
              <a:lnSpc>
                <a:spcPct val="95000"/>
              </a:lnSpc>
              <a:spcBef>
                <a:spcPts val="1440"/>
              </a:spcBef>
              <a:spcAft>
                <a:spcPts val="0"/>
              </a:spcAft>
              <a:buClr>
                <a:srgbClr val="000000"/>
              </a:buClr>
              <a:buSzPts val="2400"/>
              <a:buFont typeface="Arial"/>
              <a:buChar char="•"/>
            </a:pPr>
            <a:r>
              <a:rPr lang="en-US" sz="2400"/>
              <a:t>Encourage dual method use</a:t>
            </a:r>
            <a:endParaRPr/>
          </a:p>
        </p:txBody>
      </p:sp>
      <p:sp>
        <p:nvSpPr>
          <p:cNvPr id="167" name="Google Shape;167;p12"/>
          <p:cNvSpPr/>
          <p:nvPr/>
        </p:nvSpPr>
        <p:spPr>
          <a:xfrm>
            <a:off x="431800" y="6340475"/>
            <a:ext cx="8001000" cy="288925"/>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WHO, 2015.</a:t>
            </a:r>
            <a:endParaRPr sz="1300" b="0" i="0" u="none" strike="noStrike" cap="none">
              <a:solidFill>
                <a:srgbClr val="000000"/>
              </a:solidFill>
              <a:latin typeface="Arial"/>
              <a:ea typeface="Arial"/>
              <a:cs typeface="Arial"/>
              <a:sym typeface="Arial"/>
            </a:endParaRPr>
          </a:p>
        </p:txBody>
      </p:sp>
      <p:graphicFrame>
        <p:nvGraphicFramePr>
          <p:cNvPr id="168" name="Google Shape;168;p12"/>
          <p:cNvGraphicFramePr/>
          <p:nvPr/>
        </p:nvGraphicFramePr>
        <p:xfrm>
          <a:off x="476250" y="1598613"/>
          <a:ext cx="4614375" cy="4529150"/>
        </p:xfrm>
        <a:graphic>
          <a:graphicData uri="http://schemas.openxmlformats.org/drawingml/2006/table">
            <a:tbl>
              <a:tblPr>
                <a:noFill/>
                <a:tableStyleId>{70297E61-EE78-4231-B870-FF990C4E7611}</a:tableStyleId>
              </a:tblPr>
              <a:tblGrid>
                <a:gridCol w="1960575">
                  <a:extLst>
                    <a:ext uri="{9D8B030D-6E8A-4147-A177-3AD203B41FA5}">
                      <a16:colId xmlns:a16="http://schemas.microsoft.com/office/drawing/2014/main" val="20000"/>
                    </a:ext>
                  </a:extLst>
                </a:gridCol>
                <a:gridCol w="1271625">
                  <a:extLst>
                    <a:ext uri="{9D8B030D-6E8A-4147-A177-3AD203B41FA5}">
                      <a16:colId xmlns:a16="http://schemas.microsoft.com/office/drawing/2014/main" val="20001"/>
                    </a:ext>
                  </a:extLst>
                </a:gridCol>
                <a:gridCol w="1382175">
                  <a:extLst>
                    <a:ext uri="{9D8B030D-6E8A-4147-A177-3AD203B41FA5}">
                      <a16:colId xmlns:a16="http://schemas.microsoft.com/office/drawing/2014/main" val="20002"/>
                    </a:ext>
                  </a:extLst>
                </a:gridCol>
              </a:tblGrid>
              <a:tr h="457025">
                <a:tc gridSpan="3">
                  <a:txBody>
                    <a:bodyPr/>
                    <a:lstStyle/>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WHO Eligibility Criteria</a:t>
                      </a:r>
                      <a:endParaRPr/>
                    </a:p>
                  </a:txBody>
                  <a:tcPr marL="91425" marR="91425" marT="45625" marB="456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3350">
                <a:tc rowSpan="2">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Condition</a:t>
                      </a:r>
                      <a:endParaRPr/>
                    </a:p>
                  </a:txBody>
                  <a:tcPr marL="91425" marR="91425" marT="45625" marB="456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gridSpan="2">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Category</a:t>
                      </a:r>
                      <a:endParaRPr/>
                    </a:p>
                  </a:txBody>
                  <a:tcPr marL="91425" marR="91425" marT="45625" marB="456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hMerge="1">
                  <a:txBody>
                    <a:bodyPr/>
                    <a:lstStyle/>
                    <a:p>
                      <a:endParaRPr lang="en-US"/>
                    </a:p>
                  </a:txBody>
                  <a:tcPr/>
                </a:tc>
                <a:extLst>
                  <a:ext uri="{0D108BD9-81ED-4DB2-BD59-A6C34878D82A}">
                    <a16:rowId xmlns:a16="http://schemas.microsoft.com/office/drawing/2014/main" val="10001"/>
                  </a:ext>
                </a:extLst>
              </a:tr>
              <a:tr h="573350">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Initiate</a:t>
                      </a:r>
                      <a:endParaRPr/>
                    </a:p>
                  </a:txBody>
                  <a:tcPr marL="91425" marR="91425" marT="45625" marB="456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Continue</a:t>
                      </a:r>
                      <a:endParaRPr/>
                    </a:p>
                  </a:txBody>
                  <a:tcPr marL="91425" marR="91425" marT="45625" marB="456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2"/>
                  </a:ext>
                </a:extLst>
              </a:tr>
              <a:tr h="1005500">
                <a:tc>
                  <a:txBody>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Asymptomatic or mild HIV clinical disease</a:t>
                      </a:r>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3"/>
                  </a:ext>
                </a:extLst>
              </a:tr>
              <a:tr h="1005500">
                <a:tc>
                  <a:txBody>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Severe or advanced HIV clinical disease</a:t>
                      </a:r>
                      <a:endParaRPr sz="1400" b="0" i="0" u="none" strike="noStrike" cap="none">
                        <a:solidFill>
                          <a:srgbClr val="000000"/>
                        </a:solidFill>
                        <a:latin typeface="Arial"/>
                        <a:ea typeface="Arial"/>
                        <a:cs typeface="Arial"/>
                        <a:sym typeface="Arial"/>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3</a:t>
                      </a:r>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4"/>
                  </a:ext>
                </a:extLst>
              </a:tr>
              <a:tr h="914425">
                <a:tc>
                  <a:txBody>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High risk of HIV</a:t>
                      </a:r>
                      <a:endParaRPr sz="1400" b="0" i="0" u="none" strike="noStrike" cap="none">
                        <a:solidFill>
                          <a:srgbClr val="000000"/>
                        </a:solidFill>
                        <a:latin typeface="Arial"/>
                        <a:ea typeface="Arial"/>
                        <a:cs typeface="Arial"/>
                        <a:sym typeface="Arial"/>
                      </a:endParaRPr>
                    </a:p>
                  </a:txBody>
                  <a:tcPr marL="91425" marR="91425" marT="91225" marB="912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a:p>
                  </a:txBody>
                  <a:tcPr marL="91425" marR="91425" marT="91225" marB="912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3"/>
          <p:cNvSpPr txBox="1">
            <a:spLocks noGrp="1"/>
          </p:cNvSpPr>
          <p:nvPr>
            <p:ph type="title" idx="4294967295"/>
          </p:nvPr>
        </p:nvSpPr>
        <p:spPr>
          <a:xfrm>
            <a:off x="406400" y="373063"/>
            <a:ext cx="8229600" cy="1038225"/>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t>IUD Use by Postpartum Women </a:t>
            </a:r>
            <a:endParaRPr/>
          </a:p>
        </p:txBody>
      </p:sp>
      <p:sp>
        <p:nvSpPr>
          <p:cNvPr id="174" name="Google Shape;174;p13"/>
          <p:cNvSpPr txBox="1">
            <a:spLocks noGrp="1"/>
          </p:cNvSpPr>
          <p:nvPr>
            <p:ph type="body" idx="4294967295"/>
          </p:nvPr>
        </p:nvSpPr>
        <p:spPr>
          <a:xfrm>
            <a:off x="4845050" y="1455738"/>
            <a:ext cx="3962400" cy="50292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200"/>
              <a:buFont typeface="Arial"/>
              <a:buChar char="•"/>
            </a:pPr>
            <a:r>
              <a:rPr lang="en-US" sz="2200"/>
              <a:t>Women less than </a:t>
            </a:r>
            <a:br>
              <a:rPr lang="en-US" sz="2200"/>
            </a:br>
            <a:r>
              <a:rPr lang="en-US" sz="2200"/>
              <a:t>48 hours postpartum </a:t>
            </a:r>
            <a:br>
              <a:rPr lang="en-US" sz="2200"/>
            </a:br>
            <a:r>
              <a:rPr lang="en-US" sz="2200"/>
              <a:t>can have copper IUD inserted </a:t>
            </a:r>
            <a:endParaRPr/>
          </a:p>
          <a:p>
            <a:pPr marL="342900" lvl="0" indent="-342900" algn="l" rtl="0">
              <a:spcBef>
                <a:spcPts val="600"/>
              </a:spcBef>
              <a:spcAft>
                <a:spcPts val="0"/>
              </a:spcAft>
              <a:buClr>
                <a:srgbClr val="000000"/>
              </a:buClr>
              <a:buSzPts val="2200"/>
              <a:buFont typeface="Arial"/>
              <a:buChar char="•"/>
            </a:pPr>
            <a:r>
              <a:rPr lang="en-US" sz="2200"/>
              <a:t>Women 48 hours to </a:t>
            </a:r>
            <a:br>
              <a:rPr lang="en-US" sz="2200"/>
            </a:br>
            <a:r>
              <a:rPr lang="en-US" sz="2200"/>
              <a:t>4 weeks postpartum generally should not initiate IUDs</a:t>
            </a:r>
            <a:endParaRPr/>
          </a:p>
          <a:p>
            <a:pPr marL="342900" lvl="0" indent="-342900" algn="l" rtl="0">
              <a:spcBef>
                <a:spcPts val="600"/>
              </a:spcBef>
              <a:spcAft>
                <a:spcPts val="0"/>
              </a:spcAft>
              <a:buClr>
                <a:srgbClr val="000000"/>
              </a:buClr>
              <a:buSzPts val="2200"/>
              <a:buFont typeface="Arial"/>
              <a:buChar char="•"/>
            </a:pPr>
            <a:r>
              <a:rPr lang="en-US" sz="2200"/>
              <a:t>No restrictions starting at 4 weeks postpartum</a:t>
            </a:r>
            <a:endParaRPr/>
          </a:p>
          <a:p>
            <a:pPr marL="342900" lvl="0" indent="-342900" algn="l" rtl="0">
              <a:spcBef>
                <a:spcPts val="600"/>
              </a:spcBef>
              <a:spcAft>
                <a:spcPts val="0"/>
              </a:spcAft>
              <a:buClr>
                <a:srgbClr val="000000"/>
              </a:buClr>
              <a:buSzPts val="2200"/>
              <a:buFont typeface="Arial"/>
              <a:buChar char="•"/>
            </a:pPr>
            <a:r>
              <a:rPr lang="en-US" sz="2200"/>
              <a:t>Women with current puerperal sepsis should not have IUD inserted</a:t>
            </a:r>
            <a:endParaRPr/>
          </a:p>
        </p:txBody>
      </p:sp>
      <p:sp>
        <p:nvSpPr>
          <p:cNvPr id="175" name="Google Shape;175;p13"/>
          <p:cNvSpPr/>
          <p:nvPr/>
        </p:nvSpPr>
        <p:spPr>
          <a:xfrm>
            <a:off x="560388" y="6400800"/>
            <a:ext cx="2197100" cy="333375"/>
          </a:xfrm>
          <a:prstGeom prst="rect">
            <a:avLst/>
          </a:prstGeom>
          <a:noFill/>
          <a:ln>
            <a:noFill/>
          </a:ln>
        </p:spPr>
        <p:txBody>
          <a:bodyPr spcFirstLastPara="1" wrap="square" lIns="91425" tIns="45700" rIns="91425" bIns="45700" anchor="t" anchorCtr="0">
            <a:noAutofit/>
          </a:bodyPr>
          <a:lstStyle/>
          <a:p>
            <a:pPr marL="1588" marR="0" lvl="0" indent="-1588" algn="l" rtl="0">
              <a:lnSpc>
                <a:spcPct val="9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WHO, 2015.</a:t>
            </a:r>
            <a:endParaRPr/>
          </a:p>
        </p:txBody>
      </p:sp>
      <p:graphicFrame>
        <p:nvGraphicFramePr>
          <p:cNvPr id="176" name="Google Shape;176;p13"/>
          <p:cNvGraphicFramePr/>
          <p:nvPr/>
        </p:nvGraphicFramePr>
        <p:xfrm>
          <a:off x="528638" y="1600200"/>
          <a:ext cx="4206900" cy="4456190"/>
        </p:xfrm>
        <a:graphic>
          <a:graphicData uri="http://schemas.openxmlformats.org/drawingml/2006/table">
            <a:tbl>
              <a:tblPr>
                <a:noFill/>
                <a:tableStyleId>{70297E61-EE78-4231-B870-FF990C4E7611}</a:tableStyleId>
              </a:tblPr>
              <a:tblGrid>
                <a:gridCol w="2103450">
                  <a:extLst>
                    <a:ext uri="{9D8B030D-6E8A-4147-A177-3AD203B41FA5}">
                      <a16:colId xmlns:a16="http://schemas.microsoft.com/office/drawing/2014/main" val="20000"/>
                    </a:ext>
                  </a:extLst>
                </a:gridCol>
                <a:gridCol w="2103450">
                  <a:extLst>
                    <a:ext uri="{9D8B030D-6E8A-4147-A177-3AD203B41FA5}">
                      <a16:colId xmlns:a16="http://schemas.microsoft.com/office/drawing/2014/main" val="20001"/>
                    </a:ext>
                  </a:extLst>
                </a:gridCol>
              </a:tblGrid>
              <a:tr h="463375">
                <a:tc gridSpan="2">
                  <a:txBody>
                    <a:bodyPr/>
                    <a:lstStyle/>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WHO Eligibility Criteria</a:t>
                      </a:r>
                      <a:endParaRPr/>
                    </a:p>
                  </a:txBody>
                  <a:tcPr marL="91450" marR="91450" marT="45700" marB="4570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hMerge="1">
                  <a:txBody>
                    <a:bodyPr/>
                    <a:lstStyle/>
                    <a:p>
                      <a:endParaRPr lang="en-US"/>
                    </a:p>
                  </a:txBody>
                  <a:tcPr/>
                </a:tc>
                <a:extLst>
                  <a:ext uri="{0D108BD9-81ED-4DB2-BD59-A6C34878D82A}">
                    <a16:rowId xmlns:a16="http://schemas.microsoft.com/office/drawing/2014/main" val="10000"/>
                  </a:ext>
                </a:extLst>
              </a:tr>
              <a:tr h="701025">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Characteristic/</a:t>
                      </a:r>
                      <a:br>
                        <a:rPr lang="en-US" sz="2000" b="1" i="0" u="none" strike="noStrike" cap="none">
                          <a:solidFill>
                            <a:srgbClr val="000000"/>
                          </a:solidFill>
                          <a:latin typeface="Arial"/>
                          <a:ea typeface="Arial"/>
                          <a:cs typeface="Arial"/>
                          <a:sym typeface="Arial"/>
                        </a:rPr>
                      </a:br>
                      <a:r>
                        <a:rPr lang="en-US" sz="2000" b="1" i="0" u="none" strike="noStrike" cap="none">
                          <a:solidFill>
                            <a:srgbClr val="000000"/>
                          </a:solidFill>
                          <a:latin typeface="Arial"/>
                          <a:ea typeface="Arial"/>
                          <a:cs typeface="Arial"/>
                          <a:sym typeface="Arial"/>
                        </a:rPr>
                        <a:t>Condition</a:t>
                      </a:r>
                      <a:endParaRPr/>
                    </a:p>
                  </a:txBody>
                  <a:tcPr marL="91450" marR="91450" marT="45700" marB="4570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Category</a:t>
                      </a:r>
                      <a:endParaRPr/>
                    </a:p>
                  </a:txBody>
                  <a:tcPr marL="91450" marR="91450" marT="45700" marB="4570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1"/>
                  </a:ext>
                </a:extLst>
              </a:tr>
              <a:tr h="731525">
                <a:tc>
                  <a:txBody>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&lt;48 hours</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1</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92D050"/>
                    </a:solidFill>
                  </a:tcPr>
                </a:tc>
                <a:extLst>
                  <a:ext uri="{0D108BD9-81ED-4DB2-BD59-A6C34878D82A}">
                    <a16:rowId xmlns:a16="http://schemas.microsoft.com/office/drawing/2014/main" val="10002"/>
                  </a:ext>
                </a:extLst>
              </a:tr>
              <a:tr h="914350">
                <a:tc>
                  <a:txBody>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48 hours to &lt;4 weeks</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3</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extLst>
                  <a:ext uri="{0D108BD9-81ED-4DB2-BD59-A6C34878D82A}">
                    <a16:rowId xmlns:a16="http://schemas.microsoft.com/office/drawing/2014/main" val="10003"/>
                  </a:ext>
                </a:extLst>
              </a:tr>
              <a:tr h="731525">
                <a:tc>
                  <a:txBody>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≥4 weeks</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1</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92D050"/>
                    </a:solidFill>
                  </a:tcPr>
                </a:tc>
                <a:extLst>
                  <a:ext uri="{0D108BD9-81ED-4DB2-BD59-A6C34878D82A}">
                    <a16:rowId xmlns:a16="http://schemas.microsoft.com/office/drawing/2014/main" val="10004"/>
                  </a:ext>
                </a:extLst>
              </a:tr>
              <a:tr h="914350">
                <a:tc>
                  <a:txBody>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Puerperal sepsis</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4</a:t>
                      </a:r>
                      <a:endParaRPr/>
                    </a:p>
                  </a:txBody>
                  <a:tcPr marL="91450" marR="91450" marT="91425" marB="914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4"/>
          <p:cNvSpPr/>
          <p:nvPr/>
        </p:nvSpPr>
        <p:spPr>
          <a:xfrm>
            <a:off x="0" y="824460"/>
            <a:ext cx="9144000" cy="953372"/>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sp>
        <p:nvSpPr>
          <p:cNvPr id="183" name="Google Shape;183;p14"/>
          <p:cNvSpPr txBox="1">
            <a:spLocks noGrp="1"/>
          </p:cNvSpPr>
          <p:nvPr>
            <p:ph type="title"/>
          </p:nvPr>
        </p:nvSpPr>
        <p:spPr>
          <a:xfrm>
            <a:off x="277080" y="868062"/>
            <a:ext cx="8779238" cy="866167"/>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br>
              <a:rPr lang="en-US" sz="2700" b="1">
                <a:solidFill>
                  <a:srgbClr val="151515"/>
                </a:solidFill>
                <a:latin typeface="Arial Black"/>
                <a:ea typeface="Arial Black"/>
                <a:cs typeface="Arial Black"/>
                <a:sym typeface="Arial Black"/>
              </a:rPr>
            </a:br>
            <a:r>
              <a:rPr lang="en-US" sz="3200" b="1">
                <a:solidFill>
                  <a:srgbClr val="151515"/>
                </a:solidFill>
                <a:latin typeface="Arial Black"/>
                <a:ea typeface="Arial Black"/>
                <a:cs typeface="Arial Black"/>
                <a:sym typeface="Arial Black"/>
              </a:rPr>
              <a:t>WHO Medical Eligibility Criteria and Screening for PPIUD</a:t>
            </a:r>
            <a:br>
              <a:rPr lang="en-US" sz="2100" b="1">
                <a:solidFill>
                  <a:srgbClr val="151515"/>
                </a:solidFill>
              </a:rPr>
            </a:br>
            <a:r>
              <a:rPr lang="en-US" sz="1500" b="1">
                <a:solidFill>
                  <a:srgbClr val="151515"/>
                </a:solidFill>
              </a:rPr>
              <a:t>   </a:t>
            </a:r>
            <a:endParaRPr/>
          </a:p>
        </p:txBody>
      </p:sp>
      <p:pic>
        <p:nvPicPr>
          <p:cNvPr id="184" name="Google Shape;184;p14"/>
          <p:cNvPicPr preferRelativeResize="0">
            <a:picLocks noGrp="1"/>
          </p:cNvPicPr>
          <p:nvPr>
            <p:ph type="body" idx="1"/>
          </p:nvPr>
        </p:nvPicPr>
        <p:blipFill rotWithShape="1">
          <a:blip r:embed="rId3">
            <a:alphaModFix/>
          </a:blip>
          <a:srcRect/>
          <a:stretch/>
        </p:blipFill>
        <p:spPr>
          <a:xfrm>
            <a:off x="277080" y="2078768"/>
            <a:ext cx="4461175" cy="4084525"/>
          </a:xfrm>
          <a:prstGeom prst="rect">
            <a:avLst/>
          </a:prstGeom>
          <a:noFill/>
          <a:ln>
            <a:noFill/>
          </a:ln>
        </p:spPr>
      </p:pic>
      <p:pic>
        <p:nvPicPr>
          <p:cNvPr id="185" name="Google Shape;185;p14"/>
          <p:cNvPicPr preferRelativeResize="0"/>
          <p:nvPr/>
        </p:nvPicPr>
        <p:blipFill rotWithShape="1">
          <a:blip r:embed="rId4">
            <a:alphaModFix/>
          </a:blip>
          <a:srcRect/>
          <a:stretch/>
        </p:blipFill>
        <p:spPr>
          <a:xfrm>
            <a:off x="4852226" y="1964761"/>
            <a:ext cx="3804885" cy="4084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15" descr="IUDchecklistDocument_Page_2"/>
          <p:cNvPicPr preferRelativeResize="0"/>
          <p:nvPr/>
        </p:nvPicPr>
        <p:blipFill rotWithShape="1">
          <a:blip r:embed="rId3">
            <a:alphaModFix/>
          </a:blip>
          <a:srcRect/>
          <a:stretch/>
        </p:blipFill>
        <p:spPr>
          <a:xfrm rot="180000">
            <a:off x="3657600" y="1447800"/>
            <a:ext cx="3205163" cy="4953000"/>
          </a:xfrm>
          <a:prstGeom prst="rect">
            <a:avLst/>
          </a:prstGeom>
          <a:noFill/>
          <a:ln w="9525" cap="flat" cmpd="sng">
            <a:solidFill>
              <a:srgbClr val="000000"/>
            </a:solidFill>
            <a:prstDash val="solid"/>
            <a:miter lim="800000"/>
            <a:headEnd type="none" w="sm" len="sm"/>
            <a:tailEnd type="none" w="sm" len="sm"/>
          </a:ln>
        </p:spPr>
      </p:pic>
      <p:sp>
        <p:nvSpPr>
          <p:cNvPr id="191" name="Google Shape;191;p15"/>
          <p:cNvSpPr txBox="1"/>
          <p:nvPr/>
        </p:nvSpPr>
        <p:spPr>
          <a:xfrm>
            <a:off x="406400" y="122238"/>
            <a:ext cx="8305800" cy="1163637"/>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Clr>
                <a:srgbClr val="000000"/>
              </a:buClr>
              <a:buSzPts val="3600"/>
              <a:buFont typeface="Arial"/>
              <a:buNone/>
            </a:pPr>
            <a:r>
              <a:rPr lang="en-US" sz="3600" b="1" i="0" u="none" strike="noStrike" cap="none">
                <a:solidFill>
                  <a:srgbClr val="000000"/>
                </a:solidFill>
                <a:latin typeface="Arial"/>
                <a:ea typeface="Arial"/>
                <a:cs typeface="Arial"/>
                <a:sym typeface="Arial"/>
              </a:rPr>
              <a:t>Screening for Interval Insertion</a:t>
            </a:r>
            <a:endParaRPr/>
          </a:p>
        </p:txBody>
      </p:sp>
      <p:sp>
        <p:nvSpPr>
          <p:cNvPr id="192" name="Google Shape;192;p15"/>
          <p:cNvSpPr txBox="1"/>
          <p:nvPr/>
        </p:nvSpPr>
        <p:spPr>
          <a:xfrm>
            <a:off x="434975" y="1543050"/>
            <a:ext cx="3022600" cy="3694113"/>
          </a:xfrm>
          <a:prstGeom prst="rect">
            <a:avLst/>
          </a:prstGeom>
          <a:noFill/>
          <a:ln>
            <a:noFill/>
          </a:ln>
        </p:spPr>
        <p:txBody>
          <a:bodyPr spcFirstLastPara="1" wrap="square" lIns="91425" tIns="45700" rIns="91425" bIns="45700" anchor="t" anchorCtr="0">
            <a:noAutofit/>
          </a:bodyPr>
          <a:lstStyle/>
          <a:p>
            <a:pPr marL="0" marR="0" lvl="0" indent="1588" algn="l" rtl="0">
              <a:lnSpc>
                <a:spcPct val="95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Read questions 7–21 on the checklist and match them with the conditions and categories on the MEC quick reference chart. </a:t>
            </a:r>
            <a:endParaRPr/>
          </a:p>
        </p:txBody>
      </p:sp>
      <p:sp>
        <p:nvSpPr>
          <p:cNvPr id="193" name="Google Shape;193;p15"/>
          <p:cNvSpPr/>
          <p:nvPr/>
        </p:nvSpPr>
        <p:spPr>
          <a:xfrm>
            <a:off x="7010400" y="3513138"/>
            <a:ext cx="1447800" cy="1905000"/>
          </a:xfrm>
          <a:prstGeom prst="wedgeRoundRectCallout">
            <a:avLst>
              <a:gd name="adj1" fmla="val -75769"/>
              <a:gd name="adj2" fmla="val -19583"/>
              <a:gd name="adj3" fmla="val 16667"/>
            </a:avLst>
          </a:prstGeom>
          <a:solidFill>
            <a:srgbClr val="FFE70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This set of questions identifies women who should not use IUDs.</a:t>
            </a:r>
            <a:endParaRPr/>
          </a:p>
        </p:txBody>
      </p:sp>
      <p:sp>
        <p:nvSpPr>
          <p:cNvPr id="194" name="Google Shape;194;p15"/>
          <p:cNvSpPr/>
          <p:nvPr/>
        </p:nvSpPr>
        <p:spPr>
          <a:xfrm>
            <a:off x="7315200" y="1524000"/>
            <a:ext cx="1460500" cy="1905000"/>
          </a:xfrm>
          <a:prstGeom prst="wedgeRoundRectCallout">
            <a:avLst>
              <a:gd name="adj1" fmla="val -103042"/>
              <a:gd name="adj2" fmla="val -12042"/>
              <a:gd name="adj3" fmla="val 16667"/>
            </a:avLst>
          </a:prstGeom>
          <a:solidFill>
            <a:schemeClr val="hlink"/>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This set of questions identifies women who are not pregnant.</a:t>
            </a:r>
            <a:endParaRPr/>
          </a:p>
          <a:p>
            <a:pPr marL="0" marR="0" lvl="0" indent="0" algn="ctr" rtl="0">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195" name="Google Shape;195;p15"/>
          <p:cNvSpPr/>
          <p:nvPr/>
        </p:nvSpPr>
        <p:spPr>
          <a:xfrm>
            <a:off x="1143000" y="4876800"/>
            <a:ext cx="2160588" cy="1752600"/>
          </a:xfrm>
          <a:prstGeom prst="wedgeRoundRectCallout">
            <a:avLst>
              <a:gd name="adj1" fmla="val 66755"/>
              <a:gd name="adj2" fmla="val -28259"/>
              <a:gd name="adj3" fmla="val 16667"/>
            </a:avLst>
          </a:prstGeom>
          <a:solidFill>
            <a:srgbClr val="FEB8C4"/>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The provider uses these questions during the pelvic exam to identify any category 3 and 4 conditions.</a:t>
            </a:r>
            <a:endParaRPr sz="1800" b="1" i="0" u="none" strike="noStrike" cap="none">
              <a:solidFill>
                <a:srgbClr val="000000"/>
              </a:solidFill>
              <a:latin typeface="Arial"/>
              <a:ea typeface="Arial"/>
              <a:cs typeface="Arial"/>
              <a:sym typeface="Arial"/>
            </a:endParaRPr>
          </a:p>
        </p:txBody>
      </p:sp>
      <p:sp>
        <p:nvSpPr>
          <p:cNvPr id="196" name="Google Shape;196;p15"/>
          <p:cNvSpPr txBox="1"/>
          <p:nvPr/>
        </p:nvSpPr>
        <p:spPr>
          <a:xfrm>
            <a:off x="2286000" y="3239609"/>
            <a:ext cx="4572000" cy="384721"/>
          </a:xfrm>
          <a:prstGeom prst="rect">
            <a:avLst/>
          </a:prstGeom>
          <a:noFill/>
          <a:ln>
            <a:noFill/>
          </a:ln>
        </p:spPr>
        <p:txBody>
          <a:bodyPr spcFirstLastPara="1" wrap="square" lIns="91425" tIns="45700" rIns="91425" bIns="45700" anchor="t" anchorCtr="0">
            <a:spAutoFit/>
          </a:bodyPr>
          <a:lstStyle/>
          <a:p>
            <a:pPr marL="406400" marR="0" lvl="1" indent="-292100" algn="l" rtl="0">
              <a:lnSpc>
                <a:spcPct val="95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Are postpartum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91CECB-4068-4924-B218-19F78F601431}">
  <ds:schemaRefs>
    <ds:schemaRef ds:uri="http://schemas.microsoft.com/office/2006/metadata/properties"/>
    <ds:schemaRef ds:uri="http://schemas.microsoft.com/office/infopath/2007/PartnerControls"/>
    <ds:schemaRef ds:uri="71c45d75-c9c9-409a-a4e9-a617adc7c43c"/>
    <ds:schemaRef ds:uri="8d42e0dd-18ca-448e-996e-c2aaa315e839"/>
    <ds:schemaRef ds:uri="1b272b03-6f34-4839-987f-e6d34f92f785"/>
  </ds:schemaRefs>
</ds:datastoreItem>
</file>

<file path=customXml/itemProps2.xml><?xml version="1.0" encoding="utf-8"?>
<ds:datastoreItem xmlns:ds="http://schemas.openxmlformats.org/officeDocument/2006/customXml" ds:itemID="{61AC8D3B-6128-4984-B23C-730FF01303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272b03-6f34-4839-987f-e6d34f92f785"/>
    <ds:schemaRef ds:uri="c8df3461-28a5-4f07-a897-5548def6ad5e"/>
    <ds:schemaRef ds:uri="71c45d75-c9c9-409a-a4e9-a617adc7c43c"/>
    <ds:schemaRef ds:uri="8d42e0dd-18ca-448e-996e-c2aaa315e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E5CD46-1A5F-460F-9D6A-FD32EA91E6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15</Slides>
  <Notes>15</Notes>
  <HiddenSlides>0</HiddenSlide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2_Default Design</vt:lpstr>
      <vt:lpstr>3_Default Design</vt:lpstr>
      <vt:lpstr>4_Default Design</vt:lpstr>
      <vt:lpstr>3_Theme1</vt:lpstr>
      <vt:lpstr>PowerPoint Presentation</vt:lpstr>
      <vt:lpstr>Session Objectives</vt:lpstr>
      <vt:lpstr>Copper IUD Is Safe and Suitable for most women, including those who:</vt:lpstr>
      <vt:lpstr>PowerPoint Presentation</vt:lpstr>
      <vt:lpstr>PowerPoint Presentation</vt:lpstr>
      <vt:lpstr>PowerPoint Presentation</vt:lpstr>
      <vt:lpstr>PowerPoint Presentation</vt:lpstr>
      <vt:lpstr>PowerPoint Presentation</vt:lpstr>
      <vt:lpstr>PowerPoint Presentation</vt:lpstr>
      <vt:lpstr>Assessing women for risk of STIs</vt:lpstr>
      <vt:lpstr>Possible Risky Situations for STI  Include:</vt:lpstr>
      <vt:lpstr>IUD Use by Women living with HIV Infection</vt:lpstr>
      <vt:lpstr>IUD Use by Postpartum Women </vt:lpstr>
      <vt:lpstr> WHO Medical Eligibility Criteria and Screening for PPIUD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5</cp:revision>
  <dcterms:modified xsi:type="dcterms:W3CDTF">2024-08-07T14:49:37Z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Accelerator">
    <vt:lpwstr/>
  </property>
  <property fmtid="{D5CDD505-2E9C-101B-9397-08002B2CF9AE}" pid="4" name="MediaServiceImageTags">
    <vt:lpwstr/>
  </property>
  <property fmtid="{D5CDD505-2E9C-101B-9397-08002B2CF9AE}" pid="5" name="MCGL Country">
    <vt:lpwstr/>
  </property>
  <property fmtid="{D5CDD505-2E9C-101B-9397-08002B2CF9AE}" pid="6" name="High-impact Intervention">
    <vt:lpwstr/>
  </property>
</Properties>
</file>