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0" r:id="rId5"/>
    <p:sldMasterId id="2147483653" r:id="rId6"/>
    <p:sldMasterId id="2147483656" r:id="rId7"/>
    <p:sldMasterId id="2147483665" r:id="rId8"/>
    <p:sldMasterId id="2147483669" r:id="rId9"/>
    <p:sldMasterId id="2147483673" r:id="rId10"/>
    <p:sldMasterId id="2147483677" r:id="rId11"/>
  </p:sldMasterIdLst>
  <p:notesMasterIdLst>
    <p:notesMasterId r:id="rId32"/>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9" r:id="rId30"/>
    <p:sldId id="274" r:id="rId31"/>
  </p:sldIdLst>
  <p:sldSz cx="9144000" cy="6858000" type="screen4x3"/>
  <p:notesSz cx="6881813" cy="9296400"/>
  <p:embeddedFontLst>
    <p:embeddedFont>
      <p:font typeface="Arial Black" panose="020B0A04020102020204" pitchFamily="34" charset="0"/>
      <p:regular r:id="rId33"/>
      <p:bold r:id="rId34"/>
    </p:embeddedFont>
    <p:embeddedFont>
      <p:font typeface="Quattrocento Sans" panose="020B0502050000020003"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9" roundtripDataSignature="AMtx7mhq02CfRfurygs8I+4AE4FcCCuHt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33940A-75E5-0ABC-7C74-A93D4ACA1B36}" v="14" dt="2024-08-07T18:12:25.843"/>
    <p1510:client id="{F995A7D9-F1B0-4138-84CE-792C90B7ED9D}" v="67" dt="2024-08-05T18:20:58.404"/>
  </p1510:revLst>
</p1510:revInfo>
</file>

<file path=ppt/tableStyles.xml><?xml version="1.0" encoding="utf-8"?>
<a:tblStyleLst xmlns:a="http://schemas.openxmlformats.org/drawingml/2006/main" def="{4AD59E52-109F-43FB-A500-D2B50A976255}">
  <a:tblStyle styleId="{4AD59E52-109F-43FB-A500-D2B50A97625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customschemas.google.com/relationships/presentationmetadata" Target="metadata"/><Relationship Id="rId21" Type="http://schemas.openxmlformats.org/officeDocument/2006/relationships/slide" Target="slides/slide10.xml"/><Relationship Id="rId34"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font" Target="fonts/font4.fntdata"/><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font" Target="fonts/font3.fntdata"/><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F995A7D9-F1B0-4138-84CE-792C90B7ED9D}"/>
    <pc:docChg chg="addSld delSld modSld addMainMaster modMainMaster">
      <pc:chgData name="Neeta Bhatnagar" userId="S::nbhatnagar@jhpiego.org::5911732b-fbfe-4d3d-b8bd-8ca77ef6091e" providerId="AD" clId="Web-{F995A7D9-F1B0-4138-84CE-792C90B7ED9D}" dt="2024-08-05T18:20:58.404" v="63"/>
      <pc:docMkLst>
        <pc:docMk/>
      </pc:docMkLst>
      <pc:sldChg chg="addSp modSp new del">
        <pc:chgData name="Neeta Bhatnagar" userId="S::nbhatnagar@jhpiego.org::5911732b-fbfe-4d3d-b8bd-8ca77ef6091e" providerId="AD" clId="Web-{F995A7D9-F1B0-4138-84CE-792C90B7ED9D}" dt="2024-08-05T18:10:05.846" v="39"/>
        <pc:sldMkLst>
          <pc:docMk/>
          <pc:sldMk cId="236082816" sldId="275"/>
        </pc:sldMkLst>
        <pc:picChg chg="add mod modCrop">
          <ac:chgData name="Neeta Bhatnagar" userId="S::nbhatnagar@jhpiego.org::5911732b-fbfe-4d3d-b8bd-8ca77ef6091e" providerId="AD" clId="Web-{F995A7D9-F1B0-4138-84CE-792C90B7ED9D}" dt="2024-08-05T18:08:39.409" v="32"/>
          <ac:picMkLst>
            <pc:docMk/>
            <pc:sldMk cId="236082816" sldId="275"/>
            <ac:picMk id="2" creationId="{605FAC48-6ADB-941C-A8E4-BCA4E549ED8A}"/>
          </ac:picMkLst>
        </pc:picChg>
      </pc:sldChg>
      <pc:sldChg chg="new del">
        <pc:chgData name="Neeta Bhatnagar" userId="S::nbhatnagar@jhpiego.org::5911732b-fbfe-4d3d-b8bd-8ca77ef6091e" providerId="AD" clId="Web-{F995A7D9-F1B0-4138-84CE-792C90B7ED9D}" dt="2024-08-05T18:20:58.404" v="63"/>
        <pc:sldMkLst>
          <pc:docMk/>
          <pc:sldMk cId="497184049" sldId="275"/>
        </pc:sldMkLst>
      </pc:sldChg>
      <pc:sldChg chg="addSp modSp new del">
        <pc:chgData name="Neeta Bhatnagar" userId="S::nbhatnagar@jhpiego.org::5911732b-fbfe-4d3d-b8bd-8ca77ef6091e" providerId="AD" clId="Web-{F995A7D9-F1B0-4138-84CE-792C90B7ED9D}" dt="2024-08-05T18:20:11.748" v="59"/>
        <pc:sldMkLst>
          <pc:docMk/>
          <pc:sldMk cId="1082815660" sldId="275"/>
        </pc:sldMkLst>
        <pc:picChg chg="add mod">
          <ac:chgData name="Neeta Bhatnagar" userId="S::nbhatnagar@jhpiego.org::5911732b-fbfe-4d3d-b8bd-8ca77ef6091e" providerId="AD" clId="Web-{F995A7D9-F1B0-4138-84CE-792C90B7ED9D}" dt="2024-08-05T18:19:07.905" v="58"/>
          <ac:picMkLst>
            <pc:docMk/>
            <pc:sldMk cId="1082815660" sldId="275"/>
            <ac:picMk id="2" creationId="{3DD30DB3-27A0-AFFE-8472-241397C85853}"/>
          </ac:picMkLst>
        </pc:picChg>
      </pc:sldChg>
      <pc:sldChg chg="addSp modSp new del">
        <pc:chgData name="Neeta Bhatnagar" userId="S::nbhatnagar@jhpiego.org::5911732b-fbfe-4d3d-b8bd-8ca77ef6091e" providerId="AD" clId="Web-{F995A7D9-F1B0-4138-84CE-792C90B7ED9D}" dt="2024-08-05T18:18:39.483" v="56"/>
        <pc:sldMkLst>
          <pc:docMk/>
          <pc:sldMk cId="1236151046" sldId="276"/>
        </pc:sldMkLst>
        <pc:picChg chg="add mod modCrop">
          <ac:chgData name="Neeta Bhatnagar" userId="S::nbhatnagar@jhpiego.org::5911732b-fbfe-4d3d-b8bd-8ca77ef6091e" providerId="AD" clId="Web-{F995A7D9-F1B0-4138-84CE-792C90B7ED9D}" dt="2024-08-05T18:18:16.468" v="55"/>
          <ac:picMkLst>
            <pc:docMk/>
            <pc:sldMk cId="1236151046" sldId="276"/>
            <ac:picMk id="2" creationId="{FB778AC9-3825-0994-8027-BE3E590A3E1F}"/>
          </ac:picMkLst>
        </pc:picChg>
      </pc:sldChg>
      <pc:sldChg chg="delSp add">
        <pc:chgData name="Neeta Bhatnagar" userId="S::nbhatnagar@jhpiego.org::5911732b-fbfe-4d3d-b8bd-8ca77ef6091e" providerId="AD" clId="Web-{F995A7D9-F1B0-4138-84CE-792C90B7ED9D}" dt="2024-08-05T18:20:48.108" v="62"/>
        <pc:sldMkLst>
          <pc:docMk/>
          <pc:sldMk cId="0" sldId="279"/>
        </pc:sldMkLst>
        <pc:picChg chg="del">
          <ac:chgData name="Neeta Bhatnagar" userId="S::nbhatnagar@jhpiego.org::5911732b-fbfe-4d3d-b8bd-8ca77ef6091e" providerId="AD" clId="Web-{F995A7D9-F1B0-4138-84CE-792C90B7ED9D}" dt="2024-08-05T18:20:48.108" v="62"/>
          <ac:picMkLst>
            <pc:docMk/>
            <pc:sldMk cId="0" sldId="279"/>
            <ac:picMk id="35843" creationId="{454D211A-E589-1ED4-0617-DA08EF5D2330}"/>
          </ac:picMkLst>
        </pc:picChg>
      </pc:sldChg>
      <pc:sldMasterChg chg="modSldLayout">
        <pc:chgData name="Neeta Bhatnagar" userId="S::nbhatnagar@jhpiego.org::5911732b-fbfe-4d3d-b8bd-8ca77ef6091e" providerId="AD" clId="Web-{F995A7D9-F1B0-4138-84CE-792C90B7ED9D}" dt="2024-08-05T18:20:37.889" v="61"/>
        <pc:sldMasterMkLst>
          <pc:docMk/>
          <pc:sldMasterMk cId="0" sldId="2147483673"/>
        </pc:sldMasterMkLst>
        <pc:sldLayoutChg chg="replId">
          <pc:chgData name="Neeta Bhatnagar" userId="S::nbhatnagar@jhpiego.org::5911732b-fbfe-4d3d-b8bd-8ca77ef6091e" providerId="AD" clId="Web-{F995A7D9-F1B0-4138-84CE-792C90B7ED9D}" dt="2024-08-05T18:20:37.889" v="61"/>
          <pc:sldLayoutMkLst>
            <pc:docMk/>
            <pc:sldMasterMk cId="0" sldId="2147483673"/>
            <pc:sldLayoutMk cId="0" sldId="2147483678"/>
          </pc:sldLayoutMkLst>
        </pc:sldLayoutChg>
      </pc:sldMasterChg>
      <pc:sldMasterChg chg="add addSldLayout">
        <pc:chgData name="Neeta Bhatnagar" userId="S::nbhatnagar@jhpiego.org::5911732b-fbfe-4d3d-b8bd-8ca77ef6091e" providerId="AD" clId="Web-{F995A7D9-F1B0-4138-84CE-792C90B7ED9D}" dt="2024-08-05T18:20:37.889" v="61"/>
        <pc:sldMasterMkLst>
          <pc:docMk/>
          <pc:sldMasterMk cId="0" sldId="2147483677"/>
        </pc:sldMasterMkLst>
        <pc:sldLayoutChg chg="add">
          <pc:chgData name="Neeta Bhatnagar" userId="S::nbhatnagar@jhpiego.org::5911732b-fbfe-4d3d-b8bd-8ca77ef6091e" providerId="AD" clId="Web-{F995A7D9-F1B0-4138-84CE-792C90B7ED9D}" dt="2024-08-05T18:20:37.889" v="61"/>
          <pc:sldLayoutMkLst>
            <pc:docMk/>
            <pc:sldMasterMk cId="0" sldId="2147483677"/>
            <pc:sldLayoutMk cId="1184514530" sldId="2147483675"/>
          </pc:sldLayoutMkLst>
        </pc:sldLayoutChg>
        <pc:sldLayoutChg chg="add">
          <pc:chgData name="Neeta Bhatnagar" userId="S::nbhatnagar@jhpiego.org::5911732b-fbfe-4d3d-b8bd-8ca77ef6091e" providerId="AD" clId="Web-{F995A7D9-F1B0-4138-84CE-792C90B7ED9D}" dt="2024-08-05T18:20:37.889" v="61"/>
          <pc:sldLayoutMkLst>
            <pc:docMk/>
            <pc:sldMasterMk cId="0" sldId="2147483677"/>
            <pc:sldLayoutMk cId="636070925" sldId="2147483676"/>
          </pc:sldLayoutMkLst>
        </pc:sldLayoutChg>
      </pc:sldMasterChg>
    </pc:docChg>
  </pc:docChgLst>
  <pc:docChgLst>
    <pc:chgData name="Neeta Bhatnagar" userId="S::nbhatnagar@jhpiego.org::5911732b-fbfe-4d3d-b8bd-8ca77ef6091e" providerId="AD" clId="Web-{490CAA36-9A5D-9CFE-2B73-3CBDDF886F5C}"/>
    <pc:docChg chg="modSld">
      <pc:chgData name="Neeta Bhatnagar" userId="S::nbhatnagar@jhpiego.org::5911732b-fbfe-4d3d-b8bd-8ca77ef6091e" providerId="AD" clId="Web-{490CAA36-9A5D-9CFE-2B73-3CBDDF886F5C}" dt="2024-07-29T14:13:05.416" v="108"/>
      <pc:docMkLst>
        <pc:docMk/>
      </pc:docMkLst>
      <pc:sldChg chg="modNotes">
        <pc:chgData name="Neeta Bhatnagar" userId="S::nbhatnagar@jhpiego.org::5911732b-fbfe-4d3d-b8bd-8ca77ef6091e" providerId="AD" clId="Web-{490CAA36-9A5D-9CFE-2B73-3CBDDF886F5C}" dt="2024-07-29T14:13:05.416" v="108"/>
        <pc:sldMkLst>
          <pc:docMk/>
          <pc:sldMk cId="0" sldId="271"/>
        </pc:sldMkLst>
      </pc:sldChg>
    </pc:docChg>
  </pc:docChgLst>
  <pc:docChgLst>
    <pc:chgData name="Neeta Bhatnagar" userId="S::nbhatnagar@jhpiego.org::5911732b-fbfe-4d3d-b8bd-8ca77ef6091e" providerId="AD" clId="Web-{4933940A-75E5-0ABC-7C74-A93D4ACA1B36}"/>
    <pc:docChg chg="modSld">
      <pc:chgData name="Neeta Bhatnagar" userId="S::nbhatnagar@jhpiego.org::5911732b-fbfe-4d3d-b8bd-8ca77ef6091e" providerId="AD" clId="Web-{4933940A-75E5-0ABC-7C74-A93D4ACA1B36}" dt="2024-08-07T18:12:25.843" v="13" actId="14100"/>
      <pc:docMkLst>
        <pc:docMk/>
      </pc:docMkLst>
      <pc:sldChg chg="addSp modSp">
        <pc:chgData name="Neeta Bhatnagar" userId="S::nbhatnagar@jhpiego.org::5911732b-fbfe-4d3d-b8bd-8ca77ef6091e" providerId="AD" clId="Web-{4933940A-75E5-0ABC-7C74-A93D4ACA1B36}" dt="2024-08-07T18:12:25.843" v="13" actId="14100"/>
        <pc:sldMkLst>
          <pc:docMk/>
          <pc:sldMk cId="0" sldId="279"/>
        </pc:sldMkLst>
        <pc:spChg chg="mod">
          <ac:chgData name="Neeta Bhatnagar" userId="S::nbhatnagar@jhpiego.org::5911732b-fbfe-4d3d-b8bd-8ca77ef6091e" providerId="AD" clId="Web-{4933940A-75E5-0ABC-7C74-A93D4ACA1B36}" dt="2024-08-07T18:11:43.529" v="2" actId="20577"/>
          <ac:spMkLst>
            <pc:docMk/>
            <pc:sldMk cId="0" sldId="279"/>
            <ac:spMk id="35842" creationId="{2B4FF3BF-5606-4777-DAC9-D42A9B6CBD99}"/>
          </ac:spMkLst>
        </pc:spChg>
        <pc:picChg chg="add mod">
          <ac:chgData name="Neeta Bhatnagar" userId="S::nbhatnagar@jhpiego.org::5911732b-fbfe-4d3d-b8bd-8ca77ef6091e" providerId="AD" clId="Web-{4933940A-75E5-0ABC-7C74-A93D4ACA1B36}" dt="2024-08-07T18:12:25.843" v="13" actId="14100"/>
          <ac:picMkLst>
            <pc:docMk/>
            <pc:sldMk cId="0" sldId="279"/>
            <ac:picMk id="2" creationId="{D366A2FA-8E7D-FAD8-8373-AD1E0D3522CE}"/>
          </ac:picMkLst>
        </pc:picChg>
      </pc:sldChg>
    </pc:docChg>
  </pc:docChgLst>
  <pc:docChgLst>
    <pc:chgData name="Neeta Bhatnagar" userId="S::nbhatnagar@jhpiego.org::5911732b-fbfe-4d3d-b8bd-8ca77ef6091e" providerId="AD" clId="Web-{072A2FD7-14D8-1DB6-BFBA-1CD0FADB6CC0}"/>
    <pc:docChg chg="modSld">
      <pc:chgData name="Neeta Bhatnagar" userId="S::nbhatnagar@jhpiego.org::5911732b-fbfe-4d3d-b8bd-8ca77ef6091e" providerId="AD" clId="Web-{072A2FD7-14D8-1DB6-BFBA-1CD0FADB6CC0}" dt="2024-07-24T15:53:53.190" v="4" actId="20577"/>
      <pc:docMkLst>
        <pc:docMk/>
      </pc:docMkLst>
      <pc:sldChg chg="modSp">
        <pc:chgData name="Neeta Bhatnagar" userId="S::nbhatnagar@jhpiego.org::5911732b-fbfe-4d3d-b8bd-8ca77ef6091e" providerId="AD" clId="Web-{072A2FD7-14D8-1DB6-BFBA-1CD0FADB6CC0}" dt="2024-07-24T15:53:36.438" v="2" actId="20577"/>
        <pc:sldMkLst>
          <pc:docMk/>
          <pc:sldMk cId="0" sldId="260"/>
        </pc:sldMkLst>
        <pc:spChg chg="mod">
          <ac:chgData name="Neeta Bhatnagar" userId="S::nbhatnagar@jhpiego.org::5911732b-fbfe-4d3d-b8bd-8ca77ef6091e" providerId="AD" clId="Web-{072A2FD7-14D8-1DB6-BFBA-1CD0FADB6CC0}" dt="2024-07-24T15:53:36.438" v="2" actId="20577"/>
          <ac:spMkLst>
            <pc:docMk/>
            <pc:sldMk cId="0" sldId="260"/>
            <ac:spMk id="129" creationId="{00000000-0000-0000-0000-000000000000}"/>
          </ac:spMkLst>
        </pc:spChg>
      </pc:sldChg>
      <pc:sldChg chg="modSp">
        <pc:chgData name="Neeta Bhatnagar" userId="S::nbhatnagar@jhpiego.org::5911732b-fbfe-4d3d-b8bd-8ca77ef6091e" providerId="AD" clId="Web-{072A2FD7-14D8-1DB6-BFBA-1CD0FADB6CC0}" dt="2024-07-24T15:53:53.190" v="4" actId="20577"/>
        <pc:sldMkLst>
          <pc:docMk/>
          <pc:sldMk cId="0" sldId="261"/>
        </pc:sldMkLst>
        <pc:spChg chg="mod">
          <ac:chgData name="Neeta Bhatnagar" userId="S::nbhatnagar@jhpiego.org::5911732b-fbfe-4d3d-b8bd-8ca77ef6091e" providerId="AD" clId="Web-{072A2FD7-14D8-1DB6-BFBA-1CD0FADB6CC0}" dt="2024-07-24T15:53:53.190" v="4" actId="20577"/>
          <ac:spMkLst>
            <pc:docMk/>
            <pc:sldMk cId="0" sldId="261"/>
            <ac:spMk id="1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7175" y="697225"/>
            <a:ext cx="458807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175" y="4415775"/>
            <a:ext cx="5505425" cy="41833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fhi360.org/resources/normal-counseling-tool-menstrual-bleeding-chang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a:spLocks noGrp="1" noRot="1" noChangeAspect="1"/>
          </p:cNvSpPr>
          <p:nvPr>
            <p:ph type="sldImg" idx="2"/>
          </p:nvPr>
        </p:nvSpPr>
        <p:spPr>
          <a:xfrm>
            <a:off x="642938" y="685800"/>
            <a:ext cx="4062412" cy="3048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94" name="Google Shape;94;p1:notes"/>
          <p:cNvSpPr txBox="1">
            <a:spLocks noGrp="1"/>
          </p:cNvSpPr>
          <p:nvPr>
            <p:ph type="body" idx="1"/>
          </p:nvPr>
        </p:nvSpPr>
        <p:spPr>
          <a:xfrm>
            <a:off x="598488" y="3733800"/>
            <a:ext cx="5707062" cy="5262563"/>
          </a:xfrm>
          <a:prstGeom prst="rect">
            <a:avLst/>
          </a:prstGeom>
          <a:noFill/>
          <a:ln>
            <a:noFill/>
          </a:ln>
        </p:spPr>
        <p:txBody>
          <a:bodyPr spcFirstLastPara="1" wrap="square" lIns="91425" tIns="45700" rIns="91425" bIns="45700" anchor="t" anchorCtr="0">
            <a:noAutofit/>
          </a:bodyPr>
          <a:lstStyle/>
          <a:p>
            <a:pPr marL="0" marR="0" lvl="0" indent="0" algn="just" rtl="0">
              <a:lnSpc>
                <a:spcPct val="95000"/>
              </a:lnSpc>
              <a:spcBef>
                <a:spcPts val="0"/>
              </a:spcBef>
              <a:spcAft>
                <a:spcPts val="0"/>
              </a:spcAft>
              <a:buNone/>
            </a:pPr>
            <a:r>
              <a:rPr lang="en-US" sz="1000" i="0">
                <a:latin typeface="Times New Roman"/>
                <a:ea typeface="Times New Roman"/>
                <a:cs typeface="Times New Roman"/>
                <a:sym typeface="Times New Roman"/>
              </a:rPr>
              <a:t>Read the session plan for details on conducting this session.</a:t>
            </a:r>
            <a:endParaRPr sz="1800">
              <a:latin typeface="Times New Roman"/>
              <a:ea typeface="Times New Roman"/>
              <a:cs typeface="Times New Roman"/>
              <a:sym typeface="Times New Roman"/>
            </a:endParaRPr>
          </a:p>
          <a:p>
            <a:pPr marL="0" lvl="0" indent="0" algn="l" rtl="0">
              <a:lnSpc>
                <a:spcPct val="95000"/>
              </a:lnSpc>
              <a:spcBef>
                <a:spcPts val="650"/>
              </a:spcBef>
              <a:spcAft>
                <a:spcPts val="0"/>
              </a:spcAft>
              <a:buNone/>
            </a:pPr>
            <a:endParaRPr sz="1000" i="0">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2: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200"/>
              <a:buFont typeface="Times New Roman"/>
              <a:buNone/>
            </a:pPr>
            <a:r>
              <a:rPr lang="en-US" sz="1200" b="0" i="0" u="none" strike="noStrike" cap="none">
                <a:solidFill>
                  <a:srgbClr val="000000"/>
                </a:solidFill>
                <a:latin typeface="Times New Roman"/>
                <a:ea typeface="Times New Roman"/>
                <a:cs typeface="Times New Roman"/>
                <a:sym typeface="Times New Roman"/>
              </a:rPr>
              <a:t>The objectives of this module are as follows: By the end of this training session, participants will be able to: &lt;</a:t>
            </a:r>
            <a:r>
              <a:rPr lang="en-US" sz="1200" b="0" i="1" u="none" strike="noStrike" cap="none">
                <a:solidFill>
                  <a:srgbClr val="000000"/>
                </a:solidFill>
                <a:latin typeface="Times New Roman"/>
                <a:ea typeface="Times New Roman"/>
                <a:cs typeface="Times New Roman"/>
                <a:sym typeface="Times New Roman"/>
              </a:rPr>
              <a:t>click the mouse to advance through the objectives, reading each objective aloud </a:t>
            </a:r>
            <a:r>
              <a:rPr lang="en-US" sz="1200" b="0" i="0" u="none" strike="noStrike" cap="none">
                <a:solidFill>
                  <a:srgbClr val="000000"/>
                </a:solidFill>
                <a:latin typeface="Times New Roman"/>
                <a:ea typeface="Times New Roman"/>
                <a:cs typeface="Times New Roman"/>
                <a:sym typeface="Times New Roman"/>
              </a:rPr>
              <a:t>&gt;.</a:t>
            </a:r>
            <a:endParaRPr/>
          </a:p>
          <a:p>
            <a:pPr marL="0" marR="0" lvl="0" indent="0" algn="l" rtl="0">
              <a:lnSpc>
                <a:spcPct val="95000"/>
              </a:lnSpc>
              <a:spcBef>
                <a:spcPts val="0"/>
              </a:spcBef>
              <a:spcAft>
                <a:spcPts val="0"/>
              </a:spcAft>
              <a:buClr>
                <a:srgbClr val="000000"/>
              </a:buClr>
              <a:buSzPts val="1200"/>
              <a:buFont typeface="Noto Sans Symbols"/>
              <a:buNone/>
            </a:pPr>
            <a:r>
              <a:rPr lang="en-US" sz="1200" b="0" i="0" u="none" strike="noStrike" cap="none">
                <a:solidFill>
                  <a:srgbClr val="000000"/>
                </a:solidFill>
                <a:latin typeface="Times New Roman"/>
                <a:ea typeface="Times New Roman"/>
                <a:cs typeface="Times New Roman"/>
                <a:sym typeface="Times New Roman"/>
              </a:rPr>
              <a:t>Tell participants that these are the module objectives. </a:t>
            </a:r>
            <a:r>
              <a:rPr lang="en-US" sz="1200">
                <a:latin typeface="Times New Roman"/>
                <a:ea typeface="Times New Roman"/>
                <a:cs typeface="Times New Roman"/>
                <a:sym typeface="Times New Roman"/>
              </a:rPr>
              <a:t>The module is broken up into interactive sessions to help you learn, practice, and retain the knowledge and skill(s) being covered. Training sessions include the use of methodologies such as PowerPoint presentations, skills practice in role plays, and discussions, demonstrations, and practice of procedures on models</a:t>
            </a:r>
            <a:r>
              <a:rPr lang="en-US">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marL="0" marR="0" lvl="0" indent="0" algn="l" rtl="0">
              <a:lnSpc>
                <a:spcPct val="90000"/>
              </a:lnSpc>
              <a:spcBef>
                <a:spcPts val="360"/>
              </a:spcBef>
              <a:spcAft>
                <a:spcPts val="0"/>
              </a:spcAft>
              <a:buClr>
                <a:schemeClr val="dk1"/>
              </a:buClr>
              <a:buSzPts val="1200"/>
              <a:buFont typeface="Times New Roman"/>
              <a:buNone/>
            </a:pPr>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a:spLocks noGrp="1" noRot="1" noChangeAspect="1"/>
          </p:cNvSpPr>
          <p:nvPr>
            <p:ph type="sldImg" idx="2"/>
          </p:nvPr>
        </p:nvSpPr>
        <p:spPr>
          <a:xfrm>
            <a:off x="642938" y="685800"/>
            <a:ext cx="4062412" cy="3048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06" name="Google Shape;106;p3:notes"/>
          <p:cNvSpPr txBox="1">
            <a:spLocks noGrp="1"/>
          </p:cNvSpPr>
          <p:nvPr>
            <p:ph type="body" idx="1"/>
          </p:nvPr>
        </p:nvSpPr>
        <p:spPr>
          <a:xfrm>
            <a:off x="598488" y="3733800"/>
            <a:ext cx="5707062" cy="52625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a:spLocks noGrp="1" noRot="1" noChangeAspect="1"/>
          </p:cNvSpPr>
          <p:nvPr>
            <p:ph type="sldImg" idx="2"/>
          </p:nvPr>
        </p:nvSpPr>
        <p:spPr>
          <a:xfrm>
            <a:off x="561975" y="6858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14" name="Google Shape;114;p4:notes"/>
          <p:cNvSpPr txBox="1">
            <a:spLocks noGrp="1"/>
          </p:cNvSpPr>
          <p:nvPr>
            <p:ph type="body" idx="1"/>
          </p:nvPr>
        </p:nvSpPr>
        <p:spPr>
          <a:xfrm>
            <a:off x="563563" y="3860800"/>
            <a:ext cx="5505450" cy="43116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latin typeface="Times New Roman"/>
              <a:ea typeface="Times New Roman"/>
              <a:cs typeface="Times New Roman"/>
              <a:sym typeface="Times New Roman"/>
            </a:endParaRPr>
          </a:p>
          <a:p>
            <a:pPr marL="0" lvl="0" indent="0" algn="l" rtl="0">
              <a:lnSpc>
                <a:spcPct val="90000"/>
              </a:lnSpc>
              <a:spcBef>
                <a:spcPts val="360"/>
              </a:spcBef>
              <a:spcAft>
                <a:spcPts val="0"/>
              </a:spcAft>
              <a:buNone/>
            </a:pPr>
            <a:r>
              <a:rPr lang="en-US">
                <a:latin typeface="Times New Roman"/>
                <a:ea typeface="Times New Roman"/>
                <a:cs typeface="Times New Roman"/>
                <a:sym typeface="Times New Roman"/>
              </a:rPr>
              <a:t>The objectives of this module are as follows: By the end of this training session, participants will be able to: &lt;</a:t>
            </a:r>
            <a:r>
              <a:rPr lang="en-US" i="1">
                <a:latin typeface="Times New Roman"/>
                <a:ea typeface="Times New Roman"/>
                <a:cs typeface="Times New Roman"/>
                <a:sym typeface="Times New Roman"/>
              </a:rPr>
              <a:t>click the mouse to advance through the objectives, reading each objective aloud </a:t>
            </a:r>
            <a:r>
              <a:rPr lang="en-US">
                <a:latin typeface="Times New Roman"/>
                <a:ea typeface="Times New Roman"/>
                <a:cs typeface="Times New Roman"/>
                <a:sym typeface="Times New Roman"/>
              </a:rPr>
              <a:t>&gt;.</a:t>
            </a:r>
            <a:endParaRPr/>
          </a:p>
          <a:p>
            <a:pPr marL="0" lvl="0" indent="0" algn="l" rtl="0">
              <a:lnSpc>
                <a:spcPct val="90000"/>
              </a:lnSpc>
              <a:spcBef>
                <a:spcPts val="360"/>
              </a:spcBef>
              <a:spcAft>
                <a:spcPts val="0"/>
              </a:spcAft>
              <a:buNone/>
            </a:pPr>
            <a:endParaRPr>
              <a:latin typeface="Times New Roman"/>
              <a:ea typeface="Times New Roman"/>
              <a:cs typeface="Times New Roman"/>
              <a:sym typeface="Times New Roman"/>
            </a:endParaRPr>
          </a:p>
          <a:p>
            <a:pPr marL="0" lvl="0" indent="0" algn="l" rtl="0">
              <a:lnSpc>
                <a:spcPct val="95000"/>
              </a:lnSpc>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sldNum" idx="12"/>
          </p:nvPr>
        </p:nvSpPr>
        <p:spPr>
          <a:xfrm>
            <a:off x="3897313" y="8829675"/>
            <a:ext cx="2982912" cy="4651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fld id="{00000000-1234-1234-1234-123412341234}" type="slidenum">
              <a:rPr lang="en-US" sz="2400" b="0" i="0" u="none" strike="noStrike" cap="none">
                <a:solidFill>
                  <a:srgbClr val="000000"/>
                </a:solidFill>
                <a:latin typeface="Arial"/>
                <a:ea typeface="Arial"/>
                <a:cs typeface="Arial"/>
                <a:sym typeface="Arial"/>
              </a:rPr>
              <a:t>5</a:t>
            </a:fld>
            <a:endParaRPr sz="2400" b="0" i="0" u="none" strike="noStrike" cap="none">
              <a:solidFill>
                <a:srgbClr val="000000"/>
              </a:solidFill>
              <a:latin typeface="Arial"/>
              <a:ea typeface="Arial"/>
              <a:cs typeface="Arial"/>
              <a:sym typeface="Arial"/>
            </a:endParaRPr>
          </a:p>
        </p:txBody>
      </p:sp>
      <p:sp>
        <p:nvSpPr>
          <p:cNvPr id="120" name="Google Shape;120;p5: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 name="Google Shape;121;p5: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Distribute the Handout # 3 -Copper IUD fact sheet. Review this with participants.</a:t>
            </a:r>
            <a:endParaRPr/>
          </a:p>
          <a:p>
            <a:pPr marL="0" lvl="0" indent="0" algn="l" rtl="0">
              <a:lnSpc>
                <a:spcPct val="95000"/>
              </a:lnSpc>
              <a:spcBef>
                <a:spcPts val="360"/>
              </a:spcBef>
              <a:spcAft>
                <a:spcPts val="0"/>
              </a:spcAft>
              <a:buNone/>
            </a:pPr>
            <a:endParaRPr>
              <a:latin typeface="Times New Roman"/>
              <a:ea typeface="Times New Roman"/>
              <a:cs typeface="Times New Roman"/>
              <a:sym typeface="Times New Roman"/>
            </a:endParaRPr>
          </a:p>
          <a:p>
            <a:pPr marL="0" lvl="0" indent="0" algn="l" rtl="0">
              <a:lnSpc>
                <a:spcPct val="95000"/>
              </a:lnSpc>
              <a:spcBef>
                <a:spcPts val="360"/>
              </a:spcBef>
              <a:spcAft>
                <a:spcPts val="0"/>
              </a:spcAft>
              <a:buNone/>
            </a:pPr>
            <a:r>
              <a:rPr lang="en-US">
                <a:latin typeface="Times New Roman"/>
                <a:ea typeface="Times New Roman"/>
                <a:cs typeface="Times New Roman"/>
                <a:sym typeface="Times New Roman"/>
              </a:rPr>
              <a:t>Adapted from WHO’s </a:t>
            </a:r>
            <a:r>
              <a:rPr lang="en-US" i="1">
                <a:latin typeface="Times New Roman"/>
                <a:ea typeface="Times New Roman"/>
                <a:cs typeface="Times New Roman"/>
                <a:sym typeface="Times New Roman"/>
              </a:rPr>
              <a:t>Decision-making tool for family planning clients and providers.</a:t>
            </a:r>
            <a:endParaRPr i="1">
              <a:latin typeface="Times New Roman"/>
              <a:ea typeface="Times New Roman"/>
              <a:cs typeface="Times New Roman"/>
              <a:sym typeface="Times New Roman"/>
            </a:endParaRPr>
          </a:p>
        </p:txBody>
      </p:sp>
      <p:sp>
        <p:nvSpPr>
          <p:cNvPr id="122" name="Google Shape;122;p5:notes"/>
          <p:cNvSpPr txBox="1">
            <a:spLocks noGrp="1"/>
          </p:cNvSpPr>
          <p:nvPr>
            <p:ph type="dt" idx="10"/>
          </p:nvPr>
        </p:nvSpPr>
        <p:spPr>
          <a:xfrm>
            <a:off x="3897313" y="0"/>
            <a:ext cx="2982912" cy="46513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5/25/2012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sldNum" idx="12"/>
          </p:nvPr>
        </p:nvSpPr>
        <p:spPr>
          <a:xfrm>
            <a:off x="3897313" y="8829675"/>
            <a:ext cx="2982912" cy="4651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fld id="{00000000-1234-1234-1234-123412341234}" type="slidenum">
              <a:rPr lang="en-US" sz="2400" b="0" i="0" u="none" strike="noStrike" cap="none">
                <a:solidFill>
                  <a:srgbClr val="000000"/>
                </a:solidFill>
                <a:latin typeface="Arial"/>
                <a:ea typeface="Arial"/>
                <a:cs typeface="Arial"/>
                <a:sym typeface="Arial"/>
              </a:rPr>
              <a:t>6</a:t>
            </a:fld>
            <a:endParaRPr sz="2400" b="0" i="0" u="none" strike="noStrike" cap="none">
              <a:solidFill>
                <a:srgbClr val="000000"/>
              </a:solidFill>
              <a:latin typeface="Arial"/>
              <a:ea typeface="Arial"/>
              <a:cs typeface="Arial"/>
              <a:sym typeface="Arial"/>
            </a:endParaRPr>
          </a:p>
        </p:txBody>
      </p:sp>
      <p:sp>
        <p:nvSpPr>
          <p:cNvPr id="132" name="Google Shape;132;p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3" name="Google Shape;133;p6: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i="1">
              <a:latin typeface="Times New Roman"/>
              <a:ea typeface="Times New Roman"/>
              <a:cs typeface="Times New Roman"/>
              <a:sym typeface="Times New Roman"/>
            </a:endParaRPr>
          </a:p>
        </p:txBody>
      </p:sp>
      <p:sp>
        <p:nvSpPr>
          <p:cNvPr id="134" name="Google Shape;134;p6:notes"/>
          <p:cNvSpPr txBox="1">
            <a:spLocks noGrp="1"/>
          </p:cNvSpPr>
          <p:nvPr>
            <p:ph type="dt" idx="10"/>
          </p:nvPr>
        </p:nvSpPr>
        <p:spPr>
          <a:xfrm>
            <a:off x="3897313" y="0"/>
            <a:ext cx="2982912" cy="46513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5/25/2012</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561975" y="6858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44" name="Google Shape;144;p7:notes"/>
          <p:cNvSpPr txBox="1">
            <a:spLocks noGrp="1"/>
          </p:cNvSpPr>
          <p:nvPr>
            <p:ph type="body" idx="1"/>
          </p:nvPr>
        </p:nvSpPr>
        <p:spPr>
          <a:xfrm>
            <a:off x="598488" y="3810000"/>
            <a:ext cx="4937125" cy="4481513"/>
          </a:xfrm>
          <a:prstGeom prst="rect">
            <a:avLst/>
          </a:prstGeom>
          <a:noFill/>
          <a:ln>
            <a:noFill/>
          </a:ln>
        </p:spPr>
        <p:txBody>
          <a:bodyPr spcFirstLastPara="1" wrap="square" lIns="91425" tIns="45700" rIns="91425" bIns="45700" anchor="t" anchorCtr="0">
            <a:noAutofit/>
          </a:bodyPr>
          <a:lstStyle/>
          <a:p>
            <a:pPr marL="0" lvl="0" indent="0" algn="l" rtl="0">
              <a:lnSpc>
                <a:spcPct val="85000"/>
              </a:lnSpc>
              <a:spcBef>
                <a:spcPts val="0"/>
              </a:spcBef>
              <a:spcAft>
                <a:spcPts val="0"/>
              </a:spcAft>
              <a:buNone/>
            </a:pPr>
            <a:endParaRPr>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58" name="Google Shape;158;p8: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This slide is only to introduce H-IUD to trainees. As the H-IUD becomes more available, providers are more likely to hear of it or have a client ask about it. Being able to differentiate it from the copper IUD is valuable. The side effect profile and MEC recommendations are relatively different from the copper IUD due to it being a hormonal method.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65" name="Google Shape;165;p9: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solidFill>
                  <a:srgbClr val="FF0000"/>
                </a:solidFill>
                <a:latin typeface="Times New Roman"/>
                <a:ea typeface="Times New Roman"/>
                <a:cs typeface="Times New Roman"/>
                <a:sym typeface="Times New Roman"/>
              </a:rPr>
              <a:t>One of the most effective and long-lasting methods.</a:t>
            </a:r>
            <a:endParaRPr/>
          </a:p>
          <a:p>
            <a:pPr marL="0" lvl="0" indent="0" algn="l" rtl="0">
              <a:lnSpc>
                <a:spcPct val="95000"/>
              </a:lnSpc>
              <a:spcBef>
                <a:spcPts val="600"/>
              </a:spcBef>
              <a:spcAft>
                <a:spcPts val="0"/>
              </a:spcAft>
              <a:buNone/>
            </a:pPr>
            <a:r>
              <a:rPr lang="en-US">
                <a:solidFill>
                  <a:srgbClr val="FF0000"/>
                </a:solidFill>
                <a:latin typeface="Times New Roman"/>
                <a:ea typeface="Times New Roman"/>
                <a:cs typeface="Times New Roman"/>
                <a:sym typeface="Times New Roman"/>
              </a:rPr>
              <a:t> Less than 1 pregnancy per 100 women using an IUD over the first year (6 per 1000 women who use the IUD perfectly) This means that 994 women out of 1000 women using the IUD will not get pregnant.</a:t>
            </a:r>
            <a:endParaRPr/>
          </a:p>
          <a:p>
            <a:pPr marL="0" lvl="0" indent="0" algn="l" rtl="0">
              <a:lnSpc>
                <a:spcPct val="95000"/>
              </a:lnSpc>
              <a:spcBef>
                <a:spcPts val="600"/>
              </a:spcBef>
              <a:spcAft>
                <a:spcPts val="0"/>
              </a:spcAft>
              <a:buNone/>
            </a:pPr>
            <a:r>
              <a:rPr lang="en-US">
                <a:solidFill>
                  <a:srgbClr val="FF0000"/>
                </a:solidFill>
                <a:latin typeface="Times New Roman"/>
                <a:ea typeface="Times New Roman"/>
                <a:cs typeface="Times New Roman"/>
                <a:sym typeface="Times New Roman"/>
              </a:rPr>
              <a:t>A small risk of pregnancy remains after the first year of use.</a:t>
            </a:r>
            <a:endParaRPr/>
          </a:p>
          <a:p>
            <a:pPr marL="0" lvl="0" indent="0" algn="l" rtl="0">
              <a:lnSpc>
                <a:spcPct val="95000"/>
              </a:lnSpc>
              <a:spcBef>
                <a:spcPts val="600"/>
              </a:spcBef>
              <a:spcAft>
                <a:spcPts val="0"/>
              </a:spcAft>
              <a:buNone/>
            </a:pPr>
            <a:r>
              <a:rPr lang="en-US">
                <a:solidFill>
                  <a:srgbClr val="FF0000"/>
                </a:solidFill>
                <a:latin typeface="Times New Roman"/>
                <a:ea typeface="Times New Roman"/>
                <a:cs typeface="Times New Roman"/>
                <a:sym typeface="Times New Roman"/>
              </a:rPr>
              <a:t>Studies have found that the CUT 380A is effective for 12 years. It is labeled for up to 10 years of use. Providers should follow national guidelines on when to remove the IUD. </a:t>
            </a:r>
            <a:r>
              <a:rPr lang="en-US">
                <a:solidFill>
                  <a:srgbClr val="000000"/>
                </a:solidFill>
                <a:latin typeface="Quattrocento Sans"/>
                <a:ea typeface="Quattrocento Sans"/>
                <a:cs typeface="Quattrocento Sans"/>
                <a:sym typeface="Quattrocento Sans"/>
              </a:rPr>
              <a:t>http</a:t>
            </a:r>
            <a:r>
              <a:rPr lang="en-US" b="0" i="0">
                <a:solidFill>
                  <a:srgbClr val="000000"/>
                </a:solidFill>
                <a:latin typeface="Quattrocento Sans"/>
                <a:ea typeface="Quattrocento Sans"/>
                <a:cs typeface="Quattrocento Sans"/>
                <a:sym typeface="Quattrocento Sans"/>
              </a:rPr>
              <a:t>://www.fphandbook.org</a:t>
            </a:r>
            <a:r>
              <a:rPr lang="en-US">
                <a:solidFill>
                  <a:srgbClr val="FF0000"/>
                </a:solidFill>
                <a:latin typeface="Times New Roman"/>
                <a:ea typeface="Times New Roman"/>
                <a:cs typeface="Times New Roman"/>
                <a:sym typeface="Times New Roman"/>
              </a:rPr>
              <a:t> </a:t>
            </a:r>
            <a:endParaRPr>
              <a:solidFill>
                <a:srgbClr val="FF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9" name="Google Shape;179;p10: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See the session plan for an activity to practice explaining the effectiveness of IUDs.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a:spLocks noGrp="1" noRot="1" noChangeAspect="1"/>
          </p:cNvSpPr>
          <p:nvPr>
            <p:ph type="sldImg" idx="2"/>
          </p:nvPr>
        </p:nvSpPr>
        <p:spPr>
          <a:xfrm>
            <a:off x="561975" y="685800"/>
            <a:ext cx="4062413" cy="3048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85" name="Google Shape;185;p11:notes"/>
          <p:cNvSpPr txBox="1">
            <a:spLocks noGrp="1"/>
          </p:cNvSpPr>
          <p:nvPr>
            <p:ph type="body" idx="1"/>
          </p:nvPr>
        </p:nvSpPr>
        <p:spPr>
          <a:xfrm>
            <a:off x="598488" y="3733800"/>
            <a:ext cx="5235575"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92" name="Google Shape;192;p12: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See session plan for a group activity on the characteristics of IUDs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a:spLocks noGrp="1" noRot="1" noChangeAspect="1"/>
          </p:cNvSpPr>
          <p:nvPr>
            <p:ph type="sldImg" idx="2"/>
          </p:nvPr>
        </p:nvSpPr>
        <p:spPr>
          <a:xfrm>
            <a:off x="561975" y="6858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00" name="Google Shape;200;p13:notes"/>
          <p:cNvSpPr txBox="1">
            <a:spLocks noGrp="1"/>
          </p:cNvSpPr>
          <p:nvPr>
            <p:ph type="body" idx="1"/>
          </p:nvPr>
        </p:nvSpPr>
        <p:spPr>
          <a:xfrm>
            <a:off x="576263" y="3886200"/>
            <a:ext cx="5503862"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4:notes"/>
          <p:cNvSpPr>
            <a:spLocks noGrp="1" noRot="1" noChangeAspect="1"/>
          </p:cNvSpPr>
          <p:nvPr>
            <p:ph type="sldImg" idx="2"/>
          </p:nvPr>
        </p:nvSpPr>
        <p:spPr>
          <a:xfrm>
            <a:off x="561975" y="6858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06" name="Google Shape;206;p14:notes"/>
          <p:cNvSpPr txBox="1">
            <a:spLocks noGrp="1"/>
          </p:cNvSpPr>
          <p:nvPr>
            <p:ph type="body" idx="1"/>
          </p:nvPr>
        </p:nvSpPr>
        <p:spPr>
          <a:xfrm>
            <a:off x="576263" y="3886200"/>
            <a:ext cx="5503862"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5:notes"/>
          <p:cNvSpPr txBox="1">
            <a:spLocks noGrp="1"/>
          </p:cNvSpPr>
          <p:nvPr>
            <p:ph type="sldNum" idx="12"/>
          </p:nvPr>
        </p:nvSpPr>
        <p:spPr>
          <a:xfrm>
            <a:off x="3897313" y="8831263"/>
            <a:ext cx="2982912" cy="463550"/>
          </a:xfrm>
          <a:prstGeom prst="rect">
            <a:avLst/>
          </a:prstGeom>
          <a:noFill/>
          <a:ln>
            <a:noFill/>
          </a:ln>
        </p:spPr>
        <p:txBody>
          <a:bodyPr spcFirstLastPara="1" wrap="square" lIns="86000" tIns="43000" rIns="86000" bIns="43000" anchor="t" anchorCtr="0">
            <a:noAutofit/>
          </a:bodyPr>
          <a:lstStyle/>
          <a:p>
            <a:pPr marL="0" marR="0" lvl="0" indent="0" algn="l" rtl="0">
              <a:lnSpc>
                <a:spcPct val="100000"/>
              </a:lnSpc>
              <a:spcBef>
                <a:spcPts val="0"/>
              </a:spcBef>
              <a:spcAft>
                <a:spcPts val="0"/>
              </a:spcAft>
              <a:buClr>
                <a:srgbClr val="000000"/>
              </a:buClr>
              <a:buSzPts val="2400"/>
              <a:buFont typeface="Arial"/>
              <a:buNone/>
            </a:pPr>
            <a:fld id="{00000000-1234-1234-1234-123412341234}" type="slidenum">
              <a:rPr lang="en-US" sz="2400" b="0" i="0" u="none" strike="noStrike" cap="none">
                <a:solidFill>
                  <a:srgbClr val="000000"/>
                </a:solidFill>
                <a:latin typeface="Arial"/>
                <a:ea typeface="Arial"/>
                <a:cs typeface="Arial"/>
                <a:sym typeface="Arial"/>
              </a:rPr>
              <a:t>15</a:t>
            </a:fld>
            <a:endParaRPr sz="2400" b="0" i="0" u="none" strike="noStrike" cap="none">
              <a:solidFill>
                <a:srgbClr val="000000"/>
              </a:solidFill>
              <a:latin typeface="Arial"/>
              <a:ea typeface="Arial"/>
              <a:cs typeface="Arial"/>
              <a:sym typeface="Arial"/>
            </a:endParaRPr>
          </a:p>
        </p:txBody>
      </p:sp>
      <p:sp>
        <p:nvSpPr>
          <p:cNvPr id="212" name="Google Shape;212;p15:notes"/>
          <p:cNvSpPr>
            <a:spLocks noGrp="1" noRot="1" noChangeAspect="1"/>
          </p:cNvSpPr>
          <p:nvPr>
            <p:ph type="sldImg" idx="2"/>
          </p:nvPr>
        </p:nvSpPr>
        <p:spPr>
          <a:xfrm>
            <a:off x="1119188" y="698500"/>
            <a:ext cx="4643437" cy="34845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3" name="Google Shape;213;p15: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solidFill>
                <a:srgbClr val="FF0000"/>
              </a:solidFill>
              <a:latin typeface="Times New Roman"/>
              <a:ea typeface="Times New Roman"/>
              <a:cs typeface="Times New Roman"/>
              <a:sym typeface="Times New Roman"/>
            </a:endParaRPr>
          </a:p>
          <a:p>
            <a:pPr marL="0" lvl="0" indent="0" algn="l" rtl="0">
              <a:lnSpc>
                <a:spcPct val="95000"/>
              </a:lnSpc>
              <a:spcBef>
                <a:spcPts val="360"/>
              </a:spcBef>
              <a:spcAft>
                <a:spcPts val="0"/>
              </a:spcAft>
              <a:buNone/>
            </a:pPr>
            <a:endParaRPr>
              <a:solidFill>
                <a:srgbClr val="FF0000"/>
              </a:solidFill>
              <a:latin typeface="Times New Roman"/>
              <a:ea typeface="Times New Roman"/>
              <a:cs typeface="Times New Roman"/>
              <a:sym typeface="Times New Roman"/>
            </a:endParaRPr>
          </a:p>
          <a:p>
            <a:pPr marL="0" lvl="0" indent="0" algn="l" rtl="0">
              <a:lnSpc>
                <a:spcPct val="95000"/>
              </a:lnSpc>
              <a:spcBef>
                <a:spcPts val="360"/>
              </a:spcBef>
              <a:spcAft>
                <a:spcPts val="0"/>
              </a:spcAft>
              <a:buNone/>
            </a:pPr>
            <a:r>
              <a:rPr lang="en-US">
                <a:solidFill>
                  <a:srgbClr val="FF0000"/>
                </a:solidFill>
                <a:latin typeface="Times New Roman"/>
                <a:ea typeface="Times New Roman"/>
                <a:cs typeface="Times New Roman"/>
                <a:sym typeface="Times New Roman"/>
              </a:rPr>
              <a:t>Adapted from WHO’s</a:t>
            </a:r>
            <a:r>
              <a:rPr lang="en-US" i="1">
                <a:solidFill>
                  <a:srgbClr val="FF0000"/>
                </a:solidFill>
                <a:latin typeface="Times New Roman"/>
                <a:ea typeface="Times New Roman"/>
                <a:cs typeface="Times New Roman"/>
                <a:sym typeface="Times New Roman"/>
              </a:rPr>
              <a:t> Decision-making tool for family planning clients and providers.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41" name="Google Shape;241;p16:notes"/>
          <p:cNvSpPr txBox="1">
            <a:spLocks noGrp="1"/>
          </p:cNvSpPr>
          <p:nvPr>
            <p:ph type="body" idx="1"/>
          </p:nvPr>
        </p:nvSpPr>
        <p:spPr>
          <a:xfrm>
            <a:off x="571500" y="3841750"/>
            <a:ext cx="5749925" cy="4511675"/>
          </a:xfrm>
          <a:prstGeom prst="rect">
            <a:avLst/>
          </a:prstGeom>
          <a:noFill/>
          <a:ln>
            <a:noFill/>
          </a:ln>
        </p:spPr>
        <p:txBody>
          <a:bodyPr spcFirstLastPara="1" wrap="square" lIns="91425" tIns="45700" rIns="91425" bIns="45700" anchor="t" anchorCtr="0">
            <a:noAutofit/>
          </a:bodyPr>
          <a:lstStyle/>
          <a:p>
            <a:pPr marL="0" indent="0">
              <a:lnSpc>
                <a:spcPct val="95000"/>
              </a:lnSpc>
              <a:buNone/>
            </a:pPr>
            <a:r>
              <a:rPr lang="en-US">
                <a:latin typeface="Times New Roman"/>
                <a:ea typeface="Times New Roman"/>
                <a:cs typeface="Times New Roman"/>
              </a:rPr>
              <a:t>Familiarize participants with the </a:t>
            </a:r>
            <a:r>
              <a:rPr lang="en-US">
                <a:latin typeface="Times New Roman"/>
                <a:ea typeface="Times New Roman"/>
                <a:cs typeface="Times New Roman"/>
                <a:hlinkClick r:id="rId3"/>
              </a:rPr>
              <a:t>NORMAL</a:t>
            </a:r>
            <a:r>
              <a:rPr lang="en-US">
                <a:latin typeface="Times New Roman"/>
                <a:ea typeface="Times New Roman"/>
                <a:cs typeface="Times New Roman"/>
              </a:rPr>
              <a:t> tool for counseling bleeding pattern changes related to contraceptive use. </a:t>
            </a:r>
            <a:endParaRPr>
              <a:latin typeface="Times New Roman"/>
              <a:ea typeface="Times New Roman"/>
              <a:cs typeface="Times New Roman"/>
              <a:sym typeface="Times New Roman"/>
            </a:endParaRPr>
          </a:p>
          <a:p>
            <a:pPr marL="0" lvl="0" indent="0" algn="l" rtl="0">
              <a:lnSpc>
                <a:spcPct val="95000"/>
              </a:lnSpc>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7: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7:notes"/>
          <p:cNvSpPr>
            <a:spLocks noGrp="1" noRot="1" noChangeAspect="1"/>
          </p:cNvSpPr>
          <p:nvPr>
            <p:ph type="sldImg" idx="2"/>
          </p:nvPr>
        </p:nvSpPr>
        <p:spPr>
          <a:xfrm>
            <a:off x="1147175" y="697225"/>
            <a:ext cx="45880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8: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3" name="Google Shape;183;p11:notes">
            <a:extLst>
              <a:ext uri="{FF2B5EF4-FFF2-40B4-BE49-F238E27FC236}">
                <a16:creationId xmlns:a16="http://schemas.microsoft.com/office/drawing/2014/main" id="{6145C905-A3C1-C811-C94C-F8A4BF5BBFC5}"/>
              </a:ext>
            </a:extLst>
          </p:cNvPr>
          <p:cNvSpPr txBox="1">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sz="1100">
                <a:sym typeface="Arial"/>
              </a:rPr>
              <a:t>Depending upon the option of training, distribute copies of Handout #3a if training for Interval timing OR Handout# 3b if for the postpartum period and both if the training option is combined( Interval and postpartum): Fact Sheet:  Introduce the fact sheet and ask participants to review the H-IUD characteristics on the first page. Ask participants:</a:t>
            </a:r>
          </a:p>
          <a:p>
            <a:pPr marL="171450" indent="-171450" eaLnBrk="1" fontAlgn="auto" hangingPunct="1">
              <a:spcBef>
                <a:spcPts val="0"/>
              </a:spcBef>
              <a:spcAft>
                <a:spcPts val="0"/>
              </a:spcAft>
              <a:buSzPts val="1100"/>
              <a:buFont typeface="Arial"/>
              <a:buChar char="●"/>
              <a:defRPr/>
            </a:pPr>
            <a:r>
              <a:rPr lang="en-US" sz="1100">
                <a:sym typeface="Arial"/>
              </a:rPr>
              <a:t>If there are any additional comments or questions. Discuss and clarify as needed.</a:t>
            </a:r>
          </a:p>
          <a:p>
            <a:pPr marL="171450" indent="-171450" eaLnBrk="1" fontAlgn="auto" hangingPunct="1">
              <a:spcBef>
                <a:spcPts val="0"/>
              </a:spcBef>
              <a:spcAft>
                <a:spcPts val="0"/>
              </a:spcAft>
              <a:buSzPts val="1100"/>
              <a:buFont typeface="Arial"/>
              <a:buChar char="●"/>
              <a:defRPr/>
            </a:pPr>
            <a:r>
              <a:rPr lang="en-US" sz="1100">
                <a:sym typeface="Arial"/>
              </a:rPr>
              <a:t>To consider how they might be able to use the fact sheet in their work. Remind participants that although it might be useful for helping providers remember important information to share with clients, the fact sheet is not intended to be used as a brochure to be distributed to clients.</a:t>
            </a:r>
          </a:p>
          <a:p>
            <a:pPr marL="171450" indent="-171450" eaLnBrk="1" fontAlgn="auto" hangingPunct="1">
              <a:spcBef>
                <a:spcPts val="0"/>
              </a:spcBef>
              <a:spcAft>
                <a:spcPts val="0"/>
              </a:spcAft>
              <a:buSzPts val="1100"/>
              <a:buFont typeface="Arial"/>
              <a:buChar char="●"/>
              <a:defRPr/>
            </a:pPr>
            <a:r>
              <a:rPr lang="en-US" sz="1100">
                <a:sym typeface="Arial"/>
              </a:rPr>
              <a:t>To review the rest of the information on the fact sheet, about medical eligibility for H-IUD insertion, Inform the participants that the next segment of the training will address these issues.</a:t>
            </a:r>
          </a:p>
          <a:p>
            <a:pPr marL="0" indent="0" eaLnBrk="1" fontAlgn="auto" hangingPunct="1">
              <a:spcBef>
                <a:spcPts val="0"/>
              </a:spcBef>
              <a:spcAft>
                <a:spcPts val="0"/>
              </a:spcAft>
              <a:buSzPts val="1100"/>
              <a:buFont typeface="Arial"/>
              <a:buNone/>
              <a:defRPr/>
            </a:pPr>
            <a:endParaRPr sz="1100">
              <a:sym typeface="Arial"/>
            </a:endParaRPr>
          </a:p>
        </p:txBody>
      </p:sp>
      <p:sp>
        <p:nvSpPr>
          <p:cNvPr id="36866" name="Google Shape;184;p11:notes">
            <a:extLst>
              <a:ext uri="{FF2B5EF4-FFF2-40B4-BE49-F238E27FC236}">
                <a16:creationId xmlns:a16="http://schemas.microsoft.com/office/drawing/2014/main" id="{13FFC2AD-2514-F8EC-74C5-19FE4669D05F}"/>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9: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9: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2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21"/>
          <p:cNvSpPr>
            <a:spLocks noGrp="1"/>
          </p:cNvSpPr>
          <p:nvPr>
            <p:ph type="clipArt" idx="2"/>
          </p:nvPr>
        </p:nvSpPr>
        <p:spPr>
          <a:xfrm>
            <a:off x="457200" y="1600200"/>
            <a:ext cx="4038600" cy="4525963"/>
          </a:xfrm>
          <a:prstGeom prst="rect">
            <a:avLst/>
          </a:prstGeom>
          <a:noFill/>
          <a:ln>
            <a:noFill/>
          </a:ln>
        </p:spPr>
      </p:sp>
      <p:sp>
        <p:nvSpPr>
          <p:cNvPr id="13" name="Google Shape;13;p21"/>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2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1" name="Google Shape;21;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
        <p:cNvGrpSpPr/>
        <p:nvPr/>
      </p:nvGrpSpPr>
      <p:grpSpPr>
        <a:xfrm>
          <a:off x="0" y="0"/>
          <a:ext cx="0" cy="0"/>
          <a:chOff x="0" y="0"/>
          <a:chExt cx="0" cy="0"/>
        </a:xfrm>
      </p:grpSpPr>
      <p:sp>
        <p:nvSpPr>
          <p:cNvPr id="37" name="Google Shape;37;p2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8" name="Google Shape;38;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36"/>
          <p:cNvSpPr txBox="1"/>
          <p:nvPr/>
        </p:nvSpPr>
        <p:spPr>
          <a:xfrm>
            <a:off x="6586538" y="6384925"/>
            <a:ext cx="2374900"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41" name="Google Shape;41;p36"/>
          <p:cNvSpPr/>
          <p:nvPr/>
        </p:nvSpPr>
        <p:spPr>
          <a:xfrm>
            <a:off x="457200" y="1281113"/>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 name="Google Shape;42;p36"/>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3" name="Google Shape;43;p3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000000"/>
              </a:buClr>
              <a:buSzPts val="3200"/>
              <a:buFont typeface="Arial"/>
              <a:buNone/>
              <a:defRPr/>
            </a:lvl1pPr>
            <a:lvl2pPr lvl="1" algn="l">
              <a:spcBef>
                <a:spcPts val="360"/>
              </a:spcBef>
              <a:spcAft>
                <a:spcPts val="0"/>
              </a:spcAft>
              <a:buClr>
                <a:srgbClr val="000000"/>
              </a:buClr>
              <a:buSzPts val="1800"/>
              <a:buChar char="–"/>
              <a:defRPr/>
            </a:lvl2pPr>
            <a:lvl3pPr lvl="2" algn="l">
              <a:spcBef>
                <a:spcPts val="360"/>
              </a:spcBef>
              <a:spcAft>
                <a:spcPts val="0"/>
              </a:spcAft>
              <a:buClr>
                <a:srgbClr val="000000"/>
              </a:buClr>
              <a:buSzPts val="1800"/>
              <a:buChar char="•"/>
              <a:defRPr/>
            </a:lvl3pPr>
            <a:lvl4pPr lvl="3" algn="l">
              <a:spcBef>
                <a:spcPts val="360"/>
              </a:spcBef>
              <a:spcAft>
                <a:spcPts val="0"/>
              </a:spcAft>
              <a:buClr>
                <a:srgbClr val="000000"/>
              </a:buClr>
              <a:buSzPts val="1800"/>
              <a:buChar char="–"/>
              <a:defRPr/>
            </a:lvl4pPr>
            <a:lvl5pPr lvl="4" algn="l">
              <a:spcBef>
                <a:spcPts val="360"/>
              </a:spcBef>
              <a:spcAft>
                <a:spcPts val="0"/>
              </a:spcAft>
              <a:buClr>
                <a:srgbClr val="000000"/>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3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6" name="Google Shape;46;p3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47" name="Google Shape;47;p3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8"/>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50"/>
        <p:cNvGrpSpPr/>
        <p:nvPr/>
      </p:nvGrpSpPr>
      <p:grpSpPr>
        <a:xfrm>
          <a:off x="0" y="0"/>
          <a:ext cx="0" cy="0"/>
          <a:chOff x="0" y="0"/>
          <a:chExt cx="0" cy="0"/>
        </a:xfrm>
      </p:grpSpPr>
      <p:sp>
        <p:nvSpPr>
          <p:cNvPr id="51" name="Google Shape;51;p4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ext and Chart" type="txAndChart">
  <p:cSld name="TEXT_AND_CHART">
    <p:spTree>
      <p:nvGrpSpPr>
        <p:cNvPr id="1" name="Shape 52"/>
        <p:cNvGrpSpPr/>
        <p:nvPr/>
      </p:nvGrpSpPr>
      <p:grpSpPr>
        <a:xfrm>
          <a:off x="0" y="0"/>
          <a:ext cx="0" cy="0"/>
          <a:chOff x="0" y="0"/>
          <a:chExt cx="0" cy="0"/>
        </a:xfrm>
      </p:grpSpPr>
      <p:sp>
        <p:nvSpPr>
          <p:cNvPr id="53" name="Google Shape;53;p4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4" name="Google Shape;54;p4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5" name="Google Shape;55;p41"/>
          <p:cNvSpPr>
            <a:spLocks noGrp="1"/>
          </p:cNvSpPr>
          <p:nvPr>
            <p:ph type="chart"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56"/>
        <p:cNvGrpSpPr/>
        <p:nvPr/>
      </p:nvGrpSpPr>
      <p:grpSpPr>
        <a:xfrm>
          <a:off x="0" y="0"/>
          <a:ext cx="0" cy="0"/>
          <a:chOff x="0" y="0"/>
          <a:chExt cx="0" cy="0"/>
        </a:xfrm>
      </p:grpSpPr>
      <p:sp>
        <p:nvSpPr>
          <p:cNvPr id="57" name="Google Shape;57;p4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8" name="Google Shape;58;p4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9" name="Google Shape;59;p4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4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5"/>
        <p:cNvGrpSpPr/>
        <p:nvPr/>
      </p:nvGrpSpPr>
      <p:grpSpPr>
        <a:xfrm>
          <a:off x="0" y="0"/>
          <a:ext cx="0" cy="0"/>
          <a:chOff x="0" y="0"/>
          <a:chExt cx="0" cy="0"/>
        </a:xfrm>
      </p:grpSpPr>
      <p:sp>
        <p:nvSpPr>
          <p:cNvPr id="76" name="Google Shape;76;p46"/>
          <p:cNvSpPr txBox="1"/>
          <p:nvPr/>
        </p:nvSpPr>
        <p:spPr>
          <a:xfrm>
            <a:off x="7726363" y="6384925"/>
            <a:ext cx="1235075" cy="3397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77" name="Google Shape;77;p4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8" name="Google Shape;78;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9"/>
        <p:cNvGrpSpPr/>
        <p:nvPr/>
      </p:nvGrpSpPr>
      <p:grpSpPr>
        <a:xfrm>
          <a:off x="0" y="0"/>
          <a:ext cx="0" cy="0"/>
          <a:chOff x="0" y="0"/>
          <a:chExt cx="0" cy="0"/>
        </a:xfrm>
      </p:grpSpPr>
      <p:sp>
        <p:nvSpPr>
          <p:cNvPr id="80" name="Google Shape;80;p4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1" name="Google Shape;81;p4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2" name="Google Shape;82;p4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0000"/>
              </a:buClr>
              <a:buSzPts val="2800"/>
              <a:buFont typeface="Arial"/>
              <a:buChar char="•"/>
              <a:defRPr sz="2800"/>
            </a:lvl1pPr>
            <a:lvl2pPr marL="914400" lvl="1" indent="-381000" algn="l">
              <a:spcBef>
                <a:spcPts val="480"/>
              </a:spcBef>
              <a:spcAft>
                <a:spcPts val="0"/>
              </a:spcAft>
              <a:buClr>
                <a:srgbClr val="000000"/>
              </a:buClr>
              <a:buSzPts val="2400"/>
              <a:buFont typeface="Arial"/>
              <a:buChar char="–"/>
              <a:defRPr sz="2400"/>
            </a:lvl2pPr>
            <a:lvl3pPr marL="1371600" lvl="2" indent="-355600" algn="l">
              <a:spcBef>
                <a:spcPts val="400"/>
              </a:spcBef>
              <a:spcAft>
                <a:spcPts val="0"/>
              </a:spcAft>
              <a:buClr>
                <a:srgbClr val="000000"/>
              </a:buClr>
              <a:buSzPts val="2000"/>
              <a:buFont typeface="Arial"/>
              <a:buChar char="•"/>
              <a:defRPr sz="2000"/>
            </a:lvl3pPr>
            <a:lvl4pPr marL="1828800" lvl="3" indent="-342900" algn="l">
              <a:spcBef>
                <a:spcPts val="360"/>
              </a:spcBef>
              <a:spcAft>
                <a:spcPts val="0"/>
              </a:spcAft>
              <a:buClr>
                <a:srgbClr val="000000"/>
              </a:buClr>
              <a:buSzPts val="1800"/>
              <a:buFont typeface="Arial"/>
              <a:buChar char="–"/>
              <a:defRPr sz="1800"/>
            </a:lvl4pPr>
            <a:lvl5pPr marL="2286000" lvl="4" indent="-342900" algn="l">
              <a:spcBef>
                <a:spcPts val="360"/>
              </a:spcBef>
              <a:spcAft>
                <a:spcPts val="0"/>
              </a:spcAft>
              <a:buClr>
                <a:srgbClr val="000000"/>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9"/>
        <p:cNvGrpSpPr/>
        <p:nvPr/>
      </p:nvGrpSpPr>
      <p:grpSpPr>
        <a:xfrm>
          <a:off x="0" y="0"/>
          <a:ext cx="0" cy="0"/>
          <a:chOff x="0" y="0"/>
          <a:chExt cx="0" cy="0"/>
        </a:xfrm>
      </p:grpSpPr>
      <p:sp>
        <p:nvSpPr>
          <p:cNvPr id="90" name="Google Shape;90;p45"/>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1" name="Google Shape;91;p45"/>
          <p:cNvSpPr txBox="1">
            <a:spLocks noGrp="1"/>
          </p:cNvSpPr>
          <p:nvPr>
            <p:ph type="body" idx="1"/>
          </p:nvPr>
        </p:nvSpPr>
        <p:spPr>
          <a:xfrm>
            <a:off x="457200" y="1576388"/>
            <a:ext cx="82296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Tree>
    <p:extLst>
      <p:ext uri="{BB962C8B-B14F-4D97-AF65-F5344CB8AC3E}">
        <p14:creationId xmlns:p14="http://schemas.microsoft.com/office/powerpoint/2010/main" val="1184514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4" name="Google Shape;64;p30"/>
          <p:cNvSpPr txBox="1">
            <a:spLocks noGrp="1"/>
          </p:cNvSpPr>
          <p:nvPr>
            <p:ph type="body" idx="1"/>
          </p:nvPr>
        </p:nvSpPr>
        <p:spPr>
          <a:xfrm>
            <a:off x="457200" y="1600200"/>
            <a:ext cx="8229600" cy="4525962"/>
          </a:xfrm>
          <a:prstGeom prst="rect">
            <a:avLst/>
          </a:prstGeom>
          <a:noFill/>
          <a:ln>
            <a:noFill/>
          </a:ln>
        </p:spPr>
        <p:txBody>
          <a:bodyPr spcFirstLastPara="1">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3607092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20"/>
          <p:cNvSpPr txBox="1"/>
          <p:nvPr/>
        </p:nvSpPr>
        <p:spPr>
          <a:xfrm>
            <a:off x="6816725" y="6384925"/>
            <a:ext cx="2144713"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9" name="Google Shape;9;p20"/>
          <p:cNvSpPr/>
          <p:nvPr/>
        </p:nvSpPr>
        <p:spPr>
          <a:xfrm>
            <a:off x="471488" y="1228725"/>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14"/>
        <p:cNvGrpSpPr/>
        <p:nvPr/>
      </p:nvGrpSpPr>
      <p:grpSpPr>
        <a:xfrm>
          <a:off x="0" y="0"/>
          <a:ext cx="0" cy="0"/>
          <a:chOff x="0" y="0"/>
          <a:chExt cx="0" cy="0"/>
        </a:xfrm>
      </p:grpSpPr>
      <p:sp>
        <p:nvSpPr>
          <p:cNvPr id="15" name="Google Shape;15;p2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6" name="Google Shape;16;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Google Shape;17;p22"/>
          <p:cNvSpPr txBox="1"/>
          <p:nvPr/>
        </p:nvSpPr>
        <p:spPr>
          <a:xfrm>
            <a:off x="6446838" y="6384925"/>
            <a:ext cx="2514600"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 Slide #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18" name="Google Shape;18;p22"/>
          <p:cNvSpPr/>
          <p:nvPr/>
        </p:nvSpPr>
        <p:spPr>
          <a:xfrm>
            <a:off x="471488" y="1233488"/>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23"/>
        <p:cNvGrpSpPr/>
        <p:nvPr/>
      </p:nvGrpSpPr>
      <p:grpSpPr>
        <a:xfrm>
          <a:off x="0" y="0"/>
          <a:ext cx="0" cy="0"/>
          <a:chOff x="0" y="0"/>
          <a:chExt cx="0" cy="0"/>
        </a:xfrm>
      </p:grpSpPr>
      <p:sp>
        <p:nvSpPr>
          <p:cNvPr id="24" name="Google Shape;24;p2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25" name="Google Shape;25;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 name="Google Shape;26;p24"/>
          <p:cNvSpPr txBox="1"/>
          <p:nvPr/>
        </p:nvSpPr>
        <p:spPr>
          <a:xfrm>
            <a:off x="6505575" y="6384925"/>
            <a:ext cx="2455863"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27" name="Google Shape;27;p24"/>
          <p:cNvSpPr/>
          <p:nvPr/>
        </p:nvSpPr>
        <p:spPr>
          <a:xfrm>
            <a:off x="471488" y="12319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32"/>
        <p:cNvGrpSpPr/>
        <p:nvPr/>
      </p:nvGrpSpPr>
      <p:grpSpPr>
        <a:xfrm>
          <a:off x="0" y="0"/>
          <a:ext cx="0" cy="0"/>
          <a:chOff x="0" y="0"/>
          <a:chExt cx="0" cy="0"/>
        </a:xfrm>
      </p:grpSpPr>
      <p:sp>
        <p:nvSpPr>
          <p:cNvPr id="33" name="Google Shape;33;p2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34" name="Google Shape;34;p2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5" name="Google Shape;35;p26"/>
          <p:cNvSpPr txBox="1"/>
          <p:nvPr/>
        </p:nvSpPr>
        <p:spPr>
          <a:xfrm>
            <a:off x="6470650" y="6384925"/>
            <a:ext cx="249078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60"/>
        <p:cNvGrpSpPr/>
        <p:nvPr/>
      </p:nvGrpSpPr>
      <p:grpSpPr>
        <a:xfrm>
          <a:off x="0" y="0"/>
          <a:ext cx="0" cy="0"/>
          <a:chOff x="0" y="0"/>
          <a:chExt cx="0" cy="0"/>
        </a:xfrm>
      </p:grpSpPr>
      <p:sp>
        <p:nvSpPr>
          <p:cNvPr id="61" name="Google Shape;61;p2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62" name="Google Shape;62;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3" name="Google Shape;63;p29"/>
          <p:cNvSpPr txBox="1"/>
          <p:nvPr/>
        </p:nvSpPr>
        <p:spPr>
          <a:xfrm>
            <a:off x="6759575" y="6384925"/>
            <a:ext cx="2201863"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64" name="Google Shape;64;p29"/>
          <p:cNvSpPr/>
          <p:nvPr/>
        </p:nvSpPr>
        <p:spPr>
          <a:xfrm>
            <a:off x="471488" y="1228725"/>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70"/>
        <p:cNvGrpSpPr/>
        <p:nvPr/>
      </p:nvGrpSpPr>
      <p:grpSpPr>
        <a:xfrm>
          <a:off x="0" y="0"/>
          <a:ext cx="0" cy="0"/>
          <a:chOff x="0" y="0"/>
          <a:chExt cx="0" cy="0"/>
        </a:xfrm>
      </p:grpSpPr>
      <p:sp>
        <p:nvSpPr>
          <p:cNvPr id="71" name="Google Shape;71;p3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72" name="Google Shape;72;p3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3" name="Google Shape;73;p32"/>
          <p:cNvSpPr txBox="1"/>
          <p:nvPr/>
        </p:nvSpPr>
        <p:spPr>
          <a:xfrm>
            <a:off x="6678613" y="6384925"/>
            <a:ext cx="2282825"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83"/>
        <p:cNvGrpSpPr/>
        <p:nvPr/>
      </p:nvGrpSpPr>
      <p:grpSpPr>
        <a:xfrm>
          <a:off x="0" y="0"/>
          <a:ext cx="0" cy="0"/>
          <a:chOff x="0" y="0"/>
          <a:chExt cx="0" cy="0"/>
        </a:xfrm>
      </p:grpSpPr>
      <p:sp>
        <p:nvSpPr>
          <p:cNvPr id="84" name="Google Shape;84;p34"/>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85" name="Google Shape;85;p34"/>
          <p:cNvSpPr txBox="1">
            <a:spLocks noGrp="1"/>
          </p:cNvSpPr>
          <p:nvPr>
            <p:ph type="body" idx="1"/>
          </p:nvPr>
        </p:nvSpPr>
        <p:spPr>
          <a:xfrm>
            <a:off x="457200" y="1576388"/>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6" name="Google Shape;86;p34"/>
          <p:cNvSpPr txBox="1"/>
          <p:nvPr/>
        </p:nvSpPr>
        <p:spPr>
          <a:xfrm>
            <a:off x="6319838" y="6384925"/>
            <a:ext cx="2641600"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 Slide #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87" name="Google Shape;87;p34"/>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4" r:id="rId1"/>
    <p:sldLayoutId id="2147483678"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Google Shape;57;p23">
            <a:extLst>
              <a:ext uri="{FF2B5EF4-FFF2-40B4-BE49-F238E27FC236}">
                <a16:creationId xmlns:a16="http://schemas.microsoft.com/office/drawing/2014/main" id="{12C712C8-3C5B-22B2-77C1-40BE063EAE54}"/>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4099" name="Google Shape;58;p23">
            <a:extLst>
              <a:ext uri="{FF2B5EF4-FFF2-40B4-BE49-F238E27FC236}">
                <a16:creationId xmlns:a16="http://schemas.microsoft.com/office/drawing/2014/main" id="{D8464A77-10C9-BD5F-7F7D-6AF97A8CFFFA}"/>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4100" name="Google Shape;59;p23">
            <a:extLst>
              <a:ext uri="{FF2B5EF4-FFF2-40B4-BE49-F238E27FC236}">
                <a16:creationId xmlns:a16="http://schemas.microsoft.com/office/drawing/2014/main" id="{2489DCD9-718D-0E66-76EA-20F6D5DA6FFB}"/>
              </a:ext>
            </a:extLst>
          </p:cNvPr>
          <p:cNvSpPr txBox="1">
            <a:spLocks noChangeArrowheads="1"/>
          </p:cNvSpPr>
          <p:nvPr/>
        </p:nvSpPr>
        <p:spPr bwMode="auto">
          <a:xfrm>
            <a:off x="6446838" y="6384925"/>
            <a:ext cx="2514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 Session I, Slide # </a:t>
            </a:r>
            <a:fld id="{C6950ABF-B6B3-40EF-9A3C-21070F8EBE19}" type="slidenum">
              <a:rPr lang="en-US" altLang="en-US" sz="1600" b="1"/>
              <a:pPr algn="r" eaLnBrk="1" hangingPunct="1">
                <a:buSzPts val="1600"/>
              </a:pPr>
              <a:t>‹#›</a:t>
            </a:fld>
            <a:endParaRPr lang="en-US" altLang="en-US"/>
          </a:p>
        </p:txBody>
      </p:sp>
      <p:sp>
        <p:nvSpPr>
          <p:cNvPr id="4101" name="Google Shape;60;p23">
            <a:extLst>
              <a:ext uri="{FF2B5EF4-FFF2-40B4-BE49-F238E27FC236}">
                <a16:creationId xmlns:a16="http://schemas.microsoft.com/office/drawing/2014/main" id="{6EF8F36F-8248-68B3-1890-CC58716E2F11}"/>
              </a:ext>
            </a:extLst>
          </p:cNvPr>
          <p:cNvSpPr txBox="1">
            <a:spLocks noChangeArrowheads="1"/>
          </p:cNvSpPr>
          <p:nvPr/>
        </p:nvSpPr>
        <p:spPr bwMode="auto">
          <a:xfrm>
            <a:off x="471488" y="1233488"/>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www.fptraining.org/training/hormonal-intrauterine-device/sessions"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p:nvPr/>
        </p:nvSpPr>
        <p:spPr>
          <a:xfrm>
            <a:off x="537028" y="2583653"/>
            <a:ext cx="8377804" cy="56406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4000"/>
              <a:buFont typeface="Arial Black"/>
              <a:buNone/>
            </a:pPr>
            <a:r>
              <a:rPr lang="en-US" sz="4000" b="1" i="0" u="none" strike="noStrike" cap="none">
                <a:solidFill>
                  <a:srgbClr val="000000"/>
                </a:solidFill>
                <a:latin typeface="Arial Black"/>
                <a:ea typeface="Arial Black"/>
                <a:cs typeface="Arial Black"/>
                <a:sym typeface="Arial Black"/>
              </a:rPr>
              <a:t>Copper-Bearing Intrauterine Devices </a:t>
            </a:r>
            <a:r>
              <a:rPr lang="en-US" sz="4000" b="0" i="0" u="none" strike="noStrike" cap="none">
                <a:solidFill>
                  <a:srgbClr val="000000"/>
                </a:solidFill>
                <a:latin typeface="Arial Black"/>
                <a:ea typeface="Arial Black"/>
                <a:cs typeface="Arial Black"/>
                <a:sym typeface="Arial Black"/>
              </a:rPr>
              <a:t>(IUDs)</a:t>
            </a:r>
            <a:endParaRPr sz="4400" b="0" i="0" u="none" strike="noStrike" cap="none">
              <a:solidFill>
                <a:srgbClr val="000000"/>
              </a:solidFill>
              <a:latin typeface="Arial Black"/>
              <a:ea typeface="Arial Black"/>
              <a:cs typeface="Arial Black"/>
              <a:sym typeface="Arial Black"/>
            </a:endParaRPr>
          </a:p>
          <a:p>
            <a:pPr marL="0" marR="0" lvl="0" indent="0" algn="ctr" rtl="0">
              <a:lnSpc>
                <a:spcPct val="100000"/>
              </a:lnSpc>
              <a:spcBef>
                <a:spcPts val="2400"/>
              </a:spcBef>
              <a:spcAft>
                <a:spcPts val="0"/>
              </a:spcAft>
              <a:buClr>
                <a:srgbClr val="000000"/>
              </a:buClr>
              <a:buSzPts val="4000"/>
              <a:buFont typeface="Arial Black"/>
              <a:buNone/>
            </a:pPr>
            <a:r>
              <a:rPr lang="en-US" sz="4000" b="0" i="0" u="none" strike="noStrike" cap="none">
                <a:solidFill>
                  <a:srgbClr val="000000"/>
                </a:solidFill>
                <a:latin typeface="Arial Black"/>
                <a:ea typeface="Arial Black"/>
                <a:cs typeface="Arial Black"/>
                <a:sym typeface="Arial Black"/>
              </a:rPr>
              <a:t>Interval and postpartum</a:t>
            </a:r>
            <a:r>
              <a:rPr lang="en-US" sz="4400" b="0" i="0" u="none" strike="noStrike" cap="none">
                <a:solidFill>
                  <a:srgbClr val="000000"/>
                </a:solidFill>
                <a:latin typeface="Arial Black"/>
                <a:ea typeface="Arial Black"/>
                <a:cs typeface="Arial Black"/>
                <a:sym typeface="Arial Black"/>
              </a:rPr>
              <a:t> </a:t>
            </a: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pic>
        <p:nvPicPr>
          <p:cNvPr id="97" name="Google Shape;97;p1"/>
          <p:cNvPicPr preferRelativeResize="0"/>
          <p:nvPr/>
        </p:nvPicPr>
        <p:blipFill rotWithShape="1">
          <a:blip r:embed="rId3">
            <a:alphaModFix/>
          </a:blip>
          <a:srcRect/>
          <a:stretch/>
        </p:blipFill>
        <p:spPr>
          <a:xfrm>
            <a:off x="2921789" y="3713463"/>
            <a:ext cx="2928788" cy="29461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
          <p:cNvSpPr txBox="1">
            <a:spLocks noGrp="1"/>
          </p:cNvSpPr>
          <p:nvPr>
            <p:ph type="title"/>
          </p:nvPr>
        </p:nvSpPr>
        <p:spPr>
          <a:xfrm>
            <a:off x="485955" y="-6380"/>
            <a:ext cx="8326582"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latin typeface="Arial"/>
                <a:ea typeface="Arial"/>
                <a:cs typeface="Arial"/>
                <a:sym typeface="Arial"/>
              </a:rPr>
              <a:t>Learning Objectives</a:t>
            </a:r>
            <a:endParaRPr/>
          </a:p>
        </p:txBody>
      </p:sp>
      <p:sp>
        <p:nvSpPr>
          <p:cNvPr id="103" name="Google Shape;103;p2"/>
          <p:cNvSpPr txBox="1">
            <a:spLocks noGrp="1"/>
          </p:cNvSpPr>
          <p:nvPr>
            <p:ph type="body" idx="1"/>
          </p:nvPr>
        </p:nvSpPr>
        <p:spPr>
          <a:xfrm>
            <a:off x="318650" y="1420600"/>
            <a:ext cx="8670900" cy="5013600"/>
          </a:xfrm>
          <a:prstGeom prst="rect">
            <a:avLst/>
          </a:prstGeom>
          <a:noFill/>
          <a:ln>
            <a:noFill/>
          </a:ln>
        </p:spPr>
        <p:txBody>
          <a:bodyPr spcFirstLastPara="1" wrap="square" lIns="91425" tIns="45700" rIns="91425" bIns="45700" anchor="t" anchorCtr="0">
            <a:noAutofit/>
          </a:bodyPr>
          <a:lstStyle/>
          <a:p>
            <a:pPr marL="342900" lvl="0" indent="-330200" algn="l" rtl="0">
              <a:spcBef>
                <a:spcPts val="0"/>
              </a:spcBef>
              <a:spcAft>
                <a:spcPts val="0"/>
              </a:spcAft>
              <a:buClr>
                <a:srgbClr val="000000"/>
              </a:buClr>
              <a:buSzPts val="1800"/>
              <a:buFont typeface="Arial"/>
              <a:buChar char="•"/>
            </a:pPr>
            <a:r>
              <a:rPr lang="en-US" sz="1800"/>
              <a:t>Describe the general characteristics of Copper IUDs, their effectiveness, mechanism of action, benefits and limitations, and common side effects. </a:t>
            </a:r>
            <a:endParaRPr sz="1800"/>
          </a:p>
          <a:p>
            <a:pPr marL="342900" lvl="0" indent="-330200" algn="l" rtl="0">
              <a:spcBef>
                <a:spcPts val="400"/>
              </a:spcBef>
              <a:spcAft>
                <a:spcPts val="0"/>
              </a:spcAft>
              <a:buClr>
                <a:srgbClr val="000000"/>
              </a:buClr>
              <a:buSzPts val="1800"/>
              <a:buFont typeface="Arial"/>
              <a:buChar char="•"/>
            </a:pPr>
            <a:r>
              <a:rPr lang="en-US" sz="1800"/>
              <a:t>Demonstrate the ability to screen clients for medical eligibility for interval and postpartum IUDs. </a:t>
            </a:r>
            <a:endParaRPr sz="1800"/>
          </a:p>
          <a:p>
            <a:pPr marL="342900" lvl="0" indent="-330200" algn="l" rtl="0">
              <a:spcBef>
                <a:spcPts val="400"/>
              </a:spcBef>
              <a:spcAft>
                <a:spcPts val="0"/>
              </a:spcAft>
              <a:buClr>
                <a:srgbClr val="000000"/>
              </a:buClr>
              <a:buSzPts val="1800"/>
              <a:buFont typeface="Arial"/>
              <a:buChar char="•"/>
            </a:pPr>
            <a:r>
              <a:rPr lang="en-US" sz="1800"/>
              <a:t>Describe when to initiate IUDs.</a:t>
            </a:r>
            <a:endParaRPr sz="1800"/>
          </a:p>
          <a:p>
            <a:pPr marL="342900" lvl="0" indent="-330200" algn="l" rtl="0">
              <a:spcBef>
                <a:spcPts val="400"/>
              </a:spcBef>
              <a:spcAft>
                <a:spcPts val="0"/>
              </a:spcAft>
              <a:buClr>
                <a:srgbClr val="000000"/>
              </a:buClr>
              <a:buSzPts val="1800"/>
              <a:buFont typeface="Arial"/>
              <a:buChar char="•"/>
            </a:pPr>
            <a:r>
              <a:rPr lang="en-US" sz="1800"/>
              <a:t>Explain what's different about postpartum IUDs.(PPIUD)</a:t>
            </a:r>
            <a:endParaRPr sz="1800"/>
          </a:p>
          <a:p>
            <a:pPr marL="342900" lvl="0" indent="-330200" algn="l" rtl="0">
              <a:spcBef>
                <a:spcPts val="400"/>
              </a:spcBef>
              <a:spcAft>
                <a:spcPts val="0"/>
              </a:spcAft>
              <a:buClr>
                <a:srgbClr val="000000"/>
              </a:buClr>
              <a:buSzPts val="1800"/>
              <a:buFont typeface="Arial"/>
              <a:buChar char="•"/>
            </a:pPr>
            <a:r>
              <a:rPr lang="en-US" sz="1800"/>
              <a:t>Explain to clients how IUDs are inserted and removed in the interval and postpartum periods.</a:t>
            </a:r>
            <a:endParaRPr sz="1800"/>
          </a:p>
          <a:p>
            <a:pPr marL="342900" lvl="0" indent="-330200" algn="l" rtl="0">
              <a:spcBef>
                <a:spcPts val="400"/>
              </a:spcBef>
              <a:spcAft>
                <a:spcPts val="0"/>
              </a:spcAft>
              <a:buClr>
                <a:srgbClr val="000000"/>
              </a:buClr>
              <a:buSzPts val="1800"/>
              <a:buFont typeface="Arial"/>
              <a:buChar char="•"/>
            </a:pPr>
            <a:r>
              <a:rPr lang="en-US" sz="1800"/>
              <a:t>Explain reasons to return to the clinic</a:t>
            </a:r>
            <a:endParaRPr sz="1800"/>
          </a:p>
          <a:p>
            <a:pPr marL="342900" lvl="0" indent="-330200" algn="l" rtl="0">
              <a:spcBef>
                <a:spcPts val="400"/>
              </a:spcBef>
              <a:spcAft>
                <a:spcPts val="0"/>
              </a:spcAft>
              <a:buClr>
                <a:srgbClr val="000000"/>
              </a:buClr>
              <a:buSzPts val="1800"/>
              <a:buFont typeface="Arial"/>
              <a:buChar char="•"/>
            </a:pPr>
            <a:r>
              <a:rPr lang="en-US" sz="1800"/>
              <a:t>Correct rumors and misinformation about Copper IUDs</a:t>
            </a:r>
            <a:endParaRPr sz="1800"/>
          </a:p>
          <a:p>
            <a:pPr marL="342900" lvl="0" indent="-330200" algn="l" rtl="0">
              <a:spcBef>
                <a:spcPts val="400"/>
              </a:spcBef>
              <a:spcAft>
                <a:spcPts val="0"/>
              </a:spcAft>
              <a:buClr>
                <a:srgbClr val="000000"/>
              </a:buClr>
              <a:buSzPts val="1800"/>
              <a:buFont typeface="Arial"/>
              <a:buChar char="•"/>
            </a:pPr>
            <a:r>
              <a:rPr lang="en-US" sz="1800"/>
              <a:t>Describe the management of side effects and potential complications.</a:t>
            </a:r>
            <a:endParaRPr sz="1800"/>
          </a:p>
          <a:p>
            <a:pPr marL="342900" lvl="0" indent="-330200" algn="l" rtl="0">
              <a:spcBef>
                <a:spcPts val="400"/>
              </a:spcBef>
              <a:spcAft>
                <a:spcPts val="0"/>
              </a:spcAft>
              <a:buClr>
                <a:srgbClr val="000000"/>
              </a:buClr>
              <a:buSzPts val="1800"/>
              <a:buFont typeface="Arial"/>
              <a:buChar char="•"/>
            </a:pPr>
            <a:r>
              <a:rPr lang="en-US" sz="1800"/>
              <a:t>Identify conditions that may require clients to discontinue use of  Copper IUD OR switch to another method</a:t>
            </a:r>
            <a:endParaRPr sz="1800"/>
          </a:p>
          <a:p>
            <a:pPr marL="342900" lvl="0" indent="-330200" algn="l" rtl="0">
              <a:spcBef>
                <a:spcPts val="400"/>
              </a:spcBef>
              <a:spcAft>
                <a:spcPts val="0"/>
              </a:spcAft>
              <a:buClr>
                <a:srgbClr val="000000"/>
              </a:buClr>
              <a:buSzPts val="1800"/>
              <a:buFont typeface="Arial"/>
              <a:buChar char="•"/>
            </a:pPr>
            <a:r>
              <a:rPr lang="en-US" sz="1800"/>
              <a:t>Describe, demonstrate and practice the technique for the insertion and removal of  Copper IUDs in the interval and postpartum periods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p:nvPr/>
        </p:nvSpPr>
        <p:spPr>
          <a:xfrm>
            <a:off x="338137" y="1622816"/>
            <a:ext cx="8453437" cy="178463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endParaRPr sz="4000" b="1" i="0" u="none" strike="noStrike" cap="none">
              <a:solidFill>
                <a:srgbClr val="000000"/>
              </a:solidFill>
              <a:latin typeface="Arial Black"/>
              <a:ea typeface="Arial Black"/>
              <a:cs typeface="Arial Black"/>
              <a:sym typeface="Arial Black"/>
            </a:endParaRPr>
          </a:p>
          <a:p>
            <a:pPr marL="0" marR="0" lvl="0" indent="0" algn="ctr" rtl="0">
              <a:lnSpc>
                <a:spcPct val="100000"/>
              </a:lnSpc>
              <a:spcBef>
                <a:spcPts val="2400"/>
              </a:spcBef>
              <a:spcAft>
                <a:spcPts val="0"/>
              </a:spcAft>
              <a:buClr>
                <a:srgbClr val="000000"/>
              </a:buClr>
              <a:buSzPts val="4400"/>
              <a:buFont typeface="Arial Black"/>
              <a:buNone/>
            </a:pP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sp>
        <p:nvSpPr>
          <p:cNvPr id="109" name="Google Shape;109;p3"/>
          <p:cNvSpPr txBox="1"/>
          <p:nvPr/>
        </p:nvSpPr>
        <p:spPr>
          <a:xfrm>
            <a:off x="1532254" y="1622816"/>
            <a:ext cx="5734050" cy="1770100"/>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3200"/>
              <a:buFont typeface="Arial"/>
              <a:buNone/>
            </a:pPr>
            <a:endParaRPr sz="3200" b="1" i="0" u="none" strike="noStrike" cap="none">
              <a:solidFill>
                <a:srgbClr val="000000"/>
              </a:solidFill>
              <a:latin typeface="Arial Black"/>
              <a:ea typeface="Arial Black"/>
              <a:cs typeface="Arial Black"/>
              <a:sym typeface="Arial Black"/>
            </a:endParaRPr>
          </a:p>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a:solidFill>
                  <a:srgbClr val="000000"/>
                </a:solidFill>
                <a:latin typeface="Arial Black"/>
                <a:ea typeface="Arial Black"/>
                <a:cs typeface="Arial Black"/>
                <a:sym typeface="Arial Black"/>
              </a:rPr>
              <a:t>Session I: Characteristics of Copper IUDs</a:t>
            </a:r>
            <a:endParaRPr/>
          </a:p>
        </p:txBody>
      </p:sp>
      <p:sp>
        <p:nvSpPr>
          <p:cNvPr id="110" name="Google Shape;110;p3"/>
          <p:cNvSpPr txBox="1"/>
          <p:nvPr/>
        </p:nvSpPr>
        <p:spPr>
          <a:xfrm>
            <a:off x="2075543" y="272672"/>
            <a:ext cx="614498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rgbClr val="000000"/>
                </a:solidFill>
                <a:latin typeface="Arial Black"/>
                <a:ea typeface="Arial Black"/>
                <a:cs typeface="Arial Black"/>
                <a:sym typeface="Arial Black"/>
              </a:rPr>
              <a:t>  Copper-Bearing </a:t>
            </a:r>
            <a:r>
              <a:rPr lang="en-US" sz="2800" b="0" i="0" u="none" strike="noStrike" cap="none">
                <a:solidFill>
                  <a:srgbClr val="000000"/>
                </a:solidFill>
                <a:latin typeface="Arial Black"/>
                <a:ea typeface="Arial Black"/>
                <a:cs typeface="Arial Black"/>
                <a:sym typeface="Arial Black"/>
              </a:rPr>
              <a:t>IUDs</a:t>
            </a:r>
            <a:endParaRPr/>
          </a:p>
          <a:p>
            <a:pPr marL="0" marR="0" lvl="0" indent="0" algn="l" rtl="0">
              <a:spcBef>
                <a:spcPts val="0"/>
              </a:spcBef>
              <a:spcAft>
                <a:spcPts val="0"/>
              </a:spcAft>
              <a:buNone/>
            </a:pPr>
            <a:r>
              <a:rPr lang="en-US" sz="2800" b="0" i="0" u="none" strike="noStrike" cap="none">
                <a:solidFill>
                  <a:srgbClr val="000000"/>
                </a:solidFill>
                <a:latin typeface="Arial Black"/>
                <a:ea typeface="Arial Black"/>
                <a:cs typeface="Arial Black"/>
                <a:sym typeface="Arial Black"/>
              </a:rPr>
              <a:t>Interval and postpartum </a:t>
            </a:r>
            <a:endParaRPr sz="2400">
              <a:solidFill>
                <a:schemeClr val="lt1"/>
              </a:solidFill>
              <a:latin typeface="Arial"/>
              <a:ea typeface="Arial"/>
              <a:cs typeface="Arial"/>
              <a:sym typeface="Arial"/>
            </a:endParaRPr>
          </a:p>
        </p:txBody>
      </p:sp>
      <p:pic>
        <p:nvPicPr>
          <p:cNvPr id="111" name="Google Shape;111;p3"/>
          <p:cNvPicPr preferRelativeResize="0"/>
          <p:nvPr/>
        </p:nvPicPr>
        <p:blipFill rotWithShape="1">
          <a:blip r:embed="rId3">
            <a:alphaModFix/>
          </a:blip>
          <a:srcRect/>
          <a:stretch/>
        </p:blipFill>
        <p:spPr>
          <a:xfrm rot="-2581971">
            <a:off x="3403917" y="3957815"/>
            <a:ext cx="1990725" cy="2371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a:spLocks noGrp="1"/>
          </p:cNvSpPr>
          <p:nvPr>
            <p:ph type="title" idx="4294967295"/>
          </p:nvPr>
        </p:nvSpPr>
        <p:spPr>
          <a:xfrm>
            <a:off x="450850" y="0"/>
            <a:ext cx="8229600" cy="1454467"/>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600"/>
              <a:t>Copper </a:t>
            </a:r>
            <a:r>
              <a:rPr lang="en-US" sz="3600">
                <a:solidFill>
                  <a:srgbClr val="00004C"/>
                </a:solidFill>
              </a:rPr>
              <a:t>IUDs</a:t>
            </a:r>
            <a:r>
              <a:rPr lang="en-US" sz="3600"/>
              <a:t>:</a:t>
            </a:r>
            <a:br>
              <a:rPr lang="en-US" sz="3600"/>
            </a:br>
            <a:r>
              <a:rPr lang="en-US" sz="3600"/>
              <a:t>Session Objectives</a:t>
            </a:r>
            <a:endParaRPr/>
          </a:p>
        </p:txBody>
      </p:sp>
      <p:sp>
        <p:nvSpPr>
          <p:cNvPr id="117" name="Google Shape;117;p4"/>
          <p:cNvSpPr txBox="1">
            <a:spLocks noGrp="1"/>
          </p:cNvSpPr>
          <p:nvPr>
            <p:ph type="body" idx="4294967295"/>
          </p:nvPr>
        </p:nvSpPr>
        <p:spPr>
          <a:xfrm>
            <a:off x="45085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1200"/>
              </a:spcBef>
              <a:spcAft>
                <a:spcPts val="0"/>
              </a:spcAft>
              <a:buSzPts val="2200"/>
              <a:buFont typeface="Arial"/>
              <a:buChar char="•"/>
            </a:pPr>
            <a:r>
              <a:rPr lang="en-US" sz="2200"/>
              <a:t>Describe key points of IUDs for providers and clients</a:t>
            </a:r>
            <a:endParaRPr/>
          </a:p>
          <a:p>
            <a:pPr marL="342900" lvl="0" indent="-342900" algn="l" rtl="0">
              <a:lnSpc>
                <a:spcPct val="95000"/>
              </a:lnSpc>
              <a:spcBef>
                <a:spcPts val="1200"/>
              </a:spcBef>
              <a:spcAft>
                <a:spcPts val="0"/>
              </a:spcAft>
              <a:buSzPts val="2200"/>
              <a:buFont typeface="Arial"/>
              <a:buChar char="•"/>
            </a:pPr>
            <a:r>
              <a:rPr lang="en-US" sz="2200"/>
              <a:t>Describe the basic characteristics of Copper IUDs</a:t>
            </a:r>
            <a:endParaRPr/>
          </a:p>
          <a:p>
            <a:pPr marL="342900" lvl="0" indent="-342900" algn="l" rtl="0">
              <a:lnSpc>
                <a:spcPct val="95000"/>
              </a:lnSpc>
              <a:spcBef>
                <a:spcPts val="1200"/>
              </a:spcBef>
              <a:spcAft>
                <a:spcPts val="0"/>
              </a:spcAft>
              <a:buSzPts val="2200"/>
              <a:buFont typeface="Arial"/>
              <a:buChar char="•"/>
            </a:pPr>
            <a:r>
              <a:rPr lang="en-US" sz="2200"/>
              <a:t>Describe the effectiveness of Copper IUDs</a:t>
            </a:r>
            <a:endParaRPr/>
          </a:p>
          <a:p>
            <a:pPr marL="342900" lvl="0" indent="-342900" algn="l" rtl="0">
              <a:lnSpc>
                <a:spcPct val="95000"/>
              </a:lnSpc>
              <a:spcBef>
                <a:spcPts val="1200"/>
              </a:spcBef>
              <a:spcAft>
                <a:spcPts val="0"/>
              </a:spcAft>
              <a:buSzPts val="2200"/>
              <a:buFont typeface="Arial"/>
              <a:buChar char="•"/>
            </a:pPr>
            <a:r>
              <a:rPr lang="en-US" sz="2200"/>
              <a:t>Describe the mechanism of action of Copper IUDs</a:t>
            </a:r>
            <a:endParaRPr/>
          </a:p>
          <a:p>
            <a:pPr marL="342900" lvl="0" indent="-342900" algn="l" rtl="0">
              <a:lnSpc>
                <a:spcPct val="95000"/>
              </a:lnSpc>
              <a:spcBef>
                <a:spcPts val="1200"/>
              </a:spcBef>
              <a:spcAft>
                <a:spcPts val="0"/>
              </a:spcAft>
              <a:buSzPts val="2200"/>
              <a:buFont typeface="Arial"/>
              <a:buChar char="•"/>
            </a:pPr>
            <a:r>
              <a:rPr lang="en-US" sz="2200"/>
              <a:t>Discuss the benefits, limitations, possible side effects, and complications of Copper IUDs</a:t>
            </a:r>
            <a:endParaRPr/>
          </a:p>
          <a:p>
            <a:pPr marL="342900" lvl="0" indent="-342900" algn="l" rtl="0">
              <a:lnSpc>
                <a:spcPct val="95000"/>
              </a:lnSpc>
              <a:spcBef>
                <a:spcPts val="1200"/>
              </a:spcBef>
              <a:spcAft>
                <a:spcPts val="0"/>
              </a:spcAft>
              <a:buSzPts val="2200"/>
              <a:buFont typeface="Arial"/>
              <a:buChar char="•"/>
            </a:pPr>
            <a:r>
              <a:rPr lang="en-US" sz="2200"/>
              <a:t>Discuss "Why do some women like the IUD?"</a:t>
            </a:r>
            <a:endParaRPr sz="2200"/>
          </a:p>
          <a:p>
            <a:pPr marL="0" lvl="0" indent="0" algn="l" rtl="0">
              <a:lnSpc>
                <a:spcPct val="95000"/>
              </a:lnSpc>
              <a:spcBef>
                <a:spcPts val="1200"/>
              </a:spcBef>
              <a:spcAft>
                <a:spcPts val="0"/>
              </a:spcAft>
              <a:buClr>
                <a:srgbClr val="000000"/>
              </a:buClr>
              <a:buSzPts val="2200"/>
              <a:buFont typeface="Arial"/>
              <a:buNone/>
            </a:pP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pSp>
        <p:nvGrpSpPr>
          <p:cNvPr id="124" name="Google Shape;124;p5"/>
          <p:cNvGrpSpPr/>
          <p:nvPr/>
        </p:nvGrpSpPr>
        <p:grpSpPr>
          <a:xfrm>
            <a:off x="-1588" y="0"/>
            <a:ext cx="9144001" cy="1154113"/>
            <a:chOff x="-2050" y="0"/>
            <a:chExt cx="9144000" cy="1154113"/>
          </a:xfrm>
        </p:grpSpPr>
        <p:sp>
          <p:nvSpPr>
            <p:cNvPr id="125" name="Google Shape;125;p5"/>
            <p:cNvSpPr/>
            <p:nvPr/>
          </p:nvSpPr>
          <p:spPr>
            <a:xfrm>
              <a:off x="-2050" y="0"/>
              <a:ext cx="9144000"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1146175" marR="0" lvl="0" indent="0" algn="l" rtl="0">
                <a:lnSpc>
                  <a:spcPct val="90000"/>
                </a:lnSpc>
                <a:spcBef>
                  <a:spcPts val="0"/>
                </a:spcBef>
                <a:spcAft>
                  <a:spcPts val="0"/>
                </a:spcAft>
                <a:buClr>
                  <a:srgbClr val="000000"/>
                </a:buClr>
                <a:buSzPts val="3400"/>
                <a:buFont typeface="Arial"/>
                <a:buNone/>
              </a:pPr>
              <a:r>
                <a:rPr lang="en-US" sz="3400" b="1" i="0" u="none" strike="noStrike" cap="none">
                  <a:solidFill>
                    <a:srgbClr val="000000"/>
                  </a:solidFill>
                  <a:latin typeface="Arial"/>
                  <a:ea typeface="Arial"/>
                  <a:cs typeface="Arial"/>
                  <a:sym typeface="Arial"/>
                </a:rPr>
                <a:t>Copper IUDs: Key Points for Providers and Clients</a:t>
              </a:r>
              <a:endParaRPr/>
            </a:p>
          </p:txBody>
        </p:sp>
        <p:sp>
          <p:nvSpPr>
            <p:cNvPr id="126" name="Google Shape;126;p5"/>
            <p:cNvSpPr/>
            <p:nvPr/>
          </p:nvSpPr>
          <p:spPr>
            <a:xfrm>
              <a:off x="69388" y="103188"/>
              <a:ext cx="1158875" cy="887412"/>
            </a:xfrm>
            <a:prstGeom prst="roundRect">
              <a:avLst>
                <a:gd name="adj" fmla="val 16667"/>
              </a:avLst>
            </a:prstGeom>
            <a:solidFill>
              <a:srgbClr val="C4C4C4">
                <a:alpha val="49803"/>
              </a:srgbClr>
            </a:solidFill>
            <a:ln w="9525" cap="flat" cmpd="sng">
              <a:solidFill>
                <a:schemeClr val="lt1"/>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Clr>
                  <a:schemeClr val="lt1"/>
                </a:buClr>
                <a:buSzPts val="1600"/>
                <a:buFont typeface="Arial"/>
                <a:buNone/>
              </a:pPr>
              <a:endParaRPr sz="1600" b="1" i="0" u="none" strike="noStrike" cap="none">
                <a:solidFill>
                  <a:srgbClr val="000000"/>
                </a:solidFill>
                <a:latin typeface="Arial"/>
                <a:ea typeface="Arial"/>
                <a:cs typeface="Arial"/>
                <a:sym typeface="Arial"/>
              </a:endParaRPr>
            </a:p>
          </p:txBody>
        </p:sp>
        <p:sp>
          <p:nvSpPr>
            <p:cNvPr id="127" name="Google Shape;127;p5"/>
            <p:cNvSpPr txBox="1"/>
            <p:nvPr/>
          </p:nvSpPr>
          <p:spPr>
            <a:xfrm>
              <a:off x="69388" y="103188"/>
              <a:ext cx="1171575" cy="33178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128" name="Google Shape;128;p5" descr="IUD"/>
            <p:cNvPicPr preferRelativeResize="0"/>
            <p:nvPr/>
          </p:nvPicPr>
          <p:blipFill rotWithShape="1">
            <a:blip r:embed="rId3">
              <a:alphaModFix/>
            </a:blip>
            <a:srcRect/>
            <a:stretch/>
          </p:blipFill>
          <p:spPr>
            <a:xfrm>
              <a:off x="295660" y="405249"/>
              <a:ext cx="774207" cy="585351"/>
            </a:xfrm>
            <a:prstGeom prst="rect">
              <a:avLst/>
            </a:prstGeom>
            <a:noFill/>
            <a:ln>
              <a:noFill/>
            </a:ln>
          </p:spPr>
        </p:pic>
      </p:grpSp>
      <p:sp>
        <p:nvSpPr>
          <p:cNvPr id="129" name="Google Shape;129;p5"/>
          <p:cNvSpPr txBox="1">
            <a:spLocks noGrp="1"/>
          </p:cNvSpPr>
          <p:nvPr>
            <p:ph type="body" idx="1"/>
          </p:nvPr>
        </p:nvSpPr>
        <p:spPr>
          <a:xfrm>
            <a:off x="53429" y="1151641"/>
            <a:ext cx="9096120" cy="568228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3300"/>
              </a:buClr>
              <a:buSzPts val="2800"/>
              <a:buFont typeface="Arial"/>
              <a:buNone/>
            </a:pPr>
            <a:r>
              <a:rPr lang="en-US" sz="2600" b="1"/>
              <a:t>Very Safe</a:t>
            </a:r>
            <a:r>
              <a:rPr lang="en-US" sz="2600"/>
              <a:t>: </a:t>
            </a:r>
            <a:r>
              <a:rPr lang="en-US" sz="2600">
                <a:latin typeface="Arial"/>
                <a:ea typeface="Arial"/>
                <a:cs typeface="Arial"/>
                <a:sym typeface="Arial"/>
              </a:rPr>
              <a:t>Copper</a:t>
            </a:r>
            <a:r>
              <a:rPr lang="en-US" sz="2600">
                <a:solidFill>
                  <a:srgbClr val="003366"/>
                </a:solidFill>
                <a:latin typeface="Arial"/>
                <a:ea typeface="Arial"/>
                <a:cs typeface="Arial"/>
                <a:sym typeface="Arial"/>
              </a:rPr>
              <a:t> </a:t>
            </a:r>
            <a:r>
              <a:rPr lang="en-US" sz="2600">
                <a:solidFill>
                  <a:srgbClr val="000000"/>
                </a:solidFill>
                <a:latin typeface="Arial"/>
                <a:ea typeface="Arial"/>
                <a:cs typeface="Arial"/>
                <a:sym typeface="Arial"/>
              </a:rPr>
              <a:t>IUDs act locally on the reproductive tract and have no systemic effects.</a:t>
            </a:r>
            <a:r>
              <a:rPr lang="en-US" sz="2600"/>
              <a:t> </a:t>
            </a:r>
            <a:r>
              <a:rPr lang="en-US" sz="2600">
                <a:solidFill>
                  <a:srgbClr val="000000"/>
                </a:solidFill>
                <a:latin typeface="Arial"/>
                <a:ea typeface="Arial"/>
                <a:cs typeface="Arial"/>
                <a:sym typeface="Arial"/>
              </a:rPr>
              <a:t> For this reason, copper IUDs can be used safely by breastfeeding women and by women who cannot use hormonal contraceptives.</a:t>
            </a:r>
            <a:r>
              <a:rPr lang="en-US" sz="2600"/>
              <a:t> They are long acting and easily reversible.</a:t>
            </a:r>
            <a:endParaRPr sz="2600"/>
          </a:p>
          <a:p>
            <a:pPr marL="0" lvl="0" indent="0" algn="l" rtl="0">
              <a:spcBef>
                <a:spcPts val="0"/>
              </a:spcBef>
              <a:spcAft>
                <a:spcPts val="0"/>
              </a:spcAft>
              <a:buClr>
                <a:srgbClr val="FF3300"/>
              </a:buClr>
              <a:buSzPts val="2800"/>
              <a:buFont typeface="Arial"/>
              <a:buNone/>
            </a:pPr>
            <a:endParaRPr sz="2600"/>
          </a:p>
          <a:p>
            <a:pPr marL="0" lvl="0" indent="0" algn="l" rtl="0">
              <a:spcBef>
                <a:spcPts val="1200"/>
              </a:spcBef>
              <a:spcAft>
                <a:spcPts val="0"/>
              </a:spcAft>
              <a:buClr>
                <a:srgbClr val="000000"/>
              </a:buClr>
              <a:buSzPts val="2800"/>
              <a:buFont typeface="Arial"/>
              <a:buNone/>
            </a:pPr>
            <a:r>
              <a:rPr lang="en-US" sz="2600" b="1"/>
              <a:t>Very Effective</a:t>
            </a:r>
            <a:r>
              <a:rPr lang="en-US" sz="2600"/>
              <a:t>: More than 99% effective in preventing pregnancies.</a:t>
            </a:r>
            <a:endParaRPr sz="2600">
              <a:solidFill>
                <a:srgbClr val="000000"/>
              </a:solidFill>
              <a:latin typeface="Arial"/>
              <a:ea typeface="Arial"/>
              <a:cs typeface="Arial"/>
              <a:sym typeface="Arial"/>
            </a:endParaRPr>
          </a:p>
          <a:p>
            <a:pPr marL="0" lvl="0" indent="0" algn="l" rtl="0">
              <a:spcBef>
                <a:spcPts val="1200"/>
              </a:spcBef>
              <a:spcAft>
                <a:spcPts val="0"/>
              </a:spcAft>
              <a:buClr>
                <a:srgbClr val="000000"/>
              </a:buClr>
              <a:buSzPts val="2800"/>
              <a:buFont typeface="Arial"/>
              <a:buNone/>
            </a:pPr>
            <a:r>
              <a:rPr lang="en-US" sz="2600"/>
              <a:t>IUDS can be used by women who have never had a baby/never been pregnant without having any negative effect of their future fertility.</a:t>
            </a:r>
            <a:endParaRPr sz="2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pSp>
        <p:nvGrpSpPr>
          <p:cNvPr id="136" name="Google Shape;136;p6"/>
          <p:cNvGrpSpPr/>
          <p:nvPr/>
        </p:nvGrpSpPr>
        <p:grpSpPr>
          <a:xfrm>
            <a:off x="-1588" y="0"/>
            <a:ext cx="9144001" cy="1154113"/>
            <a:chOff x="-2050" y="0"/>
            <a:chExt cx="9144000" cy="1154113"/>
          </a:xfrm>
        </p:grpSpPr>
        <p:sp>
          <p:nvSpPr>
            <p:cNvPr id="137" name="Google Shape;137;p6"/>
            <p:cNvSpPr/>
            <p:nvPr/>
          </p:nvSpPr>
          <p:spPr>
            <a:xfrm>
              <a:off x="-2050" y="0"/>
              <a:ext cx="9144000"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1146175" marR="0" lvl="0" indent="0" algn="l" rtl="0">
                <a:lnSpc>
                  <a:spcPct val="90000"/>
                </a:lnSpc>
                <a:spcBef>
                  <a:spcPts val="0"/>
                </a:spcBef>
                <a:spcAft>
                  <a:spcPts val="0"/>
                </a:spcAft>
                <a:buClr>
                  <a:srgbClr val="000000"/>
                </a:buClr>
                <a:buSzPts val="3400"/>
                <a:buFont typeface="Arial"/>
                <a:buNone/>
              </a:pPr>
              <a:r>
                <a:rPr lang="en-US" sz="3400" b="1" i="0" u="none" strike="noStrike" cap="none">
                  <a:solidFill>
                    <a:srgbClr val="000000"/>
                  </a:solidFill>
                  <a:latin typeface="Arial"/>
                  <a:ea typeface="Arial"/>
                  <a:cs typeface="Arial"/>
                  <a:sym typeface="Arial"/>
                </a:rPr>
                <a:t>Copper IUDs: Key Points for Providers and Clients</a:t>
              </a:r>
              <a:endParaRPr/>
            </a:p>
          </p:txBody>
        </p:sp>
        <p:sp>
          <p:nvSpPr>
            <p:cNvPr id="138" name="Google Shape;138;p6"/>
            <p:cNvSpPr/>
            <p:nvPr/>
          </p:nvSpPr>
          <p:spPr>
            <a:xfrm>
              <a:off x="69388" y="103188"/>
              <a:ext cx="1158875" cy="887412"/>
            </a:xfrm>
            <a:prstGeom prst="roundRect">
              <a:avLst>
                <a:gd name="adj" fmla="val 16667"/>
              </a:avLst>
            </a:prstGeom>
            <a:solidFill>
              <a:srgbClr val="C4C4C4">
                <a:alpha val="49803"/>
              </a:srgbClr>
            </a:solidFill>
            <a:ln w="9525" cap="flat" cmpd="sng">
              <a:solidFill>
                <a:schemeClr val="lt1"/>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Clr>
                  <a:schemeClr val="lt1"/>
                </a:buClr>
                <a:buSzPts val="1600"/>
                <a:buFont typeface="Arial"/>
                <a:buNone/>
              </a:pPr>
              <a:endParaRPr sz="1600" b="1" i="0" u="none" strike="noStrike" cap="none">
                <a:solidFill>
                  <a:srgbClr val="000000"/>
                </a:solidFill>
                <a:latin typeface="Arial"/>
                <a:ea typeface="Arial"/>
                <a:cs typeface="Arial"/>
                <a:sym typeface="Arial"/>
              </a:endParaRPr>
            </a:p>
          </p:txBody>
        </p:sp>
        <p:sp>
          <p:nvSpPr>
            <p:cNvPr id="139" name="Google Shape;139;p6"/>
            <p:cNvSpPr txBox="1"/>
            <p:nvPr/>
          </p:nvSpPr>
          <p:spPr>
            <a:xfrm>
              <a:off x="69388" y="103188"/>
              <a:ext cx="1171575" cy="33178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140" name="Google Shape;140;p6" descr="IUD"/>
            <p:cNvPicPr preferRelativeResize="0"/>
            <p:nvPr/>
          </p:nvPicPr>
          <p:blipFill rotWithShape="1">
            <a:blip r:embed="rId3">
              <a:alphaModFix/>
            </a:blip>
            <a:srcRect/>
            <a:stretch/>
          </p:blipFill>
          <p:spPr>
            <a:xfrm>
              <a:off x="295660" y="405249"/>
              <a:ext cx="774207" cy="585351"/>
            </a:xfrm>
            <a:prstGeom prst="rect">
              <a:avLst/>
            </a:prstGeom>
            <a:noFill/>
            <a:ln>
              <a:noFill/>
            </a:ln>
          </p:spPr>
        </p:pic>
      </p:grpSp>
      <p:sp>
        <p:nvSpPr>
          <p:cNvPr id="141" name="Google Shape;141;p6"/>
          <p:cNvSpPr txBox="1">
            <a:spLocks noGrp="1"/>
          </p:cNvSpPr>
          <p:nvPr>
            <p:ph type="body" idx="1"/>
          </p:nvPr>
        </p:nvSpPr>
        <p:spPr>
          <a:xfrm>
            <a:off x="215584" y="1456174"/>
            <a:ext cx="8709655" cy="4429497"/>
          </a:xfrm>
          <a:prstGeom prst="rect">
            <a:avLst/>
          </a:prstGeom>
          <a:noFill/>
          <a:ln>
            <a:noFill/>
          </a:ln>
        </p:spPr>
        <p:txBody>
          <a:bodyPr spcFirstLastPara="1" wrap="square" lIns="91425" tIns="45700" rIns="91425" bIns="45700" anchor="t" anchorCtr="0">
            <a:noAutofit/>
          </a:bodyPr>
          <a:lstStyle/>
          <a:p>
            <a:pPr marL="342900" indent="-406400">
              <a:spcBef>
                <a:spcPts val="0"/>
              </a:spcBef>
              <a:buSzPts val="2800"/>
            </a:pPr>
            <a:r>
              <a:rPr lang="en-US" sz="2800" b="1" i="0" u="none" strike="noStrike" cap="none">
                <a:solidFill>
                  <a:srgbClr val="000000"/>
                </a:solidFill>
                <a:latin typeface="Arial"/>
                <a:ea typeface="Arial"/>
                <a:cs typeface="Arial"/>
                <a:sym typeface="Arial"/>
              </a:rPr>
              <a:t>Some women have side-effects:</a:t>
            </a:r>
            <a:r>
              <a:rPr lang="en-US" sz="2800"/>
              <a:t> </a:t>
            </a:r>
            <a:endParaRPr/>
          </a:p>
          <a:p>
            <a:pPr marL="742950" lvl="1" indent="-349250" algn="l" rtl="0">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Side effects usually get better after the first 3 months.</a:t>
            </a:r>
            <a:endParaRPr/>
          </a:p>
          <a:p>
            <a:pPr marL="742950" lvl="1" indent="-349250" algn="l" rtl="0">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Side effects include an increase in menstrual bleeding or cramps</a:t>
            </a:r>
            <a:r>
              <a:rPr lang="en-US"/>
              <a:t>.</a:t>
            </a:r>
            <a:endParaRPr/>
          </a:p>
          <a:p>
            <a:pPr marL="342900" marR="0" lvl="0" indent="0" algn="l" rtl="0">
              <a:spcBef>
                <a:spcPts val="0"/>
              </a:spcBef>
              <a:spcAft>
                <a:spcPts val="0"/>
              </a:spcAft>
              <a:buNone/>
            </a:pPr>
            <a:endParaRPr sz="2800"/>
          </a:p>
          <a:p>
            <a:pPr marL="342900" marR="0" lvl="0" indent="-406400" algn="l" rtl="0">
              <a:spcBef>
                <a:spcPts val="0"/>
              </a:spcBef>
              <a:spcAft>
                <a:spcPts val="0"/>
              </a:spcAft>
              <a:buClr>
                <a:srgbClr val="000000"/>
              </a:buClr>
              <a:buSzPts val="2800"/>
              <a:buFont typeface="Arial"/>
              <a:buChar char="•"/>
            </a:pPr>
            <a:r>
              <a:rPr lang="en-US" sz="2800" b="1" i="0" u="none" strike="noStrike">
                <a:solidFill>
                  <a:srgbClr val="000000"/>
                </a:solidFill>
                <a:latin typeface="Arial"/>
                <a:ea typeface="Arial"/>
                <a:cs typeface="Arial"/>
                <a:sym typeface="Arial"/>
              </a:rPr>
              <a:t>No protection against STIs or HIV/AIDS</a:t>
            </a:r>
            <a:endParaRPr sz="2800" b="0" i="0" u="none" strike="noStrike">
              <a:latin typeface="Arial"/>
              <a:ea typeface="Arial"/>
              <a:cs typeface="Arial"/>
              <a:sym typeface="Arial"/>
            </a:endParaRPr>
          </a:p>
          <a:p>
            <a:pPr marL="742950" marR="0" lvl="1" indent="-349250" algn="l" rtl="0">
              <a:spcBef>
                <a:spcPts val="0"/>
              </a:spcBef>
              <a:spcAft>
                <a:spcPts val="0"/>
              </a:spcAft>
              <a:buSzPts val="2800"/>
              <a:buFont typeface="Arial"/>
              <a:buChar char="–"/>
            </a:pPr>
            <a:r>
              <a:rPr lang="en-US" sz="2800" i="0" u="none" strike="noStrike">
                <a:latin typeface="Arial"/>
                <a:ea typeface="Arial"/>
                <a:cs typeface="Arial"/>
                <a:sym typeface="Arial"/>
              </a:rPr>
              <a:t>For STI/HIV and AIDS protection, use condoms</a:t>
            </a:r>
            <a:r>
              <a:rPr lang="en-US" sz="2800" b="1" i="0" u="none" strike="noStrike">
                <a:latin typeface="Arial"/>
                <a:ea typeface="Arial"/>
                <a:cs typeface="Arial"/>
                <a:sym typeface="Arial"/>
              </a:rPr>
              <a:t>.</a:t>
            </a:r>
            <a:endParaRPr sz="2800" b="0" i="0" u="none" strike="noStrike">
              <a:latin typeface="Arial"/>
              <a:ea typeface="Arial"/>
              <a:cs typeface="Arial"/>
              <a:sym typeface="Arial"/>
            </a:endParaRPr>
          </a:p>
          <a:p>
            <a:pPr marL="0" lvl="0" indent="0" algn="l" rtl="0">
              <a:spcBef>
                <a:spcPts val="600"/>
              </a:spcBef>
              <a:spcAft>
                <a:spcPts val="0"/>
              </a:spcAft>
              <a:buNone/>
            </a:pP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7"/>
          <p:cNvSpPr txBox="1">
            <a:spLocks noGrp="1"/>
          </p:cNvSpPr>
          <p:nvPr>
            <p:ph type="title" idx="4294967295"/>
          </p:nvPr>
        </p:nvSpPr>
        <p:spPr>
          <a:xfrm>
            <a:off x="457200" y="461963"/>
            <a:ext cx="8229600" cy="858837"/>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Copper IUDs-Types</a:t>
            </a:r>
            <a:endParaRPr/>
          </a:p>
        </p:txBody>
      </p:sp>
      <p:sp>
        <p:nvSpPr>
          <p:cNvPr id="147" name="Google Shape;147;p7"/>
          <p:cNvSpPr txBox="1">
            <a:spLocks noGrp="1"/>
          </p:cNvSpPr>
          <p:nvPr>
            <p:ph type="body" idx="4294967295"/>
          </p:nvPr>
        </p:nvSpPr>
        <p:spPr>
          <a:xfrm>
            <a:off x="273888" y="1785142"/>
            <a:ext cx="8277300" cy="4155900"/>
          </a:xfrm>
          <a:prstGeom prst="rect">
            <a:avLst/>
          </a:prstGeom>
          <a:noFill/>
          <a:ln>
            <a:noFill/>
          </a:ln>
        </p:spPr>
        <p:txBody>
          <a:bodyPr spcFirstLastPara="1" wrap="square" lIns="91425" tIns="45700" rIns="91425" bIns="45700" anchor="t" anchorCtr="0">
            <a:spAutoFit/>
          </a:bodyPr>
          <a:lstStyle/>
          <a:p>
            <a:pPr marL="341312" lvl="1" indent="0" algn="l" rtl="0">
              <a:spcBef>
                <a:spcPts val="0"/>
              </a:spcBef>
              <a:spcAft>
                <a:spcPts val="0"/>
              </a:spcAft>
              <a:buClr>
                <a:srgbClr val="000000"/>
              </a:buClr>
              <a:buSzPts val="2800"/>
              <a:buFont typeface="Arial"/>
              <a:buNone/>
            </a:pPr>
            <a:r>
              <a:rPr lang="en-US"/>
              <a:t>-</a:t>
            </a:r>
            <a:r>
              <a:rPr lang="en-US" sz="2400"/>
              <a:t>TCu-380A, “Copper T” is most widely </a:t>
            </a:r>
            <a:br>
              <a:rPr lang="en-US" sz="2400"/>
            </a:br>
            <a:r>
              <a:rPr lang="en-US" sz="2400"/>
              <a:t>used copper IUD</a:t>
            </a:r>
            <a:endParaRPr sz="2400"/>
          </a:p>
          <a:p>
            <a:pPr marL="341312" lvl="1" indent="0" algn="l" rtl="0">
              <a:spcBef>
                <a:spcPts val="0"/>
              </a:spcBef>
              <a:spcAft>
                <a:spcPts val="0"/>
              </a:spcAft>
              <a:buClr>
                <a:srgbClr val="000000"/>
              </a:buClr>
              <a:buSzPts val="2800"/>
              <a:buFont typeface="Arial"/>
              <a:buNone/>
            </a:pPr>
            <a:endParaRPr sz="2400"/>
          </a:p>
          <a:p>
            <a:pPr marL="341313" lvl="1" indent="0" algn="l" rtl="0">
              <a:spcBef>
                <a:spcPts val="0"/>
              </a:spcBef>
              <a:spcAft>
                <a:spcPts val="0"/>
              </a:spcAft>
              <a:buClr>
                <a:srgbClr val="000000"/>
              </a:buClr>
              <a:buSzPts val="2800"/>
              <a:buFont typeface="Arial"/>
              <a:buNone/>
            </a:pPr>
            <a:endParaRPr sz="2400"/>
          </a:p>
          <a:p>
            <a:pPr marL="341313" lvl="1" indent="0" algn="l" rtl="0">
              <a:spcBef>
                <a:spcPts val="4200"/>
              </a:spcBef>
              <a:spcAft>
                <a:spcPts val="0"/>
              </a:spcAft>
              <a:buClr>
                <a:srgbClr val="000000"/>
              </a:buClr>
              <a:buSzPts val="2400"/>
              <a:buFont typeface="Arial"/>
              <a:buNone/>
            </a:pPr>
            <a:r>
              <a:rPr lang="en-US" sz="2400"/>
              <a:t>- Multiload 375 is another copper IUD </a:t>
            </a:r>
            <a:br>
              <a:rPr lang="en-US" sz="2400"/>
            </a:br>
            <a:r>
              <a:rPr lang="en-US" sz="2400"/>
              <a:t>commonly available in some </a:t>
            </a:r>
            <a:br>
              <a:rPr lang="en-US" sz="2400"/>
            </a:br>
            <a:r>
              <a:rPr lang="en-US" sz="2400"/>
              <a:t>countries</a:t>
            </a:r>
            <a:endParaRPr/>
          </a:p>
          <a:p>
            <a:pPr marL="342900" lvl="0" indent="-165100" algn="l" rtl="0">
              <a:spcBef>
                <a:spcPts val="0"/>
              </a:spcBef>
              <a:spcAft>
                <a:spcPts val="0"/>
              </a:spcAft>
              <a:buClr>
                <a:srgbClr val="000000"/>
              </a:buClr>
              <a:buSzPts val="2800"/>
              <a:buFont typeface="Arial"/>
              <a:buNone/>
            </a:pPr>
            <a:endParaRPr sz="2800"/>
          </a:p>
          <a:p>
            <a:pPr marL="457200" lvl="1" indent="0" algn="l" rtl="0">
              <a:spcBef>
                <a:spcPts val="600"/>
              </a:spcBef>
              <a:spcAft>
                <a:spcPts val="0"/>
              </a:spcAft>
              <a:buClr>
                <a:srgbClr val="000000"/>
              </a:buClr>
              <a:buSzPts val="2400"/>
              <a:buFont typeface="Arial"/>
              <a:buNone/>
            </a:pPr>
            <a:endParaRPr sz="2400"/>
          </a:p>
        </p:txBody>
      </p:sp>
      <p:grpSp>
        <p:nvGrpSpPr>
          <p:cNvPr id="148" name="Google Shape;148;p7"/>
          <p:cNvGrpSpPr/>
          <p:nvPr/>
        </p:nvGrpSpPr>
        <p:grpSpPr>
          <a:xfrm>
            <a:off x="6371403" y="3650457"/>
            <a:ext cx="2555875" cy="1116012"/>
            <a:chOff x="7198784" y="4416782"/>
            <a:chExt cx="3245330" cy="1422538"/>
          </a:xfrm>
        </p:grpSpPr>
        <p:pic>
          <p:nvPicPr>
            <p:cNvPr id="149" name="Google Shape;149;p7"/>
            <p:cNvPicPr preferRelativeResize="0"/>
            <p:nvPr/>
          </p:nvPicPr>
          <p:blipFill rotWithShape="1">
            <a:blip r:embed="rId3">
              <a:alphaModFix/>
            </a:blip>
            <a:srcRect/>
            <a:stretch/>
          </p:blipFill>
          <p:spPr>
            <a:xfrm>
              <a:off x="7198784" y="4416782"/>
              <a:ext cx="1371601" cy="1422538"/>
            </a:xfrm>
            <a:prstGeom prst="rect">
              <a:avLst/>
            </a:prstGeom>
            <a:noFill/>
            <a:ln w="9525" cap="flat" cmpd="sng">
              <a:solidFill>
                <a:srgbClr val="000000"/>
              </a:solidFill>
              <a:prstDash val="solid"/>
              <a:miter lim="800000"/>
              <a:headEnd type="none" w="sm" len="sm"/>
              <a:tailEnd type="none" w="sm" len="sm"/>
            </a:ln>
          </p:spPr>
        </p:pic>
        <p:sp>
          <p:nvSpPr>
            <p:cNvPr id="150" name="Google Shape;150;p7"/>
            <p:cNvSpPr txBox="1"/>
            <p:nvPr/>
          </p:nvSpPr>
          <p:spPr>
            <a:xfrm>
              <a:off x="8460310" y="4696780"/>
              <a:ext cx="1983804" cy="43127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1600"/>
                <a:buFont typeface="Arial"/>
                <a:buNone/>
              </a:pPr>
              <a:r>
                <a:rPr lang="en-US" sz="1600">
                  <a:solidFill>
                    <a:srgbClr val="000000"/>
                  </a:solidFill>
                  <a:latin typeface="Arial"/>
                  <a:ea typeface="Arial"/>
                  <a:cs typeface="Arial"/>
                  <a:sym typeface="Arial"/>
                </a:rPr>
                <a:t>Multiload 375 </a:t>
              </a:r>
              <a:endParaRPr/>
            </a:p>
          </p:txBody>
        </p:sp>
      </p:grpSp>
      <p:grpSp>
        <p:nvGrpSpPr>
          <p:cNvPr id="151" name="Google Shape;151;p7"/>
          <p:cNvGrpSpPr/>
          <p:nvPr/>
        </p:nvGrpSpPr>
        <p:grpSpPr>
          <a:xfrm>
            <a:off x="6348413" y="1861410"/>
            <a:ext cx="2755900" cy="1100138"/>
            <a:chOff x="6321532" y="3356129"/>
            <a:chExt cx="2756552" cy="1100459"/>
          </a:xfrm>
        </p:grpSpPr>
        <p:grpSp>
          <p:nvGrpSpPr>
            <p:cNvPr id="152" name="Google Shape;152;p7"/>
            <p:cNvGrpSpPr/>
            <p:nvPr/>
          </p:nvGrpSpPr>
          <p:grpSpPr>
            <a:xfrm>
              <a:off x="6321532" y="3356129"/>
              <a:ext cx="1043235" cy="1100459"/>
              <a:chOff x="-169122" y="1435724"/>
              <a:chExt cx="1642756" cy="1563752"/>
            </a:xfrm>
          </p:grpSpPr>
          <p:sp>
            <p:nvSpPr>
              <p:cNvPr id="153" name="Google Shape;153;p7"/>
              <p:cNvSpPr/>
              <p:nvPr/>
            </p:nvSpPr>
            <p:spPr>
              <a:xfrm>
                <a:off x="-169122" y="1435724"/>
                <a:ext cx="1642756" cy="1563752"/>
              </a:xfrm>
              <a:prstGeom prst="rect">
                <a:avLst/>
              </a:prstGeom>
              <a:gradFill>
                <a:gsLst>
                  <a:gs pos="0">
                    <a:srgbClr val="729CE0"/>
                  </a:gs>
                  <a:gs pos="1000">
                    <a:srgbClr val="729CE0"/>
                  </a:gs>
                  <a:gs pos="61000">
                    <a:schemeClr val="lt1"/>
                  </a:gs>
                  <a:gs pos="100000">
                    <a:schemeClr val="lt1"/>
                  </a:gs>
                </a:gsLst>
                <a:lin ang="13500000" scaled="0"/>
              </a:gra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154" name="Google Shape;154;p7" descr="IUD_TCu-380"/>
              <p:cNvPicPr preferRelativeResize="0"/>
              <p:nvPr/>
            </p:nvPicPr>
            <p:blipFill rotWithShape="1">
              <a:blip r:embed="rId4">
                <a:alphaModFix/>
              </a:blip>
              <a:srcRect b="8303"/>
              <a:stretch/>
            </p:blipFill>
            <p:spPr>
              <a:xfrm>
                <a:off x="109625" y="1589776"/>
                <a:ext cx="1346199" cy="1409700"/>
              </a:xfrm>
              <a:prstGeom prst="rect">
                <a:avLst/>
              </a:prstGeom>
              <a:noFill/>
              <a:ln>
                <a:noFill/>
              </a:ln>
            </p:spPr>
          </p:pic>
        </p:grpSp>
        <p:sp>
          <p:nvSpPr>
            <p:cNvPr id="155" name="Google Shape;155;p7"/>
            <p:cNvSpPr txBox="1"/>
            <p:nvPr/>
          </p:nvSpPr>
          <p:spPr>
            <a:xfrm>
              <a:off x="7353457" y="3474574"/>
              <a:ext cx="172462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600"/>
                <a:buFont typeface="Arial"/>
                <a:buNone/>
              </a:pPr>
              <a:r>
                <a:rPr lang="en-US" sz="1600">
                  <a:solidFill>
                    <a:srgbClr val="000000"/>
                  </a:solidFill>
                  <a:latin typeface="Arial"/>
                  <a:ea typeface="Arial"/>
                  <a:cs typeface="Arial"/>
                  <a:sym typeface="Arial"/>
                </a:rPr>
                <a:t>Copper T-380A</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A snapshot of Hormonal IUDs </a:t>
            </a:r>
            <a:endParaRPr/>
          </a:p>
        </p:txBody>
      </p:sp>
      <p:sp>
        <p:nvSpPr>
          <p:cNvPr id="161" name="Google Shape;161;p8"/>
          <p:cNvSpPr txBox="1">
            <a:spLocks noGrp="1"/>
          </p:cNvSpPr>
          <p:nvPr>
            <p:ph type="body" idx="1"/>
          </p:nvPr>
        </p:nvSpPr>
        <p:spPr>
          <a:xfrm>
            <a:off x="213360" y="1600199"/>
            <a:ext cx="6786880" cy="500538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000"/>
              <a:buFont typeface="Arial"/>
              <a:buChar char="•"/>
            </a:pPr>
            <a:r>
              <a:rPr lang="en-US" sz="2000"/>
              <a:t>A T-shaped plastic device that steadily releases a small amount of the hormone levonorgestrel each day.</a:t>
            </a:r>
            <a:endParaRPr/>
          </a:p>
          <a:p>
            <a:pPr marL="342900" lvl="0" indent="-342900" algn="l" rtl="0">
              <a:spcBef>
                <a:spcPts val="400"/>
              </a:spcBef>
              <a:spcAft>
                <a:spcPts val="0"/>
              </a:spcAft>
              <a:buClr>
                <a:srgbClr val="000000"/>
              </a:buClr>
              <a:buSzPts val="2000"/>
              <a:buFont typeface="Arial"/>
              <a:buChar char="•"/>
            </a:pPr>
            <a:r>
              <a:rPr lang="en-US" sz="2000"/>
              <a:t>Insertion/removal procedure is almost similar to Copper IUDs.</a:t>
            </a:r>
            <a:endParaRPr/>
          </a:p>
          <a:p>
            <a:pPr marL="342900" lvl="0" indent="-342900" algn="l" rtl="0">
              <a:spcBef>
                <a:spcPts val="400"/>
              </a:spcBef>
              <a:spcAft>
                <a:spcPts val="0"/>
              </a:spcAft>
              <a:buClr>
                <a:srgbClr val="000000"/>
              </a:buClr>
              <a:buSzPts val="2000"/>
              <a:buFont typeface="Arial"/>
              <a:buChar char="•"/>
            </a:pPr>
            <a:r>
              <a:rPr lang="en-US" sz="2000"/>
              <a:t>Slightly more effective than copper IUDs</a:t>
            </a:r>
            <a:endParaRPr/>
          </a:p>
          <a:p>
            <a:pPr marL="342900" lvl="0" indent="-342900" algn="l" rtl="0">
              <a:spcBef>
                <a:spcPts val="400"/>
              </a:spcBef>
              <a:spcAft>
                <a:spcPts val="0"/>
              </a:spcAft>
              <a:buClr>
                <a:srgbClr val="000000"/>
              </a:buClr>
              <a:buSzPts val="2000"/>
              <a:buFont typeface="Arial"/>
              <a:buChar char="•"/>
            </a:pPr>
            <a:r>
              <a:rPr lang="en-US" sz="2000"/>
              <a:t>Shorter duration of use: 3-5 years, depending on brand.</a:t>
            </a:r>
            <a:endParaRPr/>
          </a:p>
          <a:p>
            <a:pPr marL="342900" lvl="0" indent="-342900" algn="l" rtl="0">
              <a:spcBef>
                <a:spcPts val="400"/>
              </a:spcBef>
              <a:spcAft>
                <a:spcPts val="0"/>
              </a:spcAft>
              <a:buClr>
                <a:srgbClr val="000000"/>
              </a:buClr>
              <a:buSzPts val="2000"/>
              <a:buFont typeface="Arial"/>
              <a:buChar char="•"/>
            </a:pPr>
            <a:r>
              <a:rPr lang="en-US" sz="2000"/>
              <a:t>Works by preventing sperm from fertilizing an egg.</a:t>
            </a:r>
            <a:endParaRPr/>
          </a:p>
          <a:p>
            <a:pPr marL="342900" lvl="0" indent="-342900" algn="l" rtl="0">
              <a:spcBef>
                <a:spcPts val="400"/>
              </a:spcBef>
              <a:spcAft>
                <a:spcPts val="0"/>
              </a:spcAft>
              <a:buClr>
                <a:srgbClr val="000000"/>
              </a:buClr>
              <a:buSzPts val="2000"/>
              <a:buFont typeface="Arial"/>
              <a:buChar char="•"/>
            </a:pPr>
            <a:r>
              <a:rPr lang="en-US" sz="2000"/>
              <a:t>Different side effects: lighter/no bleeding and hormonal side effects (such as headaches)</a:t>
            </a:r>
            <a:endParaRPr/>
          </a:p>
          <a:p>
            <a:pPr marL="342900" lvl="0" indent="-342900" algn="l" rtl="0">
              <a:spcBef>
                <a:spcPts val="400"/>
              </a:spcBef>
              <a:spcAft>
                <a:spcPts val="0"/>
              </a:spcAft>
              <a:buClr>
                <a:srgbClr val="000000"/>
              </a:buClr>
              <a:buSzPts val="2000"/>
              <a:buFont typeface="Arial"/>
              <a:buChar char="•"/>
            </a:pPr>
            <a:r>
              <a:rPr lang="en-US" sz="2000"/>
              <a:t>More expensive than copper IUDs</a:t>
            </a:r>
            <a:endParaRPr/>
          </a:p>
          <a:p>
            <a:pPr marL="342900" lvl="0" indent="-342900" algn="l" rtl="0">
              <a:spcBef>
                <a:spcPts val="400"/>
              </a:spcBef>
              <a:spcAft>
                <a:spcPts val="0"/>
              </a:spcAft>
              <a:buClr>
                <a:srgbClr val="000000"/>
              </a:buClr>
              <a:buSzPts val="2000"/>
              <a:buFont typeface="Arial"/>
              <a:buChar char="•"/>
            </a:pPr>
            <a:r>
              <a:rPr lang="en-US" sz="2000"/>
              <a:t>The details of the H IUD can be found in the method-specific module in the TRP </a:t>
            </a:r>
            <a:r>
              <a:rPr lang="en-US" sz="2000" u="sng">
                <a:solidFill>
                  <a:schemeClr val="hlink"/>
                </a:solidFill>
                <a:hlinkClick r:id="rId3"/>
              </a:rPr>
              <a:t>https://www.fptraining.org/training/hormonal-intrauterine-device/sessions</a:t>
            </a:r>
            <a:r>
              <a:rPr lang="en-US" sz="2000"/>
              <a:t> </a:t>
            </a:r>
            <a:endParaRPr sz="2000"/>
          </a:p>
        </p:txBody>
      </p:sp>
      <p:pic>
        <p:nvPicPr>
          <p:cNvPr id="162" name="Google Shape;162;p8"/>
          <p:cNvPicPr preferRelativeResize="0"/>
          <p:nvPr/>
        </p:nvPicPr>
        <p:blipFill rotWithShape="1">
          <a:blip r:embed="rId4">
            <a:alphaModFix/>
          </a:blip>
          <a:srcRect/>
          <a:stretch/>
        </p:blipFill>
        <p:spPr>
          <a:xfrm rot="731921">
            <a:off x="7198890" y="2121670"/>
            <a:ext cx="1766005" cy="19265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9"/>
          <p:cNvSpPr txBox="1"/>
          <p:nvPr/>
        </p:nvSpPr>
        <p:spPr>
          <a:xfrm>
            <a:off x="484188" y="5715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Clr>
                <a:srgbClr val="000000"/>
              </a:buClr>
              <a:buSzPts val="3600"/>
              <a:buFont typeface="Arial"/>
              <a:buNone/>
            </a:pPr>
            <a:br>
              <a:rPr lang="en-US" sz="3600" b="1">
                <a:solidFill>
                  <a:srgbClr val="000000"/>
                </a:solidFill>
                <a:latin typeface="Arial"/>
                <a:ea typeface="Arial"/>
                <a:cs typeface="Arial"/>
                <a:sym typeface="Arial"/>
              </a:rPr>
            </a:br>
            <a:r>
              <a:rPr lang="en-US" sz="3600" b="1">
                <a:solidFill>
                  <a:srgbClr val="000000"/>
                </a:solidFill>
                <a:latin typeface="Arial"/>
                <a:ea typeface="Arial"/>
                <a:cs typeface="Arial"/>
                <a:sym typeface="Arial"/>
              </a:rPr>
              <a:t>Effectiveness of IUDs</a:t>
            </a:r>
            <a:endParaRPr/>
          </a:p>
        </p:txBody>
      </p:sp>
      <p:sp>
        <p:nvSpPr>
          <p:cNvPr id="168" name="Google Shape;168;p9"/>
          <p:cNvSpPr txBox="1"/>
          <p:nvPr/>
        </p:nvSpPr>
        <p:spPr>
          <a:xfrm>
            <a:off x="484188" y="1443038"/>
            <a:ext cx="8153400" cy="904875"/>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None/>
            </a:pPr>
            <a:r>
              <a:rPr lang="en-US" sz="2800">
                <a:solidFill>
                  <a:srgbClr val="000000"/>
                </a:solidFill>
                <a:latin typeface="Arial"/>
                <a:ea typeface="Arial"/>
                <a:cs typeface="Arial"/>
                <a:sym typeface="Arial"/>
              </a:rPr>
              <a:t>In this progression of effectiveness, where would you place copper IUDs?</a:t>
            </a:r>
            <a:endParaRPr/>
          </a:p>
        </p:txBody>
      </p:sp>
      <p:graphicFrame>
        <p:nvGraphicFramePr>
          <p:cNvPr id="169" name="Google Shape;169;p9"/>
          <p:cNvGraphicFramePr/>
          <p:nvPr/>
        </p:nvGraphicFramePr>
        <p:xfrm>
          <a:off x="1890713" y="2552700"/>
          <a:ext cx="5137150" cy="4065600"/>
        </p:xfrm>
        <a:graphic>
          <a:graphicData uri="http://schemas.openxmlformats.org/drawingml/2006/table">
            <a:tbl>
              <a:tblPr>
                <a:noFill/>
                <a:tableStyleId>{4AD59E52-109F-43FB-A500-D2B50A976255}</a:tableStyleId>
              </a:tblPr>
              <a:tblGrid>
                <a:gridCol w="5137150">
                  <a:extLst>
                    <a:ext uri="{9D8B030D-6E8A-4147-A177-3AD203B41FA5}">
                      <a16:colId xmlns:a16="http://schemas.microsoft.com/office/drawing/2014/main" val="20000"/>
                    </a:ext>
                  </a:extLst>
                </a:gridCol>
              </a:tblGrid>
              <a:tr h="1282700">
                <a:tc>
                  <a:txBody>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Implants </a:t>
                      </a:r>
                      <a:endParaRPr/>
                    </a:p>
                    <a:p>
                      <a:pPr marL="0" marR="0" lvl="0" indent="0" algn="l" rtl="0">
                        <a:lnSpc>
                          <a:spcPct val="100000"/>
                        </a:lnSpc>
                        <a:spcBef>
                          <a:spcPts val="4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Male Sterilization</a:t>
                      </a:r>
                      <a:endParaRPr/>
                    </a:p>
                    <a:p>
                      <a:pPr marL="0" marR="0" lvl="0" indent="0" algn="l" rtl="0">
                        <a:lnSpc>
                          <a:spcPct val="100000"/>
                        </a:lnSpc>
                        <a:spcBef>
                          <a:spcPts val="4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Female Sterilization</a:t>
                      </a:r>
                      <a:endParaRPr/>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2E806"/>
                    </a:solidFill>
                  </a:tcPr>
                </a:tc>
                <a:extLst>
                  <a:ext uri="{0D108BD9-81ED-4DB2-BD59-A6C34878D82A}">
                    <a16:rowId xmlns:a16="http://schemas.microsoft.com/office/drawing/2014/main" val="10000"/>
                  </a:ext>
                </a:extLst>
              </a:tr>
              <a:tr h="784225">
                <a:tc>
                  <a:txBody>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Progestin-only Injectables</a:t>
                      </a:r>
                      <a:endParaRPr/>
                    </a:p>
                    <a:p>
                      <a:pPr marL="0" marR="0" lvl="0" indent="0" algn="l" rtl="0">
                        <a:lnSpc>
                          <a:spcPct val="100000"/>
                        </a:lnSpc>
                        <a:spcBef>
                          <a:spcPts val="4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Combined Oral Contraceptives</a:t>
                      </a:r>
                      <a:endParaRPr/>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EDE08"/>
                    </a:solidFill>
                  </a:tcPr>
                </a:tc>
                <a:extLst>
                  <a:ext uri="{0D108BD9-81ED-4DB2-BD59-A6C34878D82A}">
                    <a16:rowId xmlns:a16="http://schemas.microsoft.com/office/drawing/2014/main" val="10001"/>
                  </a:ext>
                </a:extLst>
              </a:tr>
              <a:tr h="1468450">
                <a:tc>
                  <a:txBody>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Male Condoms</a:t>
                      </a:r>
                      <a:endParaRPr/>
                    </a:p>
                    <a:p>
                      <a:pPr marL="0" marR="0" lvl="0" indent="0" algn="l" rtl="0">
                        <a:lnSpc>
                          <a:spcPct val="100000"/>
                        </a:lnSpc>
                        <a:spcBef>
                          <a:spcPts val="6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Standard Days Method</a:t>
                      </a:r>
                      <a:endParaRPr/>
                    </a:p>
                    <a:p>
                      <a:pPr marL="0" marR="0" lvl="0" indent="0" algn="l" rtl="0">
                        <a:lnSpc>
                          <a:spcPct val="100000"/>
                        </a:lnSpc>
                        <a:spcBef>
                          <a:spcPts val="6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Female Condoms</a:t>
                      </a:r>
                      <a:endParaRPr/>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5BA27"/>
                    </a:solidFill>
                  </a:tcPr>
                </a:tc>
                <a:extLst>
                  <a:ext uri="{0D108BD9-81ED-4DB2-BD59-A6C34878D82A}">
                    <a16:rowId xmlns:a16="http://schemas.microsoft.com/office/drawing/2014/main" val="10002"/>
                  </a:ext>
                </a:extLst>
              </a:tr>
              <a:tr h="530225">
                <a:tc>
                  <a:txBody>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Spermicides</a:t>
                      </a:r>
                      <a:endParaRPr/>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FFFFFF"/>
                      </a:solidFill>
                      <a:prstDash val="solid"/>
                      <a:round/>
                      <a:headEnd type="none" w="sm" len="sm"/>
                      <a:tailEnd type="none" w="sm" len="sm"/>
                    </a:lnB>
                    <a:solidFill>
                      <a:srgbClr val="FDA091"/>
                    </a:solidFill>
                  </a:tcPr>
                </a:tc>
                <a:extLst>
                  <a:ext uri="{0D108BD9-81ED-4DB2-BD59-A6C34878D82A}">
                    <a16:rowId xmlns:a16="http://schemas.microsoft.com/office/drawing/2014/main" val="10003"/>
                  </a:ext>
                </a:extLst>
              </a:tr>
            </a:tbl>
          </a:graphicData>
        </a:graphic>
      </p:graphicFrame>
      <p:sp>
        <p:nvSpPr>
          <p:cNvPr id="170" name="Google Shape;170;p9"/>
          <p:cNvSpPr/>
          <p:nvPr/>
        </p:nvSpPr>
        <p:spPr>
          <a:xfrm rot="-5400000">
            <a:off x="-1068375" y="3513151"/>
            <a:ext cx="4098900" cy="2209800"/>
          </a:xfrm>
          <a:prstGeom prst="rightArrow">
            <a:avLst>
              <a:gd name="adj1" fmla="val 50000"/>
              <a:gd name="adj2" fmla="val 37211"/>
            </a:avLst>
          </a:prstGeom>
          <a:gradFill>
            <a:gsLst>
              <a:gs pos="0">
                <a:srgbClr val="FDA091"/>
              </a:gs>
              <a:gs pos="100000">
                <a:srgbClr val="C2E806"/>
              </a:gs>
            </a:gsLst>
            <a:lin ang="0" scaled="0"/>
          </a:gradFill>
          <a:ln w="76200" cap="flat" cmpd="sng">
            <a:solidFill>
              <a:srgbClr val="FFFF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txBox="1"/>
          <p:nvPr/>
        </p:nvSpPr>
        <p:spPr>
          <a:xfrm>
            <a:off x="428638" y="2979707"/>
            <a:ext cx="1104900" cy="36879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FFFFFF"/>
              </a:solidFill>
              <a:latin typeface="Arial"/>
              <a:ea typeface="Arial"/>
              <a:cs typeface="Arial"/>
              <a:sym typeface="Arial"/>
            </a:endParaRPr>
          </a:p>
        </p:txBody>
      </p:sp>
      <p:sp>
        <p:nvSpPr>
          <p:cNvPr id="172" name="Google Shape;172;p9"/>
          <p:cNvSpPr txBox="1"/>
          <p:nvPr/>
        </p:nvSpPr>
        <p:spPr>
          <a:xfrm>
            <a:off x="419100" y="5788025"/>
            <a:ext cx="11208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800" b="1">
                <a:solidFill>
                  <a:srgbClr val="000000"/>
                </a:solidFill>
                <a:latin typeface="Arial"/>
                <a:ea typeface="Arial"/>
                <a:cs typeface="Arial"/>
                <a:sym typeface="Arial"/>
              </a:rPr>
              <a:t>Less effective</a:t>
            </a:r>
            <a:endParaRPr/>
          </a:p>
        </p:txBody>
      </p:sp>
      <p:sp>
        <p:nvSpPr>
          <p:cNvPr id="173" name="Google Shape;173;p9"/>
          <p:cNvSpPr txBox="1"/>
          <p:nvPr/>
        </p:nvSpPr>
        <p:spPr>
          <a:xfrm>
            <a:off x="404813" y="2768600"/>
            <a:ext cx="11478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800" b="1">
                <a:solidFill>
                  <a:srgbClr val="000000"/>
                </a:solidFill>
                <a:latin typeface="Arial"/>
                <a:ea typeface="Arial"/>
                <a:cs typeface="Arial"/>
                <a:sym typeface="Arial"/>
              </a:rPr>
              <a:t>More effective</a:t>
            </a:r>
            <a:endParaRPr/>
          </a:p>
        </p:txBody>
      </p:sp>
      <p:grpSp>
        <p:nvGrpSpPr>
          <p:cNvPr id="174" name="Google Shape;174;p9"/>
          <p:cNvGrpSpPr/>
          <p:nvPr/>
        </p:nvGrpSpPr>
        <p:grpSpPr>
          <a:xfrm>
            <a:off x="6832600" y="3495675"/>
            <a:ext cx="1982788" cy="503238"/>
            <a:chOff x="3725" y="3291"/>
            <a:chExt cx="1811" cy="446"/>
          </a:xfrm>
        </p:grpSpPr>
        <p:sp>
          <p:nvSpPr>
            <p:cNvPr id="175" name="Google Shape;175;p9"/>
            <p:cNvSpPr txBox="1"/>
            <p:nvPr/>
          </p:nvSpPr>
          <p:spPr>
            <a:xfrm>
              <a:off x="3961" y="3291"/>
              <a:ext cx="1575" cy="4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B80000"/>
                  </a:solidFill>
                  <a:latin typeface="Arial"/>
                  <a:ea typeface="Arial"/>
                  <a:cs typeface="Arial"/>
                  <a:sym typeface="Arial"/>
                </a:rPr>
                <a:t>Copper IUDs</a:t>
              </a:r>
              <a:endParaRPr/>
            </a:p>
          </p:txBody>
        </p:sp>
        <p:cxnSp>
          <p:nvCxnSpPr>
            <p:cNvPr id="176" name="Google Shape;176;p9"/>
            <p:cNvCxnSpPr/>
            <p:nvPr/>
          </p:nvCxnSpPr>
          <p:spPr>
            <a:xfrm rot="10800000">
              <a:off x="3725" y="3485"/>
              <a:ext cx="287" cy="0"/>
            </a:xfrm>
            <a:prstGeom prst="straightConnector1">
              <a:avLst/>
            </a:prstGeom>
            <a:noFill/>
            <a:ln w="50800" cap="flat" cmpd="sng">
              <a:solidFill>
                <a:srgbClr val="B42B00"/>
              </a:solidFill>
              <a:prstDash val="solid"/>
              <a:round/>
              <a:headEnd type="none" w="sm" len="sm"/>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0"/>
          <p:cNvSpPr txBox="1">
            <a:spLocks noGrp="1"/>
          </p:cNvSpPr>
          <p:nvPr>
            <p:ph type="title"/>
          </p:nvPr>
        </p:nvSpPr>
        <p:spPr>
          <a:xfrm>
            <a:off x="457200" y="17145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latin typeface="Arial"/>
                <a:ea typeface="Arial"/>
                <a:cs typeface="Arial"/>
                <a:sym typeface="Arial"/>
              </a:rPr>
              <a:t>Relative Effectiveness of </a:t>
            </a:r>
            <a:br>
              <a:rPr lang="en-US" sz="3600">
                <a:latin typeface="Arial"/>
                <a:ea typeface="Arial"/>
                <a:cs typeface="Arial"/>
                <a:sym typeface="Arial"/>
              </a:rPr>
            </a:br>
            <a:r>
              <a:rPr lang="en-US" sz="3600">
                <a:latin typeface="Arial"/>
                <a:ea typeface="Arial"/>
                <a:cs typeface="Arial"/>
                <a:sym typeface="Arial"/>
              </a:rPr>
              <a:t>Family Planning Methods </a:t>
            </a:r>
            <a:endParaRPr/>
          </a:p>
        </p:txBody>
      </p:sp>
      <p:graphicFrame>
        <p:nvGraphicFramePr>
          <p:cNvPr id="182" name="Google Shape;182;p10"/>
          <p:cNvGraphicFramePr/>
          <p:nvPr/>
        </p:nvGraphicFramePr>
        <p:xfrm>
          <a:off x="457200" y="1565275"/>
          <a:ext cx="8229600" cy="4783195"/>
        </p:xfrm>
        <a:graphic>
          <a:graphicData uri="http://schemas.openxmlformats.org/drawingml/2006/table">
            <a:tbl>
              <a:tblPr>
                <a:noFill/>
                <a:tableStyleId>{4AD59E52-109F-43FB-A500-D2B50A976255}</a:tableStyleId>
              </a:tblPr>
              <a:tblGrid>
                <a:gridCol w="3617400">
                  <a:extLst>
                    <a:ext uri="{9D8B030D-6E8A-4147-A177-3AD203B41FA5}">
                      <a16:colId xmlns:a16="http://schemas.microsoft.com/office/drawing/2014/main" val="20000"/>
                    </a:ext>
                  </a:extLst>
                </a:gridCol>
                <a:gridCol w="4612200">
                  <a:extLst>
                    <a:ext uri="{9D8B030D-6E8A-4147-A177-3AD203B41FA5}">
                      <a16:colId xmlns:a16="http://schemas.microsoft.com/office/drawing/2014/main" val="20001"/>
                    </a:ext>
                  </a:extLst>
                </a:gridCol>
              </a:tblGrid>
              <a:tr h="582525">
                <a:tc>
                  <a:txBody>
                    <a:bodyPr/>
                    <a:lstStyle/>
                    <a:p>
                      <a:pPr marL="342900" marR="0" lvl="0" indent="-342900" algn="ctr" rtl="0">
                        <a:lnSpc>
                          <a:spcPct val="100000"/>
                        </a:lnSpc>
                        <a:spcBef>
                          <a:spcPts val="0"/>
                        </a:spcBef>
                        <a:spcAft>
                          <a:spcPts val="0"/>
                        </a:spcAft>
                        <a:buClr>
                          <a:schemeClr val="accent1"/>
                        </a:buClr>
                        <a:buSzPts val="1800"/>
                        <a:buFont typeface="Arial"/>
                        <a:buNone/>
                      </a:pPr>
                      <a:r>
                        <a:rPr lang="en-US" sz="1800" b="1" i="0" u="none" strike="noStrike" cap="none">
                          <a:solidFill>
                            <a:schemeClr val="lt1"/>
                          </a:solidFill>
                          <a:latin typeface="Arial"/>
                          <a:ea typeface="Arial"/>
                          <a:cs typeface="Arial"/>
                          <a:sym typeface="Arial"/>
                        </a:rPr>
                        <a:t>Method</a:t>
                      </a:r>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8080"/>
                    </a:solidFill>
                  </a:tcPr>
                </a:tc>
                <a:tc>
                  <a:txBody>
                    <a:bodyPr/>
                    <a:lstStyle/>
                    <a:p>
                      <a:pPr marL="342900" marR="0" lvl="0" indent="-342900" algn="ctr" rtl="0">
                        <a:lnSpc>
                          <a:spcPct val="100000"/>
                        </a:lnSpc>
                        <a:spcBef>
                          <a:spcPts val="0"/>
                        </a:spcBef>
                        <a:spcAft>
                          <a:spcPts val="0"/>
                        </a:spcAft>
                        <a:buClr>
                          <a:schemeClr val="accent1"/>
                        </a:buClr>
                        <a:buSzPts val="1600"/>
                        <a:buFont typeface="Arial"/>
                        <a:buNone/>
                      </a:pPr>
                      <a:r>
                        <a:rPr lang="en-US" sz="1600" b="1" i="0" u="none" strike="noStrike" cap="none">
                          <a:solidFill>
                            <a:schemeClr val="lt1"/>
                          </a:solidFill>
                          <a:latin typeface="Arial"/>
                          <a:ea typeface="Arial"/>
                          <a:cs typeface="Arial"/>
                          <a:sym typeface="Arial"/>
                        </a:rPr>
                        <a:t>  # of unintended pregnancies among</a:t>
                      </a:r>
                      <a:endParaRPr/>
                    </a:p>
                    <a:p>
                      <a:pPr marL="342900" marR="0" lvl="0" indent="-342900" algn="ctr" rtl="0">
                        <a:lnSpc>
                          <a:spcPct val="100000"/>
                        </a:lnSpc>
                        <a:spcBef>
                          <a:spcPts val="0"/>
                        </a:spcBef>
                        <a:spcAft>
                          <a:spcPts val="0"/>
                        </a:spcAft>
                        <a:buClr>
                          <a:schemeClr val="accent1"/>
                        </a:buClr>
                        <a:buSzPts val="1600"/>
                        <a:buFont typeface="Arial"/>
                        <a:buNone/>
                      </a:pPr>
                      <a:r>
                        <a:rPr lang="en-US" sz="1600" b="1" i="0" u="none" strike="noStrike" cap="none">
                          <a:solidFill>
                            <a:schemeClr val="lt1"/>
                          </a:solidFill>
                          <a:latin typeface="Arial"/>
                          <a:ea typeface="Arial"/>
                          <a:cs typeface="Arial"/>
                          <a:sym typeface="Arial"/>
                        </a:rPr>
                        <a:t>1,000 women in 1</a:t>
                      </a:r>
                      <a:r>
                        <a:rPr lang="en-US" sz="1600" b="1" i="0" u="none" strike="noStrike" cap="none" baseline="30000">
                          <a:solidFill>
                            <a:schemeClr val="lt1"/>
                          </a:solidFill>
                          <a:latin typeface="Arial"/>
                          <a:ea typeface="Arial"/>
                          <a:cs typeface="Arial"/>
                          <a:sym typeface="Arial"/>
                        </a:rPr>
                        <a:t>st</a:t>
                      </a:r>
                      <a:r>
                        <a:rPr lang="en-US" sz="1600" b="1" i="0" u="none" strike="noStrike" cap="none">
                          <a:solidFill>
                            <a:schemeClr val="lt1"/>
                          </a:solidFill>
                          <a:latin typeface="Arial"/>
                          <a:ea typeface="Arial"/>
                          <a:cs typeface="Arial"/>
                          <a:sym typeface="Arial"/>
                        </a:rPr>
                        <a:t> year of typical use</a:t>
                      </a:r>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8080"/>
                    </a:solidFill>
                  </a:tcPr>
                </a:tc>
                <a:extLst>
                  <a:ext uri="{0D108BD9-81ED-4DB2-BD59-A6C34878D82A}">
                    <a16:rowId xmlns:a16="http://schemas.microsoft.com/office/drawing/2014/main" val="10000"/>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No method</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850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3366"/>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Withdrawal</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220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Female condom</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210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3"/>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Male condom</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180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3366"/>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4"/>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Pill</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90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3366"/>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5"/>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Injectable</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60</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6"/>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1" i="0" u="none" strike="noStrike" cap="none">
                          <a:solidFill>
                            <a:srgbClr val="000000"/>
                          </a:solidFill>
                          <a:latin typeface="Arial"/>
                          <a:ea typeface="Arial"/>
                          <a:cs typeface="Arial"/>
                          <a:sym typeface="Arial"/>
                        </a:rPr>
                        <a:t>IUD  </a:t>
                      </a:r>
                      <a:r>
                        <a:rPr lang="en-US" sz="1600" b="1" i="0" u="none" strike="noStrike" cap="none">
                          <a:solidFill>
                            <a:srgbClr val="000000"/>
                          </a:solidFill>
                          <a:latin typeface="Arial"/>
                          <a:ea typeface="Arial"/>
                          <a:cs typeface="Arial"/>
                          <a:sym typeface="Arial"/>
                        </a:rPr>
                        <a:t>(Copper/ H-IUD)</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D5DFF4"/>
                    </a:solidFill>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1" i="0" u="none" strike="noStrike" cap="none">
                          <a:solidFill>
                            <a:srgbClr val="000000"/>
                          </a:solidFill>
                          <a:latin typeface="Arial"/>
                          <a:ea typeface="Arial"/>
                          <a:cs typeface="Arial"/>
                          <a:sym typeface="Arial"/>
                        </a:rPr>
                        <a:t>8 / 2       </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D5DFF4"/>
                    </a:solidFill>
                  </a:tcPr>
                </a:tc>
                <a:extLst>
                  <a:ext uri="{0D108BD9-81ED-4DB2-BD59-A6C34878D82A}">
                    <a16:rowId xmlns:a16="http://schemas.microsoft.com/office/drawing/2014/main" val="10007"/>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Female sterilization</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5</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8"/>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Vasectomy</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1.5</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9"/>
                  </a:ext>
                </a:extLst>
              </a:tr>
              <a:tr h="368250">
                <a:tc>
                  <a:txBody>
                    <a:bodyPr/>
                    <a:lstStyle/>
                    <a:p>
                      <a:pPr marL="457200" marR="0" lvl="0" indent="-342900"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Implant</a:t>
                      </a:r>
                      <a:endParaRPr/>
                    </a:p>
                  </a:txBody>
                  <a:tcPr marL="91450" marR="91450" marT="45725" marB="45725" anchor="b">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latin typeface="Arial"/>
                          <a:ea typeface="Arial"/>
                          <a:cs typeface="Arial"/>
                          <a:sym typeface="Arial"/>
                        </a:rPr>
                        <a:t>0.5</a:t>
                      </a:r>
                      <a:endParaRPr/>
                    </a:p>
                  </a:txBody>
                  <a:tcPr marL="91450" marR="91450" marT="45725" marB="45725"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10"/>
                  </a:ext>
                </a:extLst>
              </a:tr>
              <a:tr h="518150">
                <a:tc gridSpan="2">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Source:</a:t>
                      </a:r>
                      <a:r>
                        <a:rPr lang="en-US" sz="1400" b="0" i="0" u="none" strike="noStrike" cap="none">
                          <a:solidFill>
                            <a:srgbClr val="000000"/>
                          </a:solidFill>
                          <a:latin typeface="Arial"/>
                          <a:ea typeface="Arial"/>
                          <a:cs typeface="Arial"/>
                          <a:sym typeface="Arial"/>
                        </a:rPr>
                        <a:t> Trussell J.,  </a:t>
                      </a:r>
                      <a:r>
                        <a:rPr lang="en-US" sz="1400" b="0" i="1" u="none" strike="noStrike" cap="none">
                          <a:solidFill>
                            <a:srgbClr val="000000"/>
                          </a:solidFill>
                          <a:latin typeface="Arial"/>
                          <a:ea typeface="Arial"/>
                          <a:cs typeface="Arial"/>
                          <a:sym typeface="Arial"/>
                        </a:rPr>
                        <a:t>Contraceptive Failure in the United States, </a:t>
                      </a:r>
                      <a:r>
                        <a:rPr lang="en-US" sz="1400" b="0" i="0" u="none" strike="noStrike" cap="none">
                          <a:solidFill>
                            <a:srgbClr val="000000"/>
                          </a:solidFill>
                          <a:latin typeface="Arial"/>
                          <a:ea typeface="Arial"/>
                          <a:cs typeface="Arial"/>
                          <a:sym typeface="Arial"/>
                        </a:rPr>
                        <a:t>Contraception 83 (2011) 397- 404, Elsevier Inc.</a:t>
                      </a:r>
                      <a:endParaRPr sz="1800" b="0" i="0" u="none" strike="noStrike" cap="none">
                        <a:solidFill>
                          <a:srgbClr val="000000"/>
                        </a:solidFill>
                        <a:latin typeface="Arial"/>
                        <a:ea typeface="Arial"/>
                        <a:cs typeface="Arial"/>
                        <a:sym typeface="Arial"/>
                      </a:endParaRPr>
                    </a:p>
                  </a:txBody>
                  <a:tcPr marL="91450" marR="91450" marT="45725" marB="45725"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808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1"/>
          <p:cNvSpPr txBox="1">
            <a:spLocks noGrp="1"/>
          </p:cNvSpPr>
          <p:nvPr>
            <p:ph type="title" idx="4294967295"/>
          </p:nvPr>
        </p:nvSpPr>
        <p:spPr>
          <a:xfrm>
            <a:off x="434975" y="246063"/>
            <a:ext cx="83058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a:t>Copper IUDs: Mechanism of Action</a:t>
            </a:r>
            <a:endParaRPr/>
          </a:p>
        </p:txBody>
      </p:sp>
      <p:sp>
        <p:nvSpPr>
          <p:cNvPr id="188" name="Google Shape;188;p11"/>
          <p:cNvSpPr txBox="1">
            <a:spLocks noGrp="1"/>
          </p:cNvSpPr>
          <p:nvPr>
            <p:ph type="body" idx="4294967295"/>
          </p:nvPr>
        </p:nvSpPr>
        <p:spPr>
          <a:xfrm>
            <a:off x="434975" y="2169432"/>
            <a:ext cx="5277818" cy="39163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800"/>
              <a:buFont typeface="Arial"/>
              <a:buNone/>
            </a:pPr>
            <a:r>
              <a:rPr lang="en-US" sz="2800"/>
              <a:t>    It works by causing a chemical change in the uterus that interferes with the movement and viability of the sperm and prevents its ability to reach the egg for fertilization.</a:t>
            </a:r>
            <a:endParaRPr/>
          </a:p>
        </p:txBody>
      </p:sp>
      <p:pic>
        <p:nvPicPr>
          <p:cNvPr id="189" name="Google Shape;189;p11"/>
          <p:cNvPicPr preferRelativeResize="0">
            <a:picLocks noGrp="1"/>
          </p:cNvPicPr>
          <p:nvPr>
            <p:ph type="body" idx="4294967295"/>
          </p:nvPr>
        </p:nvPicPr>
        <p:blipFill rotWithShape="1">
          <a:blip r:embed="rId3">
            <a:alphaModFix/>
          </a:blip>
          <a:srcRect/>
          <a:stretch/>
        </p:blipFill>
        <p:spPr>
          <a:xfrm>
            <a:off x="5820744" y="2169432"/>
            <a:ext cx="2800204" cy="274308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2"/>
          <p:cNvSpPr txBox="1"/>
          <p:nvPr/>
        </p:nvSpPr>
        <p:spPr>
          <a:xfrm>
            <a:off x="468313" y="2524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Clr>
                <a:srgbClr val="000000"/>
              </a:buClr>
              <a:buSzPts val="3800"/>
              <a:buFont typeface="Arial"/>
              <a:buNone/>
            </a:pPr>
            <a:r>
              <a:rPr lang="en-US" sz="3800" b="1" i="0" u="none" strike="noStrike" cap="none">
                <a:solidFill>
                  <a:srgbClr val="000000"/>
                </a:solidFill>
                <a:latin typeface="Arial"/>
                <a:ea typeface="Arial"/>
                <a:cs typeface="Arial"/>
                <a:sym typeface="Arial"/>
              </a:rPr>
              <a:t>Copper IUDs: Characteristics</a:t>
            </a:r>
            <a:endParaRPr/>
          </a:p>
        </p:txBody>
      </p:sp>
      <p:sp>
        <p:nvSpPr>
          <p:cNvPr id="195" name="Google Shape;195;p12"/>
          <p:cNvSpPr/>
          <p:nvPr/>
        </p:nvSpPr>
        <p:spPr>
          <a:xfrm>
            <a:off x="4354195" y="1427956"/>
            <a:ext cx="4789805" cy="5010150"/>
          </a:xfrm>
          <a:prstGeom prst="rect">
            <a:avLst/>
          </a:prstGeom>
          <a:noFill/>
          <a:ln>
            <a:noFill/>
          </a:ln>
        </p:spPr>
        <p:txBody>
          <a:bodyPr spcFirstLastPara="1" wrap="square" lIns="91425" tIns="91425" rIns="91425" bIns="91425" anchor="t" anchorCtr="0">
            <a:noAutofit/>
          </a:bodyPr>
          <a:lstStyle/>
          <a:p>
            <a:pPr marL="225425" marR="0" lvl="0" indent="-225425" algn="l" rtl="0">
              <a:lnSpc>
                <a:spcPct val="95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Trained provider needed to insert and remove</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Requires a pelvic examination</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Possible pain or discomfort during insertion</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Has potential side effects</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Complications are rare but may occur</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Does not protect against STIs/HIV</a:t>
            </a:r>
            <a:endParaRPr/>
          </a:p>
        </p:txBody>
      </p:sp>
      <p:sp>
        <p:nvSpPr>
          <p:cNvPr id="196" name="Google Shape;196;p12"/>
          <p:cNvSpPr/>
          <p:nvPr/>
        </p:nvSpPr>
        <p:spPr>
          <a:xfrm>
            <a:off x="214313" y="1427956"/>
            <a:ext cx="4017962" cy="4964113"/>
          </a:xfrm>
          <a:prstGeom prst="rect">
            <a:avLst/>
          </a:prstGeom>
          <a:noFill/>
          <a:ln>
            <a:noFill/>
          </a:ln>
        </p:spPr>
        <p:txBody>
          <a:bodyPr spcFirstLastPara="1" wrap="square" lIns="91425" tIns="91425" rIns="91425" bIns="91425" anchor="t" anchorCtr="0">
            <a:noAutofit/>
          </a:bodyPr>
          <a:lstStyle/>
          <a:p>
            <a:pPr marL="225425" marR="0" lvl="0" indent="-225425" algn="l" rtl="0">
              <a:lnSpc>
                <a:spcPct val="95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Safe and highly effective</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Require no user action after insertion</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Long-acting (up to 12 years)</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Rapid return to fertility</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No systemic effects</a:t>
            </a:r>
            <a:endParaRPr/>
          </a:p>
          <a:p>
            <a:pPr marL="225425" marR="0" lvl="0" indent="-225425" algn="l" rtl="0">
              <a:lnSpc>
                <a:spcPct val="100000"/>
              </a:lnSpc>
              <a:spcBef>
                <a:spcPts val="18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Have health benefits</a:t>
            </a:r>
            <a:endParaRPr/>
          </a:p>
        </p:txBody>
      </p:sp>
      <p:sp>
        <p:nvSpPr>
          <p:cNvPr id="197" name="Google Shape;197;p12"/>
          <p:cNvSpPr/>
          <p:nvPr/>
        </p:nvSpPr>
        <p:spPr>
          <a:xfrm>
            <a:off x="468313" y="6216650"/>
            <a:ext cx="6924675" cy="19843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CCP and WHO</a:t>
            </a:r>
            <a:r>
              <a:rPr lang="en-US" sz="1200" b="0" i="1" u="none" strike="noStrike" cap="none">
                <a:solidFill>
                  <a:srgbClr val="000000"/>
                </a:solidFill>
                <a:latin typeface="Arial"/>
                <a:ea typeface="Arial"/>
                <a:cs typeface="Arial"/>
                <a:sym typeface="Arial"/>
              </a:rPr>
              <a:t>, 2018</a:t>
            </a:r>
            <a:r>
              <a:rPr lang="en-US" sz="1300" b="0" i="1" u="none" strike="noStrike" cap="none">
                <a:solidFill>
                  <a:srgbClr val="000000"/>
                </a:solidFill>
                <a:latin typeface="Arial"/>
                <a:ea typeface="Arial"/>
                <a:cs typeface="Arial"/>
                <a:sym typeface="Arial"/>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3"/>
          <p:cNvSpPr txBox="1">
            <a:spLocks noGrp="1"/>
          </p:cNvSpPr>
          <p:nvPr>
            <p:ph type="title" idx="4294967295"/>
          </p:nvPr>
        </p:nvSpPr>
        <p:spPr>
          <a:xfrm>
            <a:off x="468313"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Copper IUDs: Health Benefits</a:t>
            </a:r>
            <a:endParaRPr/>
          </a:p>
        </p:txBody>
      </p:sp>
      <p:sp>
        <p:nvSpPr>
          <p:cNvPr id="203" name="Google Shape;203;p13"/>
          <p:cNvSpPr txBox="1">
            <a:spLocks noGrp="1"/>
          </p:cNvSpPr>
          <p:nvPr>
            <p:ph type="body" idx="4294967295"/>
          </p:nvPr>
        </p:nvSpPr>
        <p:spPr>
          <a:xfrm>
            <a:off x="468313"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800"/>
              <a:buFont typeface="Arial"/>
              <a:buNone/>
            </a:pPr>
            <a:r>
              <a:rPr lang="en-US" sz="2800"/>
              <a:t>IUDs are known to:</a:t>
            </a:r>
            <a:endParaRPr/>
          </a:p>
          <a:p>
            <a:pPr marL="342900" lvl="0" indent="-342900" algn="l" rtl="0">
              <a:spcBef>
                <a:spcPts val="1800"/>
              </a:spcBef>
              <a:spcAft>
                <a:spcPts val="0"/>
              </a:spcAft>
              <a:buClr>
                <a:srgbClr val="000000"/>
              </a:buClr>
              <a:buSzPts val="2800"/>
              <a:buFont typeface="Arial"/>
              <a:buChar char="•"/>
            </a:pPr>
            <a:r>
              <a:rPr lang="en-US" sz="2800"/>
              <a:t>Prevent risks of pregnancy</a:t>
            </a:r>
            <a:endParaRPr/>
          </a:p>
          <a:p>
            <a:pPr marL="342900" lvl="0" indent="-342900" algn="l" rtl="0">
              <a:spcBef>
                <a:spcPts val="1800"/>
              </a:spcBef>
              <a:spcAft>
                <a:spcPts val="0"/>
              </a:spcAft>
              <a:buClr>
                <a:srgbClr val="000000"/>
              </a:buClr>
              <a:buSzPts val="2800"/>
              <a:buFont typeface="Arial"/>
              <a:buChar char="•"/>
            </a:pPr>
            <a:r>
              <a:rPr lang="en-US" sz="2800"/>
              <a:t>Reduce risk of ectopic pregnancy</a:t>
            </a:r>
            <a:endParaRPr/>
          </a:p>
          <a:p>
            <a:pPr marL="742950" lvl="1" indent="-285750" algn="l" rtl="0">
              <a:spcBef>
                <a:spcPts val="520"/>
              </a:spcBef>
              <a:spcAft>
                <a:spcPts val="0"/>
              </a:spcAft>
              <a:buClr>
                <a:srgbClr val="000000"/>
              </a:buClr>
              <a:buSzPts val="2600"/>
              <a:buFont typeface="Arial"/>
              <a:buChar char="–"/>
            </a:pPr>
            <a:r>
              <a:rPr lang="en-US" sz="2600"/>
              <a:t>Rate in IUD users is 12 in 10,000</a:t>
            </a:r>
            <a:endParaRPr/>
          </a:p>
          <a:p>
            <a:pPr marL="742950" lvl="1" indent="-285750" algn="l" rtl="0">
              <a:spcBef>
                <a:spcPts val="520"/>
              </a:spcBef>
              <a:spcAft>
                <a:spcPts val="0"/>
              </a:spcAft>
              <a:buClr>
                <a:srgbClr val="000000"/>
              </a:buClr>
              <a:buSzPts val="2600"/>
              <a:buFont typeface="Arial"/>
              <a:buChar char="–"/>
            </a:pPr>
            <a:r>
              <a:rPr lang="en-US" sz="2600"/>
              <a:t>Rate in women using no contraception is </a:t>
            </a:r>
            <a:br>
              <a:rPr lang="en-US" sz="2600"/>
            </a:br>
            <a:r>
              <a:rPr lang="en-US" sz="2600"/>
              <a:t>65 in 10,000</a:t>
            </a:r>
            <a:endParaRPr/>
          </a:p>
          <a:p>
            <a:pPr marL="342900" lvl="0" indent="-342900" algn="l" rtl="0">
              <a:spcBef>
                <a:spcPts val="1800"/>
              </a:spcBef>
              <a:spcAft>
                <a:spcPts val="0"/>
              </a:spcAft>
              <a:buClr>
                <a:srgbClr val="000000"/>
              </a:buClr>
              <a:buSzPts val="2800"/>
              <a:buFont typeface="Arial"/>
              <a:buChar char="•"/>
            </a:pPr>
            <a:r>
              <a:rPr lang="en-US" sz="2800"/>
              <a:t>May help protect against cervical and endometrial cancer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4"/>
          <p:cNvSpPr txBox="1">
            <a:spLocks noGrp="1"/>
          </p:cNvSpPr>
          <p:nvPr>
            <p:ph type="title" idx="4294967295"/>
          </p:nvPr>
        </p:nvSpPr>
        <p:spPr>
          <a:xfrm>
            <a:off x="468313"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Copper IUDs: Health Risks</a:t>
            </a:r>
            <a:endParaRPr/>
          </a:p>
        </p:txBody>
      </p:sp>
      <p:sp>
        <p:nvSpPr>
          <p:cNvPr id="209" name="Google Shape;209;p14"/>
          <p:cNvSpPr txBox="1">
            <a:spLocks noGrp="1"/>
          </p:cNvSpPr>
          <p:nvPr>
            <p:ph type="body" idx="4294967295"/>
          </p:nvPr>
        </p:nvSpPr>
        <p:spPr>
          <a:xfrm>
            <a:off x="468313"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800"/>
              <a:buFont typeface="Arial"/>
              <a:buNone/>
            </a:pPr>
            <a:r>
              <a:rPr lang="en-US" sz="2800" b="1"/>
              <a:t>Rare:</a:t>
            </a:r>
            <a:endParaRPr/>
          </a:p>
          <a:p>
            <a:pPr marL="342900" lvl="0" indent="-342900" algn="l" rtl="0">
              <a:spcBef>
                <a:spcPts val="560"/>
              </a:spcBef>
              <a:spcAft>
                <a:spcPts val="0"/>
              </a:spcAft>
              <a:buClr>
                <a:srgbClr val="000000"/>
              </a:buClr>
              <a:buSzPts val="2800"/>
              <a:buFont typeface="Arial"/>
              <a:buNone/>
            </a:pPr>
            <a:r>
              <a:rPr lang="en-US" sz="2800"/>
              <a:t>May contribute to anemia if the woman has low iron reserves before insertion.</a:t>
            </a:r>
            <a:endParaRPr/>
          </a:p>
          <a:p>
            <a:pPr marL="342900" lvl="0" indent="-342900" algn="l" rtl="0">
              <a:spcBef>
                <a:spcPts val="560"/>
              </a:spcBef>
              <a:spcAft>
                <a:spcPts val="0"/>
              </a:spcAft>
              <a:buClr>
                <a:srgbClr val="000000"/>
              </a:buClr>
              <a:buSzPts val="2800"/>
              <a:buFont typeface="Arial"/>
              <a:buNone/>
            </a:pPr>
            <a:endParaRPr sz="2800" b="1"/>
          </a:p>
          <a:p>
            <a:pPr marL="342900" lvl="0" indent="-342900" algn="l" rtl="0">
              <a:spcBef>
                <a:spcPts val="560"/>
              </a:spcBef>
              <a:spcAft>
                <a:spcPts val="0"/>
              </a:spcAft>
              <a:buClr>
                <a:srgbClr val="000000"/>
              </a:buClr>
              <a:buSzPts val="2800"/>
              <a:buFont typeface="Arial"/>
              <a:buNone/>
            </a:pPr>
            <a:r>
              <a:rPr lang="en-US" sz="2800"/>
              <a:t>Pelvic Inflammatory disease (PID) may occur if the woman has chlamydia or gonorrhea at the time of insertion.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5"/>
          <p:cNvSpPr/>
          <p:nvPr/>
        </p:nvSpPr>
        <p:spPr>
          <a:xfrm rot="-833672">
            <a:off x="2172679" y="3197838"/>
            <a:ext cx="1408112" cy="1114425"/>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Arial"/>
              <a:ea typeface="Arial"/>
              <a:cs typeface="Arial"/>
              <a:sym typeface="Arial"/>
            </a:endParaRPr>
          </a:p>
        </p:txBody>
      </p:sp>
      <p:sp>
        <p:nvSpPr>
          <p:cNvPr id="216" name="Google Shape;216;p15"/>
          <p:cNvSpPr txBox="1"/>
          <p:nvPr/>
        </p:nvSpPr>
        <p:spPr>
          <a:xfrm>
            <a:off x="203200" y="2149475"/>
            <a:ext cx="2122488" cy="533400"/>
          </a:xfrm>
          <a:prstGeom prst="rect">
            <a:avLst/>
          </a:prstGeom>
          <a:noFill/>
          <a:ln>
            <a:noFill/>
          </a:ln>
        </p:spPr>
        <p:txBody>
          <a:bodyPr spcFirstLastPara="1" wrap="square" lIns="0" tIns="45700" rIns="0" bIns="45700" anchor="t" anchorCtr="0">
            <a:noAutofit/>
          </a:bodyPr>
          <a:lstStyle/>
          <a:p>
            <a:pPr marL="171450" marR="0" lvl="0" indent="-171450" algn="l" rtl="0">
              <a:lnSpc>
                <a:spcPct val="100000"/>
              </a:lnSpc>
              <a:spcBef>
                <a:spcPts val="0"/>
              </a:spcBef>
              <a:spcAft>
                <a:spcPts val="0"/>
              </a:spcAft>
              <a:buClr>
                <a:srgbClr val="FF0000"/>
              </a:buClr>
              <a:buSzPts val="2200"/>
              <a:buFont typeface="Arial"/>
              <a:buNone/>
            </a:pPr>
            <a:r>
              <a:rPr lang="en-US" sz="2200" b="1" i="0" u="none" strike="noStrike" cap="none">
                <a:latin typeface="Arial"/>
                <a:ea typeface="Arial"/>
                <a:cs typeface="Arial"/>
                <a:sym typeface="Arial"/>
              </a:rPr>
              <a:t>After insertion:</a:t>
            </a:r>
            <a:endParaRPr/>
          </a:p>
        </p:txBody>
      </p:sp>
      <p:sp>
        <p:nvSpPr>
          <p:cNvPr id="217" name="Google Shape;217;p15"/>
          <p:cNvSpPr txBox="1"/>
          <p:nvPr/>
        </p:nvSpPr>
        <p:spPr>
          <a:xfrm>
            <a:off x="6940550" y="3703638"/>
            <a:ext cx="984250" cy="396875"/>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rgbClr val="FFFFFF"/>
              </a:solidFill>
              <a:latin typeface="Arial"/>
              <a:ea typeface="Arial"/>
              <a:cs typeface="Arial"/>
              <a:sym typeface="Arial"/>
            </a:endParaRPr>
          </a:p>
        </p:txBody>
      </p:sp>
      <p:pic>
        <p:nvPicPr>
          <p:cNvPr id="218" name="Google Shape;218;p15" descr="stomachache"/>
          <p:cNvPicPr preferRelativeResize="0"/>
          <p:nvPr/>
        </p:nvPicPr>
        <p:blipFill rotWithShape="1">
          <a:blip r:embed="rId3">
            <a:alphaModFix/>
          </a:blip>
          <a:srcRect/>
          <a:stretch/>
        </p:blipFill>
        <p:spPr>
          <a:xfrm>
            <a:off x="2507456" y="2949214"/>
            <a:ext cx="696912" cy="1295400"/>
          </a:xfrm>
          <a:prstGeom prst="rect">
            <a:avLst/>
          </a:prstGeom>
          <a:noFill/>
          <a:ln>
            <a:noFill/>
          </a:ln>
        </p:spPr>
      </p:pic>
      <p:sp>
        <p:nvSpPr>
          <p:cNvPr id="219" name="Google Shape;219;p15"/>
          <p:cNvSpPr txBox="1"/>
          <p:nvPr/>
        </p:nvSpPr>
        <p:spPr>
          <a:xfrm>
            <a:off x="170657" y="3198019"/>
            <a:ext cx="2052637" cy="762000"/>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3300"/>
              </a:buClr>
              <a:buSzPts val="2000"/>
              <a:buFont typeface="Arial"/>
              <a:buNone/>
            </a:pPr>
            <a:r>
              <a:rPr lang="en-US" sz="2000" b="1" i="0" u="none" strike="noStrike" cap="none">
                <a:solidFill>
                  <a:srgbClr val="000000"/>
                </a:solidFill>
                <a:latin typeface="Arial"/>
                <a:ea typeface="Arial"/>
                <a:cs typeface="Arial"/>
                <a:sym typeface="Arial"/>
              </a:rPr>
              <a:t>Some cramps for several days </a:t>
            </a:r>
            <a:endParaRPr sz="2000" b="1" i="0" u="none" strike="noStrike" cap="none">
              <a:solidFill>
                <a:srgbClr val="000000"/>
              </a:solidFill>
              <a:latin typeface="Arial"/>
              <a:ea typeface="Arial"/>
              <a:cs typeface="Arial"/>
              <a:sym typeface="Arial"/>
            </a:endParaRPr>
          </a:p>
        </p:txBody>
      </p:sp>
      <p:sp>
        <p:nvSpPr>
          <p:cNvPr id="220" name="Google Shape;220;p15"/>
          <p:cNvSpPr txBox="1"/>
          <p:nvPr/>
        </p:nvSpPr>
        <p:spPr>
          <a:xfrm>
            <a:off x="107950" y="5418137"/>
            <a:ext cx="2052637" cy="838200"/>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3300"/>
              </a:buClr>
              <a:buSzPts val="2000"/>
              <a:buFont typeface="Arial"/>
              <a:buNone/>
            </a:pPr>
            <a:r>
              <a:rPr lang="en-US" sz="2000" b="1" i="0" u="none" strike="noStrike" cap="none">
                <a:solidFill>
                  <a:srgbClr val="000000"/>
                </a:solidFill>
                <a:latin typeface="Arial"/>
                <a:ea typeface="Arial"/>
                <a:cs typeface="Arial"/>
                <a:sym typeface="Arial"/>
              </a:rPr>
              <a:t>Some spotting for a few weeks</a:t>
            </a:r>
            <a:endParaRPr sz="2000" b="1" i="0" u="none" strike="noStrike" cap="none">
              <a:solidFill>
                <a:srgbClr val="000000"/>
              </a:solidFill>
              <a:latin typeface="Arial"/>
              <a:ea typeface="Arial"/>
              <a:cs typeface="Arial"/>
              <a:sym typeface="Arial"/>
            </a:endParaRPr>
          </a:p>
        </p:txBody>
      </p:sp>
      <p:sp>
        <p:nvSpPr>
          <p:cNvPr id="221" name="Google Shape;221;p15"/>
          <p:cNvSpPr txBox="1"/>
          <p:nvPr/>
        </p:nvSpPr>
        <p:spPr>
          <a:xfrm>
            <a:off x="4432300" y="2149475"/>
            <a:ext cx="4433888" cy="533400"/>
          </a:xfrm>
          <a:prstGeom prst="rect">
            <a:avLst/>
          </a:prstGeom>
          <a:noFill/>
          <a:ln>
            <a:noFill/>
          </a:ln>
        </p:spPr>
        <p:txBody>
          <a:bodyPr spcFirstLastPara="1" wrap="square" lIns="0" tIns="45700" rIns="0" bIns="45700" anchor="t" anchorCtr="0">
            <a:noAutofit/>
          </a:bodyPr>
          <a:lstStyle/>
          <a:p>
            <a:pPr marL="171450" marR="0" lvl="0" indent="-171450" algn="l" rtl="0">
              <a:lnSpc>
                <a:spcPct val="100000"/>
              </a:lnSpc>
              <a:spcBef>
                <a:spcPts val="0"/>
              </a:spcBef>
              <a:spcAft>
                <a:spcPts val="0"/>
              </a:spcAft>
              <a:buClr>
                <a:srgbClr val="FF0000"/>
              </a:buClr>
              <a:buSzPts val="2200"/>
              <a:buFont typeface="Arial"/>
              <a:buNone/>
            </a:pPr>
            <a:r>
              <a:rPr lang="en-US" sz="2200" b="1" i="0" u="none" strike="noStrike" cap="none">
                <a:latin typeface="Arial"/>
                <a:ea typeface="Arial"/>
                <a:cs typeface="Arial"/>
                <a:sym typeface="Arial"/>
              </a:rPr>
              <a:t>Other common side-effects:</a:t>
            </a:r>
            <a:endParaRPr/>
          </a:p>
        </p:txBody>
      </p:sp>
      <p:sp>
        <p:nvSpPr>
          <p:cNvPr id="222" name="Google Shape;222;p15"/>
          <p:cNvSpPr txBox="1"/>
          <p:nvPr/>
        </p:nvSpPr>
        <p:spPr>
          <a:xfrm>
            <a:off x="4479925" y="2662238"/>
            <a:ext cx="2181225" cy="760412"/>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3300"/>
              </a:buClr>
              <a:buSzPts val="2000"/>
              <a:buFont typeface="Arial"/>
              <a:buNone/>
            </a:pPr>
            <a:r>
              <a:rPr lang="en-US" sz="2000" b="1" i="0" u="none" strike="noStrike" cap="none">
                <a:solidFill>
                  <a:srgbClr val="000000"/>
                </a:solidFill>
                <a:latin typeface="Arial"/>
                <a:ea typeface="Arial"/>
                <a:cs typeface="Arial"/>
                <a:sym typeface="Arial"/>
              </a:rPr>
              <a:t>Longer and heavier periods</a:t>
            </a:r>
            <a:endParaRPr sz="2000" b="1" i="0" u="none" strike="noStrike" cap="none">
              <a:solidFill>
                <a:srgbClr val="000000"/>
              </a:solidFill>
              <a:latin typeface="Arial"/>
              <a:ea typeface="Arial"/>
              <a:cs typeface="Arial"/>
              <a:sym typeface="Arial"/>
            </a:endParaRPr>
          </a:p>
        </p:txBody>
      </p:sp>
      <p:sp>
        <p:nvSpPr>
          <p:cNvPr id="223" name="Google Shape;223;p15"/>
          <p:cNvSpPr txBox="1"/>
          <p:nvPr/>
        </p:nvSpPr>
        <p:spPr>
          <a:xfrm>
            <a:off x="4479925" y="3703638"/>
            <a:ext cx="2603500" cy="989012"/>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3300"/>
              </a:buClr>
              <a:buSzPts val="2000"/>
              <a:buFont typeface="Arial"/>
              <a:buNone/>
            </a:pPr>
            <a:r>
              <a:rPr lang="en-US" sz="2000" b="1" i="0" u="none" strike="noStrike" cap="none">
                <a:solidFill>
                  <a:srgbClr val="000000"/>
                </a:solidFill>
                <a:latin typeface="Arial"/>
                <a:ea typeface="Arial"/>
                <a:cs typeface="Arial"/>
                <a:sym typeface="Arial"/>
              </a:rPr>
              <a:t>Bleeding or spotting between periods</a:t>
            </a:r>
            <a:endParaRPr sz="2000" b="1" i="0" u="none" strike="noStrike" cap="none">
              <a:solidFill>
                <a:srgbClr val="000000"/>
              </a:solidFill>
              <a:latin typeface="Arial"/>
              <a:ea typeface="Arial"/>
              <a:cs typeface="Arial"/>
              <a:sym typeface="Arial"/>
            </a:endParaRPr>
          </a:p>
        </p:txBody>
      </p:sp>
      <p:sp>
        <p:nvSpPr>
          <p:cNvPr id="224" name="Google Shape;224;p15"/>
          <p:cNvSpPr txBox="1"/>
          <p:nvPr/>
        </p:nvSpPr>
        <p:spPr>
          <a:xfrm>
            <a:off x="4483100" y="5135562"/>
            <a:ext cx="2392363" cy="763588"/>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3300"/>
              </a:buClr>
              <a:buSzPts val="2000"/>
              <a:buFont typeface="Arial"/>
              <a:buNone/>
            </a:pPr>
            <a:r>
              <a:rPr lang="en-US" sz="2000" b="1" i="0" u="none" strike="noStrike" cap="none">
                <a:solidFill>
                  <a:srgbClr val="000000"/>
                </a:solidFill>
                <a:latin typeface="Arial"/>
                <a:ea typeface="Arial"/>
                <a:cs typeface="Arial"/>
                <a:sym typeface="Arial"/>
              </a:rPr>
              <a:t>More cramps or pain during periods</a:t>
            </a:r>
            <a:endParaRPr sz="2000" b="1" i="0" u="none" strike="noStrike" cap="none">
              <a:solidFill>
                <a:srgbClr val="000000"/>
              </a:solidFill>
              <a:latin typeface="Arial"/>
              <a:ea typeface="Arial"/>
              <a:cs typeface="Arial"/>
              <a:sym typeface="Arial"/>
            </a:endParaRPr>
          </a:p>
        </p:txBody>
      </p:sp>
      <p:grpSp>
        <p:nvGrpSpPr>
          <p:cNvPr id="225" name="Google Shape;225;p15"/>
          <p:cNvGrpSpPr/>
          <p:nvPr/>
        </p:nvGrpSpPr>
        <p:grpSpPr>
          <a:xfrm>
            <a:off x="6921716" y="4593968"/>
            <a:ext cx="1634694" cy="1495682"/>
            <a:chOff x="7462318" y="3762119"/>
            <a:chExt cx="1633657" cy="1495681"/>
          </a:xfrm>
        </p:grpSpPr>
        <p:sp>
          <p:nvSpPr>
            <p:cNvPr id="226" name="Google Shape;226;p15"/>
            <p:cNvSpPr/>
            <p:nvPr/>
          </p:nvSpPr>
          <p:spPr>
            <a:xfrm rot="-833672">
              <a:off x="7575536" y="3914776"/>
              <a:ext cx="1407220" cy="1114425"/>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Arial"/>
                <a:ea typeface="Arial"/>
                <a:cs typeface="Arial"/>
                <a:sym typeface="Arial"/>
              </a:endParaRPr>
            </a:p>
          </p:txBody>
        </p:sp>
        <p:pic>
          <p:nvPicPr>
            <p:cNvPr id="227" name="Google Shape;227;p15" descr="stomachache"/>
            <p:cNvPicPr preferRelativeResize="0"/>
            <p:nvPr/>
          </p:nvPicPr>
          <p:blipFill rotWithShape="1">
            <a:blip r:embed="rId3">
              <a:alphaModFix/>
            </a:blip>
            <a:srcRect/>
            <a:stretch/>
          </p:blipFill>
          <p:spPr>
            <a:xfrm>
              <a:off x="7927341" y="3962400"/>
              <a:ext cx="697747" cy="1295400"/>
            </a:xfrm>
            <a:prstGeom prst="rect">
              <a:avLst/>
            </a:prstGeom>
            <a:noFill/>
            <a:ln>
              <a:noFill/>
            </a:ln>
          </p:spPr>
        </p:pic>
      </p:grpSp>
      <p:grpSp>
        <p:nvGrpSpPr>
          <p:cNvPr id="228" name="Google Shape;228;p15"/>
          <p:cNvGrpSpPr/>
          <p:nvPr/>
        </p:nvGrpSpPr>
        <p:grpSpPr>
          <a:xfrm>
            <a:off x="2212886" y="5154995"/>
            <a:ext cx="1615511" cy="1345771"/>
            <a:chOff x="2380005" y="4404107"/>
            <a:chExt cx="1615358" cy="1345769"/>
          </a:xfrm>
        </p:grpSpPr>
        <p:sp>
          <p:nvSpPr>
            <p:cNvPr id="229" name="Google Shape;229;p15"/>
            <p:cNvSpPr/>
            <p:nvPr/>
          </p:nvSpPr>
          <p:spPr>
            <a:xfrm rot="-833672">
              <a:off x="2484074" y="4557879"/>
              <a:ext cx="1407220" cy="1038225"/>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Arial"/>
                <a:ea typeface="Arial"/>
                <a:cs typeface="Arial"/>
                <a:sym typeface="Arial"/>
              </a:endParaRPr>
            </a:p>
          </p:txBody>
        </p:sp>
        <p:pic>
          <p:nvPicPr>
            <p:cNvPr id="230" name="Google Shape;230;p15" descr="SpottedUndies copy1"/>
            <p:cNvPicPr preferRelativeResize="0"/>
            <p:nvPr/>
          </p:nvPicPr>
          <p:blipFill rotWithShape="1">
            <a:blip r:embed="rId4">
              <a:alphaModFix/>
            </a:blip>
            <a:srcRect/>
            <a:stretch/>
          </p:blipFill>
          <p:spPr>
            <a:xfrm>
              <a:off x="2492796" y="4526954"/>
              <a:ext cx="1446798" cy="1008062"/>
            </a:xfrm>
            <a:prstGeom prst="rect">
              <a:avLst/>
            </a:prstGeom>
            <a:noFill/>
            <a:ln>
              <a:noFill/>
            </a:ln>
          </p:spPr>
        </p:pic>
      </p:grpSp>
      <p:sp>
        <p:nvSpPr>
          <p:cNvPr id="231" name="Google Shape;231;p15"/>
          <p:cNvSpPr/>
          <p:nvPr/>
        </p:nvSpPr>
        <p:spPr>
          <a:xfrm rot="-833672">
            <a:off x="7142163" y="3105944"/>
            <a:ext cx="1408112" cy="1038225"/>
          </a:xfrm>
          <a:prstGeom prst="ellipse">
            <a:avLst/>
          </a:prstGeom>
          <a:solidFill>
            <a:srgbClr val="83E3A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Arial"/>
              <a:ea typeface="Arial"/>
              <a:cs typeface="Arial"/>
              <a:sym typeface="Arial"/>
            </a:endParaRPr>
          </a:p>
        </p:txBody>
      </p:sp>
      <p:pic>
        <p:nvPicPr>
          <p:cNvPr id="232" name="Google Shape;232;p15" descr="SpottedUndies copy1"/>
          <p:cNvPicPr preferRelativeResize="0"/>
          <p:nvPr/>
        </p:nvPicPr>
        <p:blipFill rotWithShape="1">
          <a:blip r:embed="rId4">
            <a:alphaModFix/>
          </a:blip>
          <a:srcRect/>
          <a:stretch/>
        </p:blipFill>
        <p:spPr>
          <a:xfrm>
            <a:off x="7156451" y="3086894"/>
            <a:ext cx="1446212" cy="1008062"/>
          </a:xfrm>
          <a:prstGeom prst="rect">
            <a:avLst/>
          </a:prstGeom>
          <a:noFill/>
          <a:ln>
            <a:noFill/>
          </a:ln>
        </p:spPr>
      </p:pic>
      <p:sp>
        <p:nvSpPr>
          <p:cNvPr id="233" name="Google Shape;233;p15"/>
          <p:cNvSpPr txBox="1"/>
          <p:nvPr/>
        </p:nvSpPr>
        <p:spPr>
          <a:xfrm>
            <a:off x="239713" y="1230313"/>
            <a:ext cx="8961300" cy="7695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FF3300"/>
              </a:buClr>
              <a:buSzPts val="2200"/>
              <a:buFont typeface="Arial"/>
              <a:buNone/>
            </a:pPr>
            <a:r>
              <a:rPr lang="en-US" sz="2200" b="1" i="1" u="none" strike="noStrike" cap="none">
                <a:latin typeface="Arial"/>
                <a:ea typeface="Arial"/>
                <a:cs typeface="Arial"/>
                <a:sym typeface="Arial"/>
              </a:rPr>
              <a:t>If a woman chooses this method, she may have some side-effects. </a:t>
            </a:r>
            <a:br>
              <a:rPr lang="en-US" sz="2200" b="1" i="1" u="none" strike="noStrike" cap="none">
                <a:latin typeface="Arial"/>
                <a:ea typeface="Arial"/>
                <a:cs typeface="Arial"/>
                <a:sym typeface="Arial"/>
              </a:rPr>
            </a:br>
            <a:r>
              <a:rPr lang="en-US" sz="2200" b="1" i="1" u="none" strike="noStrike" cap="none">
                <a:latin typeface="Arial"/>
                <a:ea typeface="Arial"/>
                <a:cs typeface="Arial"/>
                <a:sym typeface="Arial"/>
              </a:rPr>
              <a:t>They are not usually signs of illness. Usually resolve in 3-6 months</a:t>
            </a:r>
            <a:endParaRPr sz="2000" b="1" i="1" u="none" strike="noStrike" cap="none">
              <a:latin typeface="Arial"/>
              <a:ea typeface="Arial"/>
              <a:cs typeface="Arial"/>
              <a:sym typeface="Arial"/>
            </a:endParaRPr>
          </a:p>
        </p:txBody>
      </p:sp>
      <p:grpSp>
        <p:nvGrpSpPr>
          <p:cNvPr id="234" name="Google Shape;234;p15"/>
          <p:cNvGrpSpPr/>
          <p:nvPr/>
        </p:nvGrpSpPr>
        <p:grpSpPr>
          <a:xfrm>
            <a:off x="0" y="-6350"/>
            <a:ext cx="9144000" cy="1154113"/>
            <a:chOff x="-2050" y="0"/>
            <a:chExt cx="9144000" cy="1154113"/>
          </a:xfrm>
        </p:grpSpPr>
        <p:sp>
          <p:nvSpPr>
            <p:cNvPr id="235" name="Google Shape;235;p15"/>
            <p:cNvSpPr/>
            <p:nvPr/>
          </p:nvSpPr>
          <p:spPr>
            <a:xfrm>
              <a:off x="-2050" y="0"/>
              <a:ext cx="9144000"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Clr>
                  <a:srgbClr val="000000"/>
                </a:buClr>
                <a:buSzPts val="3600"/>
                <a:buFont typeface="Arial"/>
                <a:buNone/>
              </a:pPr>
              <a:r>
                <a:rPr lang="en-US" sz="3600" b="1" i="0" u="none" strike="noStrike" cap="none">
                  <a:solidFill>
                    <a:srgbClr val="000000"/>
                  </a:solidFill>
                  <a:latin typeface="Arial"/>
                  <a:ea typeface="Arial"/>
                  <a:cs typeface="Arial"/>
                  <a:sym typeface="Arial"/>
                </a:rPr>
                <a:t>Possible Side-Effects</a:t>
              </a:r>
              <a:endParaRPr/>
            </a:p>
          </p:txBody>
        </p:sp>
        <p:sp>
          <p:nvSpPr>
            <p:cNvPr id="236" name="Google Shape;236;p15"/>
            <p:cNvSpPr/>
            <p:nvPr/>
          </p:nvSpPr>
          <p:spPr>
            <a:xfrm>
              <a:off x="69388" y="103188"/>
              <a:ext cx="1158875" cy="887412"/>
            </a:xfrm>
            <a:prstGeom prst="roundRect">
              <a:avLst>
                <a:gd name="adj" fmla="val 16667"/>
              </a:avLst>
            </a:prstGeom>
            <a:solidFill>
              <a:srgbClr val="008080">
                <a:alpha val="49803"/>
              </a:srgbClr>
            </a:solidFill>
            <a:ln w="9525" cap="flat" cmpd="sng">
              <a:solidFill>
                <a:schemeClr val="lt1"/>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Clr>
                  <a:schemeClr val="lt1"/>
                </a:buClr>
                <a:buSzPts val="1600"/>
                <a:buFont typeface="Arial"/>
                <a:buNone/>
              </a:pPr>
              <a:endParaRPr sz="1600" b="1" i="0" u="none" strike="noStrike" cap="none">
                <a:solidFill>
                  <a:srgbClr val="000000"/>
                </a:solidFill>
                <a:latin typeface="Arial"/>
                <a:ea typeface="Arial"/>
                <a:cs typeface="Arial"/>
                <a:sym typeface="Arial"/>
              </a:endParaRPr>
            </a:p>
          </p:txBody>
        </p:sp>
        <p:sp>
          <p:nvSpPr>
            <p:cNvPr id="237" name="Google Shape;237;p15"/>
            <p:cNvSpPr txBox="1"/>
            <p:nvPr/>
          </p:nvSpPr>
          <p:spPr>
            <a:xfrm>
              <a:off x="69388" y="103188"/>
              <a:ext cx="1171575" cy="33178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238" name="Google Shape;238;p15" descr="IUD"/>
            <p:cNvPicPr preferRelativeResize="0"/>
            <p:nvPr/>
          </p:nvPicPr>
          <p:blipFill rotWithShape="1">
            <a:blip r:embed="rId5">
              <a:alphaModFix/>
            </a:blip>
            <a:srcRect/>
            <a:stretch/>
          </p:blipFill>
          <p:spPr>
            <a:xfrm>
              <a:off x="295660" y="405249"/>
              <a:ext cx="774207" cy="585351"/>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6"/>
          <p:cNvSpPr txBox="1">
            <a:spLocks noGrp="1"/>
          </p:cNvSpPr>
          <p:nvPr>
            <p:ph type="title" idx="4294967295"/>
          </p:nvPr>
        </p:nvSpPr>
        <p:spPr>
          <a:xfrm>
            <a:off x="450850" y="315913"/>
            <a:ext cx="8229600" cy="8382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a:t>Copper IUDs:</a:t>
            </a:r>
            <a:br>
              <a:rPr lang="en-US" sz="2000"/>
            </a:br>
            <a:r>
              <a:rPr lang="en-US"/>
              <a:t>Counseling about Side Effects</a:t>
            </a:r>
            <a:endParaRPr/>
          </a:p>
        </p:txBody>
      </p:sp>
      <p:sp>
        <p:nvSpPr>
          <p:cNvPr id="244" name="Google Shape;244;p16"/>
          <p:cNvSpPr txBox="1">
            <a:spLocks noGrp="1"/>
          </p:cNvSpPr>
          <p:nvPr>
            <p:ph type="body" idx="4294967295"/>
          </p:nvPr>
        </p:nvSpPr>
        <p:spPr>
          <a:xfrm>
            <a:off x="297869" y="1427440"/>
            <a:ext cx="8535562" cy="5484578"/>
          </a:xfrm>
          <a:prstGeom prst="rect">
            <a:avLst/>
          </a:prstGeom>
          <a:noFill/>
          <a:ln>
            <a:noFill/>
          </a:ln>
        </p:spPr>
        <p:txBody>
          <a:bodyPr spcFirstLastPara="1" wrap="square" lIns="91425" tIns="45700" rIns="91425" bIns="45700" anchor="t" anchorCtr="0">
            <a:spAutoFit/>
          </a:bodyPr>
          <a:lstStyle/>
          <a:p>
            <a:pPr marL="342900" lvl="0" indent="-342900" algn="l" rtl="0">
              <a:lnSpc>
                <a:spcPct val="95000"/>
              </a:lnSpc>
              <a:spcBef>
                <a:spcPts val="0"/>
              </a:spcBef>
              <a:spcAft>
                <a:spcPts val="0"/>
              </a:spcAft>
              <a:buClr>
                <a:srgbClr val="000000"/>
              </a:buClr>
              <a:buSzPts val="2400"/>
              <a:buFont typeface="Arial"/>
              <a:buChar char="•"/>
            </a:pPr>
            <a:r>
              <a:rPr lang="en-US" sz="2400"/>
              <a:t>Before insertion, describe common side effects:</a:t>
            </a:r>
            <a:endParaRPr/>
          </a:p>
          <a:p>
            <a:pPr marL="742950" lvl="1" indent="-285750" algn="l" rtl="0">
              <a:lnSpc>
                <a:spcPct val="95000"/>
              </a:lnSpc>
              <a:spcBef>
                <a:spcPts val="600"/>
              </a:spcBef>
              <a:spcAft>
                <a:spcPts val="0"/>
              </a:spcAft>
              <a:buClr>
                <a:srgbClr val="000000"/>
              </a:buClr>
              <a:buSzPts val="2400"/>
              <a:buFont typeface="Arial"/>
              <a:buChar char="–"/>
            </a:pPr>
            <a:r>
              <a:rPr lang="en-US" sz="2400"/>
              <a:t>Heavier and/or prolonged menstrual bleeding</a:t>
            </a:r>
            <a:endParaRPr/>
          </a:p>
          <a:p>
            <a:pPr marL="742950" lvl="1" indent="-285750" algn="l" rtl="0">
              <a:lnSpc>
                <a:spcPct val="95000"/>
              </a:lnSpc>
              <a:spcBef>
                <a:spcPts val="600"/>
              </a:spcBef>
              <a:spcAft>
                <a:spcPts val="0"/>
              </a:spcAft>
              <a:buClr>
                <a:srgbClr val="000000"/>
              </a:buClr>
              <a:buSzPts val="2400"/>
              <a:buFont typeface="Arial"/>
              <a:buChar char="–"/>
            </a:pPr>
            <a:r>
              <a:rPr lang="en-US" sz="2400"/>
              <a:t>Menstrual cramping</a:t>
            </a:r>
            <a:endParaRPr/>
          </a:p>
          <a:p>
            <a:pPr marL="742950" lvl="1" indent="-285750" algn="l" rtl="0">
              <a:lnSpc>
                <a:spcPct val="95000"/>
              </a:lnSpc>
              <a:spcBef>
                <a:spcPts val="600"/>
              </a:spcBef>
              <a:spcAft>
                <a:spcPts val="0"/>
              </a:spcAft>
              <a:buClr>
                <a:srgbClr val="000000"/>
              </a:buClr>
              <a:buSzPts val="2400"/>
              <a:buFont typeface="Arial"/>
              <a:buChar char="–"/>
            </a:pPr>
            <a:r>
              <a:rPr lang="en-US" sz="2400"/>
              <a:t>Spotting between periods</a:t>
            </a:r>
            <a:endParaRPr/>
          </a:p>
          <a:p>
            <a:pPr marL="342900" lvl="0" indent="-342900" algn="l" rtl="0">
              <a:lnSpc>
                <a:spcPct val="95000"/>
              </a:lnSpc>
              <a:spcBef>
                <a:spcPts val="1560"/>
              </a:spcBef>
              <a:spcAft>
                <a:spcPts val="0"/>
              </a:spcAft>
              <a:buClr>
                <a:srgbClr val="000000"/>
              </a:buClr>
              <a:buSzPts val="2400"/>
              <a:buFont typeface="Arial"/>
              <a:buChar char="•"/>
            </a:pPr>
            <a:r>
              <a:rPr lang="en-US" sz="2400"/>
              <a:t>Explain the side effects:</a:t>
            </a:r>
            <a:endParaRPr/>
          </a:p>
          <a:p>
            <a:pPr marL="742950" lvl="1" indent="-285750" algn="l" rtl="0">
              <a:lnSpc>
                <a:spcPct val="95000"/>
              </a:lnSpc>
              <a:spcBef>
                <a:spcPts val="600"/>
              </a:spcBef>
              <a:spcAft>
                <a:spcPts val="0"/>
              </a:spcAft>
              <a:buClr>
                <a:srgbClr val="000000"/>
              </a:buClr>
              <a:buSzPts val="2400"/>
              <a:buFont typeface="Arial"/>
              <a:buChar char="–"/>
            </a:pPr>
            <a:r>
              <a:rPr lang="en-US" sz="2400"/>
              <a:t>These are not signs of illness</a:t>
            </a:r>
            <a:endParaRPr/>
          </a:p>
          <a:p>
            <a:pPr marL="742950" lvl="1" indent="-285750" algn="l" rtl="0">
              <a:lnSpc>
                <a:spcPct val="95000"/>
              </a:lnSpc>
              <a:spcBef>
                <a:spcPts val="600"/>
              </a:spcBef>
              <a:spcAft>
                <a:spcPts val="0"/>
              </a:spcAft>
              <a:buClr>
                <a:srgbClr val="000000"/>
              </a:buClr>
              <a:buSzPts val="2400"/>
              <a:buFont typeface="Arial"/>
              <a:buChar char="–"/>
            </a:pPr>
            <a:r>
              <a:rPr lang="en-US" sz="2400"/>
              <a:t>Usually become less within the first 3–6 months</a:t>
            </a:r>
            <a:endParaRPr/>
          </a:p>
          <a:p>
            <a:pPr marL="342900" lvl="0" indent="-342900" algn="l" rtl="0">
              <a:lnSpc>
                <a:spcPct val="95000"/>
              </a:lnSpc>
              <a:spcBef>
                <a:spcPts val="1560"/>
              </a:spcBef>
              <a:spcAft>
                <a:spcPts val="0"/>
              </a:spcAft>
              <a:buClr>
                <a:srgbClr val="000000"/>
              </a:buClr>
              <a:buSzPts val="2400"/>
              <a:buFont typeface="Arial"/>
              <a:buChar char="•"/>
            </a:pPr>
            <a:r>
              <a:rPr lang="en-US" sz="2400"/>
              <a:t>Encourage the client to come back with questions or concerns anytime.</a:t>
            </a:r>
            <a:endParaRPr/>
          </a:p>
          <a:p>
            <a:pPr marL="342900" lvl="0" indent="-342900" algn="l" rtl="0">
              <a:lnSpc>
                <a:spcPct val="95000"/>
              </a:lnSpc>
              <a:spcBef>
                <a:spcPts val="1560"/>
              </a:spcBef>
              <a:spcAft>
                <a:spcPts val="0"/>
              </a:spcAft>
              <a:buClr>
                <a:srgbClr val="000000"/>
              </a:buClr>
              <a:buSzPts val="2400"/>
              <a:buFont typeface="Arial"/>
              <a:buChar char="•"/>
            </a:pPr>
            <a:r>
              <a:rPr lang="en-US" sz="2400"/>
              <a:t>If a woman finds it bothersome, counseling and support can help. Also, she can have it discontinued at any time she desires for whatever reason. </a:t>
            </a:r>
            <a:endParaRPr sz="2400" b="1" i="1">
              <a:solidFill>
                <a:srgbClr val="E2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Potential Complications</a:t>
            </a:r>
            <a:endParaRPr/>
          </a:p>
        </p:txBody>
      </p:sp>
      <p:sp>
        <p:nvSpPr>
          <p:cNvPr id="250" name="Google Shape;250;p17"/>
          <p:cNvSpPr txBox="1">
            <a:spLocks noGrp="1"/>
          </p:cNvSpPr>
          <p:nvPr>
            <p:ph type="body" idx="1"/>
          </p:nvPr>
        </p:nvSpPr>
        <p:spPr>
          <a:xfrm>
            <a:off x="384684" y="1530950"/>
            <a:ext cx="8229600" cy="50736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rgbClr val="000000"/>
              </a:buClr>
              <a:buSzPts val="2000"/>
              <a:buFont typeface="Arial"/>
              <a:buNone/>
            </a:pPr>
            <a:endParaRPr sz="2000"/>
          </a:p>
          <a:p>
            <a:pPr marL="0" lvl="0" indent="0" algn="just" rtl="0">
              <a:spcBef>
                <a:spcPts val="560"/>
              </a:spcBef>
              <a:spcAft>
                <a:spcPts val="0"/>
              </a:spcAft>
              <a:buClr>
                <a:srgbClr val="000000"/>
              </a:buClr>
              <a:buSzPts val="2800"/>
              <a:buFont typeface="Arial"/>
              <a:buNone/>
            </a:pPr>
            <a:r>
              <a:rPr lang="en-US" sz="2800"/>
              <a:t>Complications are rare and related to provider skills and adherence to Infection prevention practices:</a:t>
            </a:r>
            <a:endParaRPr/>
          </a:p>
          <a:p>
            <a:pPr marL="342900" lvl="0" indent="-342900" algn="just" rtl="0">
              <a:spcBef>
                <a:spcPts val="560"/>
              </a:spcBef>
              <a:spcAft>
                <a:spcPts val="0"/>
              </a:spcAft>
              <a:buClr>
                <a:srgbClr val="000000"/>
              </a:buClr>
              <a:buSzPts val="2800"/>
              <a:buFont typeface="Arial"/>
              <a:buChar char="•"/>
            </a:pPr>
            <a:r>
              <a:rPr lang="en-US" sz="2800"/>
              <a:t>Perforation of the wall of the uterus by the IUD or Instrument. </a:t>
            </a:r>
            <a:endParaRPr/>
          </a:p>
          <a:p>
            <a:pPr marL="342900" lvl="0" indent="-342900" algn="just" rtl="0">
              <a:spcBef>
                <a:spcPts val="560"/>
              </a:spcBef>
              <a:spcAft>
                <a:spcPts val="0"/>
              </a:spcAft>
              <a:buClr>
                <a:srgbClr val="000000"/>
              </a:buClr>
              <a:buSzPts val="2800"/>
              <a:buFont typeface="Arial"/>
              <a:buChar char="•"/>
            </a:pPr>
            <a:r>
              <a:rPr lang="en-US" sz="2800"/>
              <a:t>Infection</a:t>
            </a:r>
            <a:endParaRPr/>
          </a:p>
          <a:p>
            <a:pPr marL="342900" lvl="0" indent="-342900" algn="just" rtl="0">
              <a:spcBef>
                <a:spcPts val="560"/>
              </a:spcBef>
              <a:spcAft>
                <a:spcPts val="0"/>
              </a:spcAft>
              <a:buClr>
                <a:srgbClr val="000000"/>
              </a:buClr>
              <a:buSzPts val="2800"/>
              <a:buFont typeface="Arial"/>
              <a:buChar char="•"/>
            </a:pPr>
            <a:r>
              <a:rPr lang="en-US" sz="2800"/>
              <a:t>Expulsion</a:t>
            </a:r>
            <a:endParaRPr/>
          </a:p>
          <a:p>
            <a:pPr marL="0" lvl="0" indent="0" algn="just" rtl="0">
              <a:spcBef>
                <a:spcPts val="400"/>
              </a:spcBef>
              <a:spcAft>
                <a:spcPts val="0"/>
              </a:spcAft>
              <a:buClr>
                <a:srgbClr val="000000"/>
              </a:buClr>
              <a:buSzPts val="2000"/>
              <a:buFont typeface="Arial"/>
              <a:buNone/>
            </a:pPr>
            <a:endParaRPr sz="2000"/>
          </a:p>
          <a:p>
            <a:pPr marL="0" lvl="0" indent="0" algn="just" rtl="0">
              <a:spcBef>
                <a:spcPts val="640"/>
              </a:spcBef>
              <a:spcAft>
                <a:spcPts val="0"/>
              </a:spcAft>
              <a:buClr>
                <a:srgbClr val="000000"/>
              </a:buClr>
              <a:buSzPts val="3200"/>
              <a:buFont typeface="Arial"/>
              <a:buNone/>
            </a:pPr>
            <a:endParaRPr/>
          </a:p>
        </p:txBody>
      </p:sp>
      <p:sp>
        <p:nvSpPr>
          <p:cNvPr id="251" name="Google Shape;251;p17"/>
          <p:cNvSpPr txBox="1"/>
          <p:nvPr/>
        </p:nvSpPr>
        <p:spPr>
          <a:xfrm>
            <a:off x="724829" y="6192450"/>
            <a:ext cx="45720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a:solidFill>
                  <a:srgbClr val="000000"/>
                </a:solidFill>
                <a:latin typeface="Quattrocento Sans"/>
                <a:ea typeface="Quattrocento Sans"/>
                <a:cs typeface="Quattrocento Sans"/>
                <a:sym typeface="Quattrocento Sans"/>
              </a:rPr>
              <a:t>http://www.fphandbook.org</a:t>
            </a:r>
            <a:r>
              <a:rPr lang="en-US" sz="1200" b="0" i="0" u="none" strike="noStrike" cap="none">
                <a:solidFill>
                  <a:srgbClr val="FF0000"/>
                </a:solidFill>
                <a:latin typeface="Times New Roman"/>
                <a:ea typeface="Times New Roman"/>
                <a:cs typeface="Times New Roman"/>
                <a:sym typeface="Times New Roman"/>
              </a:rPr>
              <a:t> </a:t>
            </a:r>
            <a:endParaRPr sz="2400">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Why some women say they like the IUD</a:t>
            </a:r>
            <a:endParaRPr/>
          </a:p>
        </p:txBody>
      </p:sp>
      <p:sp>
        <p:nvSpPr>
          <p:cNvPr id="257" name="Google Shape;257;p18"/>
          <p:cNvSpPr txBox="1">
            <a:spLocks noGrp="1"/>
          </p:cNvSpPr>
          <p:nvPr>
            <p:ph type="body" idx="1"/>
          </p:nvPr>
        </p:nvSpPr>
        <p:spPr>
          <a:xfrm>
            <a:off x="457200" y="1700561"/>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3200"/>
              <a:buFont typeface="Arial"/>
              <a:buChar char="•"/>
            </a:pPr>
            <a:r>
              <a:rPr lang="en-US"/>
              <a:t>Very effective.</a:t>
            </a:r>
            <a:endParaRPr/>
          </a:p>
          <a:p>
            <a:pPr marL="342900" lvl="0" indent="-342900" algn="l" rtl="0">
              <a:spcBef>
                <a:spcPts val="640"/>
              </a:spcBef>
              <a:spcAft>
                <a:spcPts val="0"/>
              </a:spcAft>
              <a:buClr>
                <a:srgbClr val="000000"/>
              </a:buClr>
              <a:buSzPts val="3200"/>
              <a:buFont typeface="Arial"/>
              <a:buChar char="•"/>
            </a:pPr>
            <a:r>
              <a:rPr lang="en-US"/>
              <a:t>Long-lasting.</a:t>
            </a:r>
            <a:endParaRPr/>
          </a:p>
          <a:p>
            <a:pPr marL="342900" lvl="0" indent="-342900" algn="l" rtl="0">
              <a:spcBef>
                <a:spcPts val="640"/>
              </a:spcBef>
              <a:spcAft>
                <a:spcPts val="0"/>
              </a:spcAft>
              <a:buClr>
                <a:srgbClr val="000000"/>
              </a:buClr>
              <a:buSzPts val="3200"/>
              <a:buFont typeface="Arial"/>
              <a:buChar char="•"/>
            </a:pPr>
            <a:r>
              <a:rPr lang="en-US"/>
              <a:t>Is private - no one can tell that the woman is using an IUD.</a:t>
            </a:r>
            <a:endParaRPr/>
          </a:p>
          <a:p>
            <a:pPr marL="342900" lvl="0" indent="-342900" algn="l" rtl="0">
              <a:spcBef>
                <a:spcPts val="640"/>
              </a:spcBef>
              <a:spcAft>
                <a:spcPts val="0"/>
              </a:spcAft>
              <a:buClr>
                <a:srgbClr val="000000"/>
              </a:buClr>
              <a:buSzPts val="3200"/>
              <a:buFont typeface="Arial"/>
              <a:buChar char="•"/>
            </a:pPr>
            <a:r>
              <a:rPr lang="en-US"/>
              <a:t>No further action by the user or supplies are needed once the IUD is inserted.</a:t>
            </a:r>
            <a:endParaRPr/>
          </a:p>
        </p:txBody>
      </p:sp>
      <p:sp>
        <p:nvSpPr>
          <p:cNvPr id="258" name="Google Shape;258;p18"/>
          <p:cNvSpPr txBox="1"/>
          <p:nvPr/>
        </p:nvSpPr>
        <p:spPr>
          <a:xfrm>
            <a:off x="780586" y="5766072"/>
            <a:ext cx="45720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a:solidFill>
                  <a:srgbClr val="000000"/>
                </a:solidFill>
                <a:latin typeface="Quattrocento Sans"/>
                <a:ea typeface="Quattrocento Sans"/>
                <a:cs typeface="Quattrocento Sans"/>
                <a:sym typeface="Quattrocento Sans"/>
              </a:rPr>
              <a:t>http://www.fphandbook.org</a:t>
            </a:r>
            <a:r>
              <a:rPr lang="en-US" sz="1200" b="0" i="0" u="none" strike="noStrike" cap="none">
                <a:solidFill>
                  <a:srgbClr val="FF0000"/>
                </a:solidFill>
                <a:latin typeface="Times New Roman"/>
                <a:ea typeface="Times New Roman"/>
                <a:cs typeface="Times New Roman"/>
                <a:sym typeface="Times New Roman"/>
              </a:rPr>
              <a:t> </a:t>
            </a:r>
            <a:endParaRPr sz="24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57">
                                            <p:txEl>
                                              <p:pRg st="0" end="0"/>
                                            </p:txEl>
                                          </p:spTgt>
                                        </p:tgtEl>
                                        <p:attrNameLst>
                                          <p:attrName>style.visibility</p:attrName>
                                        </p:attrNameLst>
                                      </p:cBhvr>
                                      <p:to>
                                        <p:strVal val="visible"/>
                                      </p:to>
                                    </p:set>
                                    <p:animEffect transition="in" filter="fade">
                                      <p:cBhvr>
                                        <p:cTn id="11" dur="1000"/>
                                        <p:tgtEl>
                                          <p:spTgt spid="25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7">
                                            <p:txEl>
                                              <p:pRg st="1" end="1"/>
                                            </p:txEl>
                                          </p:spTgt>
                                        </p:tgtEl>
                                        <p:attrNameLst>
                                          <p:attrName>style.visibility</p:attrName>
                                        </p:attrNameLst>
                                      </p:cBhvr>
                                      <p:to>
                                        <p:strVal val="visible"/>
                                      </p:to>
                                    </p:set>
                                    <p:animEffect transition="in" filter="fade">
                                      <p:cBhvr>
                                        <p:cTn id="16" dur="1000"/>
                                        <p:tgtEl>
                                          <p:spTgt spid="25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7">
                                            <p:txEl>
                                              <p:pRg st="2" end="2"/>
                                            </p:txEl>
                                          </p:spTgt>
                                        </p:tgtEl>
                                        <p:attrNameLst>
                                          <p:attrName>style.visibility</p:attrName>
                                        </p:attrNameLst>
                                      </p:cBhvr>
                                      <p:to>
                                        <p:strVal val="visible"/>
                                      </p:to>
                                    </p:set>
                                    <p:animEffect transition="in" filter="fade">
                                      <p:cBhvr>
                                        <p:cTn id="21" dur="1000"/>
                                        <p:tgtEl>
                                          <p:spTgt spid="25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7">
                                            <p:txEl>
                                              <p:pRg st="3" end="3"/>
                                            </p:txEl>
                                          </p:spTgt>
                                        </p:tgtEl>
                                        <p:attrNameLst>
                                          <p:attrName>style.visibility</p:attrName>
                                        </p:attrNameLst>
                                      </p:cBhvr>
                                      <p:to>
                                        <p:strVal val="visible"/>
                                      </p:to>
                                    </p:set>
                                    <p:animEffect transition="in" filter="fade">
                                      <p:cBhvr>
                                        <p:cTn id="26" dur="1000"/>
                                        <p:tgtEl>
                                          <p:spTgt spid="25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186;p11">
            <a:extLst>
              <a:ext uri="{FF2B5EF4-FFF2-40B4-BE49-F238E27FC236}">
                <a16:creationId xmlns:a16="http://schemas.microsoft.com/office/drawing/2014/main" id="{DD5BA0C1-B4A5-54B9-695C-821EA9BCC260}"/>
              </a:ext>
            </a:extLst>
          </p:cNvPr>
          <p:cNvSpPr txBox="1">
            <a:spLocks noGrp="1" noChangeArrowheads="1"/>
          </p:cNvSpPr>
          <p:nvPr>
            <p:ph type="title" idx="4294967295"/>
          </p:nvPr>
        </p:nvSpPr>
        <p:spPr>
          <a:xfrm>
            <a:off x="468313" y="252413"/>
            <a:ext cx="8229600" cy="1143000"/>
          </a:xfrm>
        </p:spPr>
        <p:txBody>
          <a:bodyPr/>
          <a:lstStyle/>
          <a:p>
            <a:pPr eaLnBrk="1" hangingPunct="1">
              <a:lnSpc>
                <a:spcPct val="85000"/>
              </a:lnSpc>
              <a:buSzPts val="3800"/>
            </a:pPr>
            <a:r>
              <a:rPr lang="en-US" altLang="en-US" sz="3200" b="1">
                <a:latin typeface="Arial" panose="020B0604020202020204" pitchFamily="34" charset="0"/>
                <a:cs typeface="Arial" panose="020B0604020202020204" pitchFamily="34" charset="0"/>
              </a:rPr>
              <a:t> Fact Sheet</a:t>
            </a:r>
          </a:p>
        </p:txBody>
      </p:sp>
      <p:sp>
        <p:nvSpPr>
          <p:cNvPr id="35842" name="Google Shape;187;p11">
            <a:extLst>
              <a:ext uri="{FF2B5EF4-FFF2-40B4-BE49-F238E27FC236}">
                <a16:creationId xmlns:a16="http://schemas.microsoft.com/office/drawing/2014/main" id="{2B4FF3BF-5606-4777-DAC9-D42A9B6CBD99}"/>
              </a:ext>
            </a:extLst>
          </p:cNvPr>
          <p:cNvSpPr txBox="1">
            <a:spLocks noGrp="1" noChangeArrowheads="1"/>
          </p:cNvSpPr>
          <p:nvPr>
            <p:ph type="body" idx="4294967295"/>
          </p:nvPr>
        </p:nvSpPr>
        <p:spPr>
          <a:xfrm>
            <a:off x="446088" y="1752600"/>
            <a:ext cx="3562350" cy="4830763"/>
          </a:xfrm>
        </p:spPr>
        <p:txBody>
          <a:bodyPr/>
          <a:lstStyle/>
          <a:p>
            <a:pPr marL="342900" indent="-342900" eaLnBrk="1" hangingPunct="1">
              <a:spcBef>
                <a:spcPts val="1200"/>
              </a:spcBef>
              <a:buSzPts val="2400"/>
              <a:buFont typeface="Arial" panose="020B0604020202020204" pitchFamily="34" charset="0"/>
              <a:buChar char="•"/>
            </a:pPr>
            <a:r>
              <a:rPr lang="en-US" altLang="en-US" sz="3000" dirty="0"/>
              <a:t>Review the fact sheet.</a:t>
            </a:r>
          </a:p>
          <a:p>
            <a:pPr marL="342900" indent="-342900" eaLnBrk="1" hangingPunct="1">
              <a:spcBef>
                <a:spcPts val="1200"/>
              </a:spcBef>
              <a:buSzPts val="2400"/>
              <a:buFont typeface="Arial" panose="020B0604020202020204" pitchFamily="34" charset="0"/>
              <a:buChar char="•"/>
            </a:pPr>
            <a:r>
              <a:rPr lang="en-US" altLang="en-US" sz="3000" dirty="0"/>
              <a:t>What additional questions or comments do you have about the characteristics of the IUD? </a:t>
            </a:r>
          </a:p>
          <a:p>
            <a:pPr marL="342900" indent="-342900" eaLnBrk="1" hangingPunct="1">
              <a:buSzPts val="2400"/>
            </a:pPr>
            <a:endParaRPr lang="en-US" altLang="en-US" sz="200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366A2FA-8E7D-FAD8-8373-AD1E0D3522CE}"/>
              </a:ext>
            </a:extLst>
          </p:cNvPr>
          <p:cNvPicPr>
            <a:picLocks noChangeAspect="1"/>
          </p:cNvPicPr>
          <p:nvPr/>
        </p:nvPicPr>
        <p:blipFill>
          <a:blip r:embed="rId3"/>
          <a:stretch>
            <a:fillRect/>
          </a:stretch>
        </p:blipFill>
        <p:spPr>
          <a:xfrm>
            <a:off x="4701161" y="1466436"/>
            <a:ext cx="3490123" cy="459259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a:t>Summary</a:t>
            </a:r>
            <a:endParaRPr/>
          </a:p>
        </p:txBody>
      </p:sp>
      <p:sp>
        <p:nvSpPr>
          <p:cNvPr id="264" name="Google Shape;264;p19"/>
          <p:cNvSpPr txBox="1">
            <a:spLocks noGrp="1"/>
          </p:cNvSpPr>
          <p:nvPr>
            <p:ph type="body" idx="1"/>
          </p:nvPr>
        </p:nvSpPr>
        <p:spPr>
          <a:xfrm>
            <a:off x="0" y="1395412"/>
            <a:ext cx="8901953" cy="5462587"/>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000"/>
              <a:buFont typeface="Arial"/>
              <a:buChar char="•"/>
            </a:pPr>
            <a:r>
              <a:rPr lang="en-US" sz="2000"/>
              <a:t>Copper IUD is a small device inserted inside the uterus by a trained provider.</a:t>
            </a:r>
            <a:endParaRPr/>
          </a:p>
          <a:p>
            <a:pPr marL="342900" marR="0" lvl="0" indent="-342900" algn="l" rtl="0">
              <a:lnSpc>
                <a:spcPct val="100000"/>
              </a:lnSpc>
              <a:spcBef>
                <a:spcPts val="0"/>
              </a:spcBef>
              <a:spcAft>
                <a:spcPts val="0"/>
              </a:spcAft>
              <a:buSzPts val="2000"/>
              <a:buChar char="•"/>
            </a:pPr>
            <a:r>
              <a:rPr lang="en-US" sz="2000"/>
              <a:t>Little action is required by the client once it is inserted.</a:t>
            </a:r>
            <a:endParaRPr sz="2000"/>
          </a:p>
          <a:p>
            <a:pPr marL="342900" marR="0" lvl="0" indent="-342900" algn="l" rtl="0">
              <a:lnSpc>
                <a:spcPct val="100000"/>
              </a:lnSpc>
              <a:spcBef>
                <a:spcPts val="0"/>
              </a:spcBef>
              <a:spcAft>
                <a:spcPts val="0"/>
              </a:spcAft>
              <a:buSzPts val="2000"/>
              <a:buChar char="•"/>
            </a:pPr>
            <a:r>
              <a:rPr lang="en-US" sz="2000"/>
              <a:t>Are very effective (more than 99 percent effective) in preventing pregnancy.</a:t>
            </a:r>
            <a:endParaRPr sz="2000"/>
          </a:p>
          <a:p>
            <a:pPr marL="342900" marR="0" lvl="0" indent="-342900" algn="l" rtl="0">
              <a:lnSpc>
                <a:spcPct val="100000"/>
              </a:lnSpc>
              <a:spcBef>
                <a:spcPts val="0"/>
              </a:spcBef>
              <a:spcAft>
                <a:spcPts val="0"/>
              </a:spcAft>
              <a:buSzPts val="2000"/>
              <a:buChar char="•"/>
            </a:pPr>
            <a:r>
              <a:rPr lang="en-US" sz="2000"/>
              <a:t>Are long-acting and easily reversible. </a:t>
            </a:r>
            <a:endParaRPr sz="2000"/>
          </a:p>
          <a:p>
            <a:pPr marL="342900" marR="0" lvl="0" indent="-342900" algn="l" rtl="0">
              <a:lnSpc>
                <a:spcPct val="100000"/>
              </a:lnSpc>
              <a:spcBef>
                <a:spcPts val="0"/>
              </a:spcBef>
              <a:spcAft>
                <a:spcPts val="0"/>
              </a:spcAft>
              <a:buSzPts val="2000"/>
              <a:buChar char="•"/>
            </a:pPr>
            <a:r>
              <a:rPr lang="en-US" sz="2000"/>
              <a:t>IUDs can work up to 12 years (depending on type) and can be easily removed by a provider whenever the woman wants.</a:t>
            </a:r>
            <a:endParaRPr sz="2000"/>
          </a:p>
          <a:p>
            <a:pPr marL="342900" marR="0" lvl="0" indent="-342900" algn="l" rtl="0">
              <a:lnSpc>
                <a:spcPct val="100000"/>
              </a:lnSpc>
              <a:spcBef>
                <a:spcPts val="0"/>
              </a:spcBef>
              <a:spcAft>
                <a:spcPts val="0"/>
              </a:spcAft>
              <a:buSzPts val="2000"/>
              <a:buChar char="•"/>
            </a:pPr>
            <a:r>
              <a:rPr lang="en-US" sz="2000"/>
              <a:t>Rapid return to fertility after an IUD is removed.</a:t>
            </a:r>
            <a:endParaRPr sz="2000"/>
          </a:p>
          <a:p>
            <a:pPr marL="342900" marR="0" lvl="0" indent="-342900" algn="l" rtl="0">
              <a:lnSpc>
                <a:spcPct val="100000"/>
              </a:lnSpc>
              <a:spcBef>
                <a:spcPts val="0"/>
              </a:spcBef>
              <a:spcAft>
                <a:spcPts val="0"/>
              </a:spcAft>
              <a:buSzPts val="2000"/>
              <a:buChar char="•"/>
            </a:pPr>
            <a:r>
              <a:rPr lang="en-US" sz="2000"/>
              <a:t>IUDs can be used by women who have never had a baby without having any negative effect on their future fertility. </a:t>
            </a:r>
            <a:endParaRPr sz="2000"/>
          </a:p>
          <a:p>
            <a:pPr marL="342900" marR="0" lvl="0" indent="-342900" algn="l" rtl="0">
              <a:lnSpc>
                <a:spcPct val="100000"/>
              </a:lnSpc>
              <a:spcBef>
                <a:spcPts val="0"/>
              </a:spcBef>
              <a:spcAft>
                <a:spcPts val="0"/>
              </a:spcAft>
              <a:buSzPts val="2000"/>
              <a:buChar char="•"/>
            </a:pPr>
            <a:r>
              <a:rPr lang="en-US" sz="2000"/>
              <a:t>IUDs can be used in the Immediate Postpartum period before discharge from the facility after childbirth. It is not recommended between 48 hrs-4-6 weeks after birth.</a:t>
            </a:r>
            <a:endParaRPr sz="2000"/>
          </a:p>
          <a:p>
            <a:pPr marL="342900" marR="0" lvl="0" indent="-342900" algn="l" rtl="0">
              <a:lnSpc>
                <a:spcPct val="100000"/>
              </a:lnSpc>
              <a:spcBef>
                <a:spcPts val="0"/>
              </a:spcBef>
              <a:spcAft>
                <a:spcPts val="0"/>
              </a:spcAft>
              <a:buSzPts val="2000"/>
              <a:buChar char="•"/>
            </a:pPr>
            <a:r>
              <a:rPr lang="en-US" sz="2000"/>
              <a:t>Are very safe. </a:t>
            </a:r>
            <a:endParaRPr sz="2000"/>
          </a:p>
          <a:p>
            <a:pPr marL="342900" marR="0" lvl="0" indent="-342900" algn="l" rtl="0">
              <a:lnSpc>
                <a:spcPct val="100000"/>
              </a:lnSpc>
              <a:spcBef>
                <a:spcPts val="0"/>
              </a:spcBef>
              <a:spcAft>
                <a:spcPts val="0"/>
              </a:spcAft>
              <a:buSzPts val="2000"/>
              <a:buChar char="•"/>
            </a:pPr>
            <a:r>
              <a:rPr lang="en-US" sz="2000"/>
              <a:t>They might increase menstrual bleeding or cramps.</a:t>
            </a:r>
            <a:endParaRPr sz="2000"/>
          </a:p>
          <a:p>
            <a:pPr marL="342900" marR="0" lvl="0" indent="-342900" algn="l" rtl="0">
              <a:lnSpc>
                <a:spcPct val="100000"/>
              </a:lnSpc>
              <a:spcBef>
                <a:spcPts val="0"/>
              </a:spcBef>
              <a:spcAft>
                <a:spcPts val="0"/>
              </a:spcAft>
              <a:buSzPts val="2000"/>
              <a:buChar char="•"/>
            </a:pPr>
            <a:r>
              <a:rPr lang="en-US" sz="2000"/>
              <a:t>They do not protect against STIs or HIV and AIDS</a:t>
            </a:r>
            <a:endParaRPr sz="2000"/>
          </a:p>
          <a:p>
            <a:pPr marL="342900" lvl="0" indent="-215900" algn="l" rtl="0">
              <a:spcBef>
                <a:spcPts val="400"/>
              </a:spcBef>
              <a:spcAft>
                <a:spcPts val="0"/>
              </a:spcAft>
              <a:buClr>
                <a:srgbClr val="000000"/>
              </a:buClr>
              <a:buSzPts val="2000"/>
              <a:buFont typeface="Arial"/>
              <a:buNone/>
            </a:pPr>
            <a:endParaRPr sz="2000"/>
          </a:p>
        </p:txBody>
      </p:sp>
    </p:spTree>
  </p:cSld>
  <p:clrMapOvr>
    <a:masterClrMapping/>
  </p:clrMapOvr>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9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CF6AC7-AB94-4D7A-942E-C1DDEF9E9E3C}">
  <ds:schemaRefs>
    <ds:schemaRef ds:uri="1b272b03-6f34-4839-987f-e6d34f92f785"/>
    <ds:schemaRef ds:uri="71c45d75-c9c9-409a-a4e9-a617adc7c43c"/>
    <ds:schemaRef ds:uri="8d42e0dd-18ca-448e-996e-c2aaa315e839"/>
    <ds:schemaRef ds:uri="c8df3461-28a5-4f07-a897-5548def6a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2E5253E-2477-405A-8439-501C330AA2B5}">
  <ds:schemaRefs>
    <ds:schemaRef ds:uri="http://schemas.microsoft.com/sharepoint/v3/contenttype/forms"/>
  </ds:schemaRefs>
</ds:datastoreItem>
</file>

<file path=customXml/itemProps3.xml><?xml version="1.0" encoding="utf-8"?>
<ds:datastoreItem xmlns:ds="http://schemas.openxmlformats.org/officeDocument/2006/customXml" ds:itemID="{F950DDE3-B788-4349-9944-C046FECCC482}">
  <ds:schemaRefs>
    <ds:schemaRef ds:uri="1b272b03-6f34-4839-987f-e6d34f92f785"/>
    <ds:schemaRef ds:uri="71c45d75-c9c9-409a-a4e9-a617adc7c43c"/>
    <ds:schemaRef ds:uri="8d42e0dd-18ca-448e-996e-c2aaa315e83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20</Slides>
  <Notes>20</Notes>
  <HiddenSlides>0</HiddenSlides>
  <ScaleCrop>false</ScaleCrop>
  <HeadingPairs>
    <vt:vector size="4" baseType="variant">
      <vt:variant>
        <vt:lpstr>Theme</vt:lpstr>
      </vt:variant>
      <vt:variant>
        <vt:i4>8</vt:i4>
      </vt:variant>
      <vt:variant>
        <vt:lpstr>Slide Titles</vt:lpstr>
      </vt:variant>
      <vt:variant>
        <vt:i4>20</vt:i4>
      </vt:variant>
    </vt:vector>
  </HeadingPairs>
  <TitlesOfParts>
    <vt:vector size="28" baseType="lpstr">
      <vt:lpstr>2_Default Design</vt:lpstr>
      <vt:lpstr>5_Default Design</vt:lpstr>
      <vt:lpstr>4_Default Design</vt:lpstr>
      <vt:lpstr>1_Default Design</vt:lpstr>
      <vt:lpstr>19_Default Design</vt:lpstr>
      <vt:lpstr>3_Default Design</vt:lpstr>
      <vt:lpstr>7_Default Design</vt:lpstr>
      <vt:lpstr>5_Default Design</vt:lpstr>
      <vt:lpstr>PowerPoint Presentation</vt:lpstr>
      <vt:lpstr>Learning Objectives</vt:lpstr>
      <vt:lpstr>PowerPoint Presentation</vt:lpstr>
      <vt:lpstr>Copper IUDs: Session Objectives</vt:lpstr>
      <vt:lpstr>PowerPoint Presentation</vt:lpstr>
      <vt:lpstr>PowerPoint Presentation</vt:lpstr>
      <vt:lpstr>Copper IUDs-Types</vt:lpstr>
      <vt:lpstr>A snapshot of Hormonal IUDs </vt:lpstr>
      <vt:lpstr>PowerPoint Presentation</vt:lpstr>
      <vt:lpstr>Relative Effectiveness of  Family Planning Methods </vt:lpstr>
      <vt:lpstr>Copper IUDs: Mechanism of Action</vt:lpstr>
      <vt:lpstr>PowerPoint Presentation</vt:lpstr>
      <vt:lpstr>Copper IUDs: Health Benefits</vt:lpstr>
      <vt:lpstr>Copper IUDs: Health Risks</vt:lpstr>
      <vt:lpstr>PowerPoint Presentation</vt:lpstr>
      <vt:lpstr>Copper IUDs: Counseling about Side Effects</vt:lpstr>
      <vt:lpstr>Potential Complications</vt:lpstr>
      <vt:lpstr>Why some women say they like the IUD</vt:lpstr>
      <vt:lpstr> Fact Sheet</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9</cp:revision>
  <dcterms:modified xsi:type="dcterms:W3CDTF">2024-08-07T18:12:28Z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Accelerator">
    <vt:lpwstr/>
  </property>
  <property fmtid="{D5CDD505-2E9C-101B-9397-08002B2CF9AE}" pid="4" name="MediaServiceImageTags">
    <vt:lpwstr/>
  </property>
  <property fmtid="{D5CDD505-2E9C-101B-9397-08002B2CF9AE}" pid="5" name="MCGL Country">
    <vt:lpwstr/>
  </property>
  <property fmtid="{D5CDD505-2E9C-101B-9397-08002B2CF9AE}" pid="6" name="High-impact Intervention">
    <vt:lpwstr/>
  </property>
</Properties>
</file>