
<file path=[Content_Types].xml><?xml version="1.0" encoding="utf-8"?>
<Types xmlns="http://schemas.openxmlformats.org/package/2006/content-types">
  <Default Extension="bin" ContentType="application/vnd.openxmlformats-officedocument.oleObject"/>
  <Default Extension="fntdata" ContentType="application/x-fontdata"/>
  <Default Extension="png" ContentType="image/png"/>
  <Default Extension="rels" ContentType="application/vnd.openxmlformats-package.relationships+xml"/>
  <Default Extension="vml" ContentType="application/vnd.openxmlformats-officedocument.vmlDrawing"/>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ppt/embeddings/oleObject1.bin" ContentType="application/vnd.openxmlformats-officedocument.oleObject"/>
  <Override PartName="/ppt/embeddings/oleObject2.bin" ContentType="application/vnd.openxmlformats-officedocument.oleObject"/>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53" r:id="rId6"/>
  </p:sldMasterIdLst>
  <p:notesMasterIdLst>
    <p:notesMasterId r:id="rId7"/>
  </p:notesMasterIdLst>
  <p:sldIdLst>
    <p:sldId id="256" r:id="rId8"/>
    <p:sldId id="257" r:id="rId9"/>
    <p:sldId id="258" r:id="rId10"/>
    <p:sldId id="259" r:id="rId11"/>
    <p:sldId id="260" r:id="rId12"/>
    <p:sldId id="261" r:id="rId13"/>
    <p:sldId id="262" r:id="rId14"/>
    <p:sldId id="263" r:id="rId15"/>
  </p:sldIdLst>
  <p:sldSz cy="6858000" cx="9144000"/>
  <p:notesSz cx="7010400" cy="9296400"/>
  <p:embeddedFontLst>
    <p:embeddedFont>
      <p:font typeface="Helvetica Neue"/>
      <p:regular r:id="rId16"/>
      <p:bold r:id="rId17"/>
      <p:italic r:id="rId18"/>
      <p:boldItalic r:id="rId19"/>
    </p:embeddedFont>
    <p:embeddedFont>
      <p:font typeface="Arial Black"/>
      <p:regular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1" roundtripDataSignature="AMtx7miVCdwU9qIWOPxbxHjX9tlaBFErK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949769F-FAD5-4F0F-8F01-2578DDA240AE}">
  <a:tblStyle styleId="{E949769F-FAD5-4F0F-8F01-2578DDA240A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font" Target="fonts/HelveticaNeue-italic.fntdata"/><Relationship Id="rId8" Type="http://schemas.openxmlformats.org/officeDocument/2006/relationships/slide" Target="slides/slide1.xml"/><Relationship Id="rId21" Type="http://customschemas.google.com/relationships/presentationmetadata" Target="metadata"/><Relationship Id="rId3" Type="http://schemas.openxmlformats.org/officeDocument/2006/relationships/presProps" Target="presProps.xml"/><Relationship Id="rId12" Type="http://schemas.openxmlformats.org/officeDocument/2006/relationships/slide" Target="slides/slide5.xml"/><Relationship Id="rId17" Type="http://schemas.openxmlformats.org/officeDocument/2006/relationships/font" Target="fonts/HelveticaNeue-bold.fntdata"/><Relationship Id="rId7" Type="http://schemas.openxmlformats.org/officeDocument/2006/relationships/notesMaster" Target="notesMasters/notesMaster1.xml"/><Relationship Id="rId20" Type="http://schemas.openxmlformats.org/officeDocument/2006/relationships/font" Target="fonts/ArialBlack-regular.fntdata"/><Relationship Id="rId2" Type="http://schemas.openxmlformats.org/officeDocument/2006/relationships/viewProps" Target="viewProps.xml"/><Relationship Id="rId16" Type="http://schemas.openxmlformats.org/officeDocument/2006/relationships/font" Target="fonts/HelveticaNeue-regular.fntdata"/><Relationship Id="rId11" Type="http://schemas.openxmlformats.org/officeDocument/2006/relationships/slide" Target="slides/slide4.xml"/><Relationship Id="rId1" Type="http://schemas.openxmlformats.org/officeDocument/2006/relationships/theme" Target="theme/theme3.xml"/><Relationship Id="rId6" Type="http://schemas.openxmlformats.org/officeDocument/2006/relationships/slideMaster" Target="slideMasters/slideMaster2.xml"/><Relationship Id="rId24" Type="http://schemas.openxmlformats.org/officeDocument/2006/relationships/customXml" Target="../customXml/item3.xml"/><Relationship Id="rId15" Type="http://schemas.openxmlformats.org/officeDocument/2006/relationships/slide" Target="slides/slide8.xml"/><Relationship Id="rId5" Type="http://schemas.openxmlformats.org/officeDocument/2006/relationships/slideMaster" Target="slideMasters/slideMaster1.xml"/><Relationship Id="rId23" Type="http://schemas.openxmlformats.org/officeDocument/2006/relationships/customXml" Target="../customXml/item2.xml"/><Relationship Id="rId10" Type="http://schemas.openxmlformats.org/officeDocument/2006/relationships/slide" Target="slides/slide3.xml"/><Relationship Id="rId19" Type="http://schemas.openxmlformats.org/officeDocument/2006/relationships/font" Target="fonts/HelveticaNeue-boldItalic.fntdata"/><Relationship Id="rId4" Type="http://schemas.openxmlformats.org/officeDocument/2006/relationships/tableStyles" Target="tableStyles.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ustomXml" Target="../customXml/item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8475" cy="465138"/>
          </a:xfrm>
          <a:prstGeom prst="rect">
            <a:avLst/>
          </a:prstGeom>
          <a:noFill/>
          <a:ln>
            <a:noFill/>
          </a:ln>
        </p:spPr>
        <p:txBody>
          <a:bodyPr anchorCtr="0" anchor="t"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970338" y="0"/>
            <a:ext cx="3038475" cy="465138"/>
          </a:xfrm>
          <a:prstGeom prst="rect">
            <a:avLst/>
          </a:prstGeom>
          <a:noFill/>
          <a:ln>
            <a:noFill/>
          </a:ln>
        </p:spPr>
        <p:txBody>
          <a:bodyPr anchorCtr="0" anchor="t" bIns="46575" lIns="93175" spcFirstLastPara="1" rIns="93175" wrap="square" tIns="46575">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675" y="4416425"/>
            <a:ext cx="5607050" cy="4183063"/>
          </a:xfrm>
          <a:prstGeom prst="rect">
            <a:avLst/>
          </a:prstGeom>
          <a:noFill/>
          <a:ln>
            <a:noFill/>
          </a:ln>
        </p:spPr>
        <p:txBody>
          <a:bodyPr anchorCtr="0" anchor="t" bIns="46575" lIns="93175" spcFirstLastPara="1" rIns="93175" wrap="square" tIns="46575">
            <a:no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675"/>
            <a:ext cx="3038475" cy="465138"/>
          </a:xfrm>
          <a:prstGeom prst="rect">
            <a:avLst/>
          </a:prstGeom>
          <a:noFill/>
          <a:ln>
            <a:noFill/>
          </a:ln>
        </p:spPr>
        <p:txBody>
          <a:bodyPr anchorCtr="0" anchor="b"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970338" y="8829675"/>
            <a:ext cx="3038475" cy="465138"/>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nam11.safelinks.protection.outlook.com/?url=https%3A%2F%2Fwww.ncbi.nlm.nih.gov%2Fpmc%2Farticles%2FPMC3638209%2Fpdf%2Fnihms458000.pdf&amp;data=05%7C02%7CNeeta.Bhatnagar%40jhpiego.org%7Ca518bff647f247612b0808dc94840a86%7C26ef7fd22a7f4135a2e4de9acf168b2a%7C0%7C0%7C638548543734670326%7CUnknown%7CTWFpbGZsb3d8eyJWIjoiMC4wLjAwMDAiLCJQIjoiV2luMzIiLCJBTiI6Ik1haWwiLCJXVCI6Mn0%3D%7C0%7C%7C%7C&amp;sdata=r%2FhOCI8xEVKqYie%2BNLeveaH%2B4my9oLtt9S1PEeKgcUs%3D&amp;reserved=0"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p1:notes"/>
          <p:cNvSpPr/>
          <p:nvPr>
            <p:ph idx="2" type="sldImg"/>
          </p:nvPr>
        </p:nvSpPr>
        <p:spPr>
          <a:xfrm>
            <a:off x="763588" y="708025"/>
            <a:ext cx="4010025" cy="30083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3" name="Google Shape;43;p1:notes"/>
          <p:cNvSpPr txBox="1"/>
          <p:nvPr>
            <p:ph idx="1" type="body"/>
          </p:nvPr>
        </p:nvSpPr>
        <p:spPr>
          <a:xfrm>
            <a:off x="630238" y="3744913"/>
            <a:ext cx="5922962" cy="250825"/>
          </a:xfrm>
          <a:prstGeom prst="rect">
            <a:avLst/>
          </a:prstGeom>
          <a:noFill/>
          <a:ln>
            <a:noFill/>
          </a:ln>
        </p:spPr>
        <p:txBody>
          <a:bodyPr anchorCtr="0" anchor="t" bIns="46575" lIns="93175" spcFirstLastPara="1" rIns="93175" wrap="square" tIns="46575">
            <a:spAutoFit/>
          </a:bodyPr>
          <a:lstStyle/>
          <a:p>
            <a:pPr indent="0" lvl="0" marL="0" rtl="0" algn="l">
              <a:spcBef>
                <a:spcPts val="0"/>
              </a:spcBef>
              <a:spcAft>
                <a:spcPts val="0"/>
              </a:spcAft>
              <a:buNone/>
            </a:pPr>
            <a:r>
              <a:t/>
            </a:r>
            <a:endParaRPr i="1" sz="1000">
              <a:latin typeface="Times New Roman"/>
              <a:ea typeface="Times New Roman"/>
              <a:cs typeface="Times New Roman"/>
              <a:sym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2:notes"/>
          <p:cNvSpPr/>
          <p:nvPr>
            <p:ph idx="2" type="sldImg"/>
          </p:nvPr>
        </p:nvSpPr>
        <p:spPr>
          <a:xfrm>
            <a:off x="762000" y="685800"/>
            <a:ext cx="4038600" cy="30289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2" name="Google Shape;52;p2:notes"/>
          <p:cNvSpPr txBox="1"/>
          <p:nvPr>
            <p:ph idx="1" type="body"/>
          </p:nvPr>
        </p:nvSpPr>
        <p:spPr>
          <a:xfrm>
            <a:off x="669925" y="3762375"/>
            <a:ext cx="5607050" cy="5170488"/>
          </a:xfrm>
          <a:prstGeom prst="rect">
            <a:avLst/>
          </a:prstGeom>
          <a:noFill/>
          <a:ln>
            <a:noFill/>
          </a:ln>
        </p:spPr>
        <p:txBody>
          <a:bodyPr anchorCtr="0" anchor="t" bIns="47025" lIns="94050" spcFirstLastPara="1" rIns="94050" wrap="square" tIns="47025">
            <a:noAutofit/>
          </a:bodyPr>
          <a:lstStyle/>
          <a:p>
            <a:pPr indent="0" lvl="0" marL="0" rtl="0" algn="l">
              <a:spcBef>
                <a:spcPts val="0"/>
              </a:spcBef>
              <a:spcAft>
                <a:spcPts val="0"/>
              </a:spcAft>
              <a:buNone/>
            </a:pPr>
            <a:r>
              <a:t/>
            </a:r>
            <a:endParaRPr b="1"/>
          </a:p>
          <a:p>
            <a:pPr indent="0" lvl="0" marL="0" rtl="0" algn="l">
              <a:spcBef>
                <a:spcPts val="0"/>
              </a:spcBef>
              <a:spcAft>
                <a:spcPts val="0"/>
              </a:spcAft>
              <a:buNone/>
            </a:pPr>
            <a:r>
              <a:rPr lang="en-US"/>
              <a:t>IUDs are among the most </a:t>
            </a:r>
            <a:r>
              <a:rPr lang="en-US">
                <a:solidFill>
                  <a:srgbClr val="0D0D0D"/>
                </a:solidFill>
              </a:rPr>
              <a:t>effective reversible methods of contraception, with failure rates of less than 1 percent. This chart compares the pregnancy rates for the Copper T IUD with the rates for other contraceptive methods.</a:t>
            </a:r>
            <a:endParaRPr>
              <a:solidFill>
                <a:srgbClr val="0D0D0D"/>
              </a:solidFill>
            </a:endParaRPr>
          </a:p>
          <a:p>
            <a:pPr indent="0" lvl="0" marL="0" rtl="0" algn="l">
              <a:spcBef>
                <a:spcPts val="0"/>
              </a:spcBef>
              <a:spcAft>
                <a:spcPts val="0"/>
              </a:spcAft>
              <a:buNone/>
            </a:pPr>
            <a:r>
              <a:rPr lang="en-US">
                <a:solidFill>
                  <a:srgbClr val="0D0D0D"/>
                </a:solidFill>
              </a:rPr>
              <a:t>The red rectangles show pregnancy rates for correct and consistent use, reflecting how often a contraceptive fails when it is used both correctly and consistently. The blue rectangles show pregnancy rates for methods as they are commonly used, reflecting how often a contraceptive fails in real-life situations, when it may not always be used correctly and consistently.</a:t>
            </a:r>
            <a:endParaRPr>
              <a:solidFill>
                <a:srgbClr val="0D0D0D"/>
              </a:solidFill>
            </a:endParaRPr>
          </a:p>
          <a:p>
            <a:pPr indent="0" lvl="0" marL="0" rtl="0" algn="l">
              <a:spcBef>
                <a:spcPts val="0"/>
              </a:spcBef>
              <a:spcAft>
                <a:spcPts val="0"/>
              </a:spcAft>
              <a:buNone/>
            </a:pPr>
            <a:r>
              <a:rPr lang="en-US">
                <a:solidFill>
                  <a:srgbClr val="0D0D0D"/>
                </a:solidFill>
              </a:rPr>
              <a:t>With IUDs there is virtually no difference between the pregnancy rates for correct and consistent use and pregnancy rates as commonly used. As the chart shows, other reversible contraceptive methods, such as barrier methods or oral contraceptives, may have low pregnancy rates with correct and consistent use but much higher rates for typical use.</a:t>
            </a:r>
            <a:endParaRPr>
              <a:solidFill>
                <a:srgbClr val="0D0D0D"/>
              </a:solidFill>
            </a:endParaRPr>
          </a:p>
          <a:p>
            <a:pPr indent="0" lvl="0" marL="0" rtl="0" algn="l">
              <a:spcBef>
                <a:spcPts val="0"/>
              </a:spcBef>
              <a:spcAft>
                <a:spcPts val="0"/>
              </a:spcAft>
              <a:buNone/>
            </a:pPr>
            <a:r>
              <a:rPr lang="en-US">
                <a:solidFill>
                  <a:srgbClr val="0D0D0D"/>
                </a:solidFill>
              </a:rPr>
              <a:t>With the IUD, the woman does not need to do anything on a regular basis. (If she wants, she can check for IUD strings once a month to make sure that it is still in place, but this is not mandatory). Because the effectiveness of IUDs does not depend on daily user compliance, pregnancy rates for the IUD are extremely low even as commonly used.</a:t>
            </a:r>
            <a:endParaRPr>
              <a:solidFill>
                <a:srgbClr val="0D0D0D"/>
              </a:solidFill>
            </a:endParaRPr>
          </a:p>
          <a:p>
            <a:pPr indent="0" lvl="0" marL="0" rtl="0" algn="l">
              <a:spcBef>
                <a:spcPts val="0"/>
              </a:spcBef>
              <a:spcAft>
                <a:spcPts val="0"/>
              </a:spcAft>
              <a:buNone/>
            </a:pPr>
            <a:r>
              <a:rPr lang="en-US">
                <a:solidFill>
                  <a:srgbClr val="0D0D0D"/>
                </a:solidFill>
              </a:rPr>
              <a:t>Women who use the IUD have about the same pregnancy rate as women who have chosen sterilization, which is a non-reversible method.</a:t>
            </a:r>
            <a:endParaRPr>
              <a:solidFill>
                <a:srgbClr val="0D0D0D"/>
              </a:solidFill>
            </a:endParaRPr>
          </a:p>
          <a:p>
            <a:pPr indent="0" lvl="0" marL="0" rtl="0" algn="l">
              <a:spcBef>
                <a:spcPts val="0"/>
              </a:spcBef>
              <a:spcAft>
                <a:spcPts val="0"/>
              </a:spcAft>
              <a:buNone/>
            </a:pPr>
            <a:r>
              <a:t/>
            </a:r>
            <a:endParaRPr b="1" sz="1000">
              <a:solidFill>
                <a:srgbClr val="0D0D0D"/>
              </a:solidFill>
            </a:endParaRPr>
          </a:p>
          <a:p>
            <a:pPr indent="0" lvl="0" marL="0" rtl="0" algn="l">
              <a:spcBef>
                <a:spcPts val="780"/>
              </a:spcBef>
              <a:spcAft>
                <a:spcPts val="0"/>
              </a:spcAft>
              <a:buNone/>
            </a:pPr>
            <a:r>
              <a:rPr b="1" lang="en-US" sz="1000">
                <a:latin typeface="Times New Roman"/>
                <a:ea typeface="Times New Roman"/>
                <a:cs typeface="Times New Roman"/>
                <a:sym typeface="Times New Roman"/>
              </a:rPr>
              <a:t>Reference</a:t>
            </a:r>
            <a:r>
              <a:rPr b="1" lang="en-US" sz="1000">
                <a:solidFill>
                  <a:srgbClr val="C0504D"/>
                </a:solidFill>
                <a:latin typeface="Times New Roman"/>
                <a:ea typeface="Times New Roman"/>
                <a:cs typeface="Times New Roman"/>
                <a:sym typeface="Times New Roman"/>
              </a:rPr>
              <a:t>s</a:t>
            </a:r>
            <a:r>
              <a:rPr b="1" lang="en-US" sz="1000">
                <a:latin typeface="Times New Roman"/>
                <a:ea typeface="Times New Roman"/>
                <a:cs typeface="Times New Roman"/>
                <a:sym typeface="Times New Roman"/>
              </a:rPr>
              <a:t>: </a:t>
            </a:r>
            <a:r>
              <a:rPr lang="en-US" u="sng">
                <a:solidFill>
                  <a:schemeClr val="hlink"/>
                </a:solidFill>
                <a:hlinkClick r:id="rId2"/>
              </a:rPr>
              <a:t>https://nam11.safelinks.protection.outlook.com/?url=https%3A%2F%2Fwww.ncbi.nlm.nih.gov%2Fpmc%2Farticles%2FPMC3638209%2Fpdf%2Fnihms458000.pdf&amp;data=05%7C02%7CNeeta.Bhatnagar%40jhpiego.org%7Ca518bff647f247612b0808dc94840a86%7C26ef7fd22a7f4135a2e4de9acf168b2a%7C0%7C0%7C638548543734670326%7CUnknown%7CTWFpbGZsb3d8eyJWIjoiMC4wLjAwMDAiLCJQIjoiV2luMzIiLCJBTiI6Ik1haWwiLCJXVCI6Mn0%3D%7C0%7C%7C%7C&amp;sdata=r%2FhOCI8xEVKqYie%2BNLeveaH%2B4my9oLtt9S1PEeKgcUs%3D&amp;reserved=0</a:t>
            </a:r>
            <a:r>
              <a:rPr lang="en-US"/>
              <a:t> </a:t>
            </a:r>
            <a:endParaRPr/>
          </a:p>
          <a:p>
            <a:pPr indent="0" lvl="0" marL="0" rtl="0" algn="l">
              <a:spcBef>
                <a:spcPts val="1050"/>
              </a:spcBef>
              <a:spcAft>
                <a:spcPts val="0"/>
              </a:spcAft>
              <a:buNone/>
            </a:pPr>
            <a:r>
              <a:t/>
            </a:r>
            <a:endParaRPr b="1" sz="1000">
              <a:latin typeface="Times New Roman"/>
              <a:ea typeface="Times New Roman"/>
              <a:cs typeface="Times New Roman"/>
              <a:sym typeface="Times New Roman"/>
            </a:endParaRPr>
          </a:p>
          <a:p>
            <a:pPr indent="0" lvl="0" marL="0" rtl="0" algn="l">
              <a:spcBef>
                <a:spcPts val="400"/>
              </a:spcBef>
              <a:spcAft>
                <a:spcPts val="0"/>
              </a:spcAft>
              <a:buNone/>
            </a:pPr>
            <a:r>
              <a:t/>
            </a:r>
            <a:endParaRPr sz="1000">
              <a:latin typeface="Times New Roman"/>
              <a:ea typeface="Times New Roman"/>
              <a:cs typeface="Times New Roman"/>
              <a:sym typeface="Times New Roman"/>
            </a:endParaRPr>
          </a:p>
          <a:p>
            <a:pPr indent="0" lvl="0" marL="0" rtl="0" algn="l">
              <a:spcBef>
                <a:spcPts val="0"/>
              </a:spcBef>
              <a:spcAft>
                <a:spcPts val="0"/>
              </a:spcAft>
              <a:buNone/>
            </a:pPr>
            <a:r>
              <a:t/>
            </a:r>
            <a:endParaRPr sz="1000">
              <a:solidFill>
                <a:srgbClr val="000000"/>
              </a:solidFill>
            </a:endParaRPr>
          </a:p>
        </p:txBody>
      </p:sp>
      <p:sp>
        <p:nvSpPr>
          <p:cNvPr id="53" name="Google Shape;53;p2:notes"/>
          <p:cNvSpPr txBox="1"/>
          <p:nvPr/>
        </p:nvSpPr>
        <p:spPr>
          <a:xfrm>
            <a:off x="3271838" y="8804275"/>
            <a:ext cx="3127375" cy="465138"/>
          </a:xfrm>
          <a:prstGeom prst="rect">
            <a:avLst/>
          </a:prstGeom>
          <a:noFill/>
          <a:ln>
            <a:noFill/>
          </a:ln>
        </p:spPr>
        <p:txBody>
          <a:bodyPr anchorCtr="0" anchor="b" bIns="46575" lIns="93150" spcFirstLastPara="1" rIns="93150" wrap="square" tIns="46575">
            <a:noAutofit/>
          </a:bodyPr>
          <a:lstStyle/>
          <a:p>
            <a:pPr indent="0" lvl="0" marL="0" marR="0" rtl="0" algn="r">
              <a:spcBef>
                <a:spcPts val="0"/>
              </a:spcBef>
              <a:spcAft>
                <a:spcPts val="0"/>
              </a:spcAft>
              <a:buNone/>
            </a:pPr>
            <a:r>
              <a:t/>
            </a:r>
            <a:endParaRPr b="0" i="1" sz="1000" u="none" cap="none"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3:notes"/>
          <p:cNvSpPr/>
          <p:nvPr>
            <p:ph idx="2" type="sldImg"/>
          </p:nvPr>
        </p:nvSpPr>
        <p:spPr>
          <a:xfrm>
            <a:off x="609600" y="685800"/>
            <a:ext cx="4076700" cy="30575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29" name="Google Shape;129;p3:notes"/>
          <p:cNvSpPr txBox="1"/>
          <p:nvPr>
            <p:ph idx="1" type="body"/>
          </p:nvPr>
        </p:nvSpPr>
        <p:spPr>
          <a:xfrm>
            <a:off x="609600" y="3886200"/>
            <a:ext cx="5607050" cy="4868863"/>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lang="en-US">
                <a:latin typeface="Times New Roman"/>
                <a:ea typeface="Times New Roman"/>
                <a:cs typeface="Times New Roman"/>
                <a:sym typeface="Times New Roman"/>
              </a:rPr>
              <a:t>Suggested script</a:t>
            </a:r>
            <a:r>
              <a:rPr lang="en-US">
                <a:latin typeface="Times New Roman"/>
                <a:ea typeface="Times New Roman"/>
                <a:cs typeface="Times New Roman"/>
                <a:sym typeface="Times New Roman"/>
              </a:rPr>
              <a:t>:</a:t>
            </a:r>
            <a:endParaRPr/>
          </a:p>
          <a:p>
            <a:pPr indent="0" lvl="0" marL="0" rtl="0" algn="l">
              <a:spcBef>
                <a:spcPts val="0"/>
              </a:spcBef>
              <a:spcAft>
                <a:spcPts val="0"/>
              </a:spcAft>
              <a:buNone/>
            </a:pPr>
            <a:r>
              <a:rPr lang="en-US">
                <a:solidFill>
                  <a:srgbClr val="0D0D0D"/>
                </a:solidFill>
                <a:latin typeface="Times New Roman"/>
                <a:ea typeface="Times New Roman"/>
                <a:cs typeface="Times New Roman"/>
                <a:sym typeface="Times New Roman"/>
              </a:rPr>
              <a:t>This slide displays the results of a study estimating risk of ectopic pregnancy for copper IUD users, for users of other contraceptive methods, and for women who do use any contraceptive method. If a pregnancy does occur in an IUD user, the risk of it being an ectopic pregnancy is slightly higher than in women using other methods. However, because the IUD is very effective in preventing pregnancy, the overall number of ectopic pregnancies is lower among users of the Copper T than among women who use other contraceptives and much lower compared to women who use no method of contraception.</a:t>
            </a:r>
            <a:r>
              <a:rPr baseline="30000" lang="en-US">
                <a:solidFill>
                  <a:srgbClr val="0D0D0D"/>
                </a:solidFill>
                <a:latin typeface="Times New Roman"/>
                <a:ea typeface="Times New Roman"/>
                <a:cs typeface="Times New Roman"/>
                <a:sym typeface="Times New Roman"/>
              </a:rPr>
              <a:t>1</a:t>
            </a:r>
            <a:r>
              <a:rPr lang="en-US">
                <a:solidFill>
                  <a:srgbClr val="0D0D0D"/>
                </a:solidFill>
                <a:latin typeface="Times New Roman"/>
                <a:ea typeface="Times New Roman"/>
                <a:cs typeface="Times New Roman"/>
                <a:sym typeface="Times New Roman"/>
              </a:rPr>
              <a:t> </a:t>
            </a:r>
            <a:endParaRPr sz="1300">
              <a:solidFill>
                <a:srgbClr val="0D0D0D"/>
              </a:solidFill>
              <a:latin typeface="Times New Roman"/>
              <a:ea typeface="Times New Roman"/>
              <a:cs typeface="Times New Roman"/>
              <a:sym typeface="Times New Roman"/>
            </a:endParaRPr>
          </a:p>
          <a:p>
            <a:pPr indent="0" lvl="0" marL="0" rtl="0" algn="l">
              <a:spcBef>
                <a:spcPts val="0"/>
              </a:spcBef>
              <a:spcAft>
                <a:spcPts val="0"/>
              </a:spcAft>
              <a:buNone/>
            </a:pPr>
            <a:r>
              <a:t/>
            </a:r>
            <a:endParaRPr>
              <a:solidFill>
                <a:srgbClr val="0D0D0D"/>
              </a:solidFill>
              <a:latin typeface="Times New Roman"/>
              <a:ea typeface="Times New Roman"/>
              <a:cs typeface="Times New Roman"/>
              <a:sym typeface="Times New Roman"/>
            </a:endParaRPr>
          </a:p>
          <a:p>
            <a:pPr indent="0" lvl="0" marL="0" rtl="0" algn="l">
              <a:spcBef>
                <a:spcPts val="600"/>
              </a:spcBef>
              <a:spcAft>
                <a:spcPts val="0"/>
              </a:spcAft>
              <a:buNone/>
            </a:pPr>
            <a:r>
              <a:rPr b="1" lang="en-US" sz="1000">
                <a:latin typeface="Times New Roman"/>
                <a:ea typeface="Times New Roman"/>
                <a:cs typeface="Times New Roman"/>
                <a:sym typeface="Times New Roman"/>
              </a:rPr>
              <a:t>Reference:</a:t>
            </a:r>
            <a:r>
              <a:rPr i="1" lang="en-US" sz="1000">
                <a:latin typeface="Times New Roman"/>
                <a:ea typeface="Times New Roman"/>
                <a:cs typeface="Times New Roman"/>
                <a:sym typeface="Times New Roman"/>
              </a:rPr>
              <a:t> </a:t>
            </a:r>
            <a:endParaRPr/>
          </a:p>
          <a:p>
            <a:pPr indent="0" lvl="0" marL="0" rtl="0" algn="l">
              <a:spcBef>
                <a:spcPts val="0"/>
              </a:spcBef>
              <a:spcAft>
                <a:spcPts val="0"/>
              </a:spcAft>
              <a:buNone/>
            </a:pPr>
            <a:r>
              <a:rPr lang="en-US" sz="1000">
                <a:solidFill>
                  <a:srgbClr val="000000"/>
                </a:solidFill>
                <a:latin typeface="Times New Roman"/>
                <a:ea typeface="Times New Roman"/>
                <a:cs typeface="Times New Roman"/>
                <a:sym typeface="Times New Roman"/>
              </a:rPr>
              <a:t>1. Sivin I. Alternative estimates of ectopic pregnancy risks during contraception. </a:t>
            </a:r>
            <a:r>
              <a:rPr lang="en-US" sz="1000">
                <a:latin typeface="Times New Roman"/>
                <a:ea typeface="Times New Roman"/>
                <a:cs typeface="Times New Roman"/>
                <a:sym typeface="Times New Roman"/>
              </a:rPr>
              <a:t>Am J Obstet Gynecol. 1991;165(6 Pt 1):1900.</a:t>
            </a:r>
            <a:r>
              <a:rPr lang="en-US" sz="1000">
                <a:solidFill>
                  <a:srgbClr val="000000"/>
                </a:solidFill>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p>
            <a:pPr indent="0" lvl="0" marL="0" rtl="0" algn="l">
              <a:spcBef>
                <a:spcPts val="0"/>
              </a:spcBef>
              <a:spcAft>
                <a:spcPts val="0"/>
              </a:spcAft>
              <a:buNone/>
            </a:pPr>
            <a:r>
              <a:t/>
            </a:r>
            <a:endParaRPr>
              <a:solidFill>
                <a:srgbClr val="0D0D0D"/>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4:notes"/>
          <p:cNvSpPr/>
          <p:nvPr>
            <p:ph idx="2" type="sldImg"/>
          </p:nvPr>
        </p:nvSpPr>
        <p:spPr>
          <a:xfrm>
            <a:off x="785813" y="685800"/>
            <a:ext cx="4049712" cy="30368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37" name="Google Shape;137;p4:notes"/>
          <p:cNvSpPr txBox="1"/>
          <p:nvPr>
            <p:ph idx="1" type="body"/>
          </p:nvPr>
        </p:nvSpPr>
        <p:spPr>
          <a:xfrm>
            <a:off x="582613" y="3733800"/>
            <a:ext cx="5654675" cy="4924425"/>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lang="en-US" sz="1100">
                <a:latin typeface="Times New Roman"/>
                <a:ea typeface="Times New Roman"/>
                <a:cs typeface="Times New Roman"/>
                <a:sym typeface="Times New Roman"/>
              </a:rPr>
              <a:t>Suggested script</a:t>
            </a:r>
            <a:r>
              <a:rPr lang="en-US" sz="1100">
                <a:latin typeface="Times New Roman"/>
                <a:ea typeface="Times New Roman"/>
                <a:cs typeface="Times New Roman"/>
                <a:sym typeface="Times New Roman"/>
              </a:rPr>
              <a:t>:</a:t>
            </a:r>
            <a:endParaRPr/>
          </a:p>
          <a:p>
            <a:pPr indent="0" lvl="0" marL="0" rtl="0" algn="l">
              <a:spcBef>
                <a:spcPts val="220"/>
              </a:spcBef>
              <a:spcAft>
                <a:spcPts val="0"/>
              </a:spcAft>
              <a:buNone/>
            </a:pPr>
            <a:r>
              <a:rPr lang="en-US" sz="1100">
                <a:latin typeface="Times New Roman"/>
                <a:ea typeface="Times New Roman"/>
                <a:cs typeface="Times New Roman"/>
                <a:sym typeface="Times New Roman"/>
              </a:rPr>
              <a:t>Research suggests that it is safe for women with HIV to use IUDs. A two-year long study conducted in Kenya evaluated the health of two groups of women who received an IUD. The first group included 486 women who were HIV-negative. The second group was made up of 150 women who had HIV. Researchers looked for problems after insertion, such as IUD expulsion, pregnancy, and pelvic inflammatory disease. They also noted how often IUDs were removed due to infection, bleeding, or pain. </a:t>
            </a:r>
            <a:endParaRPr sz="1100">
              <a:latin typeface="Times New Roman"/>
              <a:ea typeface="Times New Roman"/>
              <a:cs typeface="Times New Roman"/>
              <a:sym typeface="Times New Roman"/>
            </a:endParaRPr>
          </a:p>
          <a:p>
            <a:pPr indent="0" lvl="0" marL="0" rtl="0" algn="l">
              <a:spcBef>
                <a:spcPts val="220"/>
              </a:spcBef>
              <a:spcAft>
                <a:spcPts val="0"/>
              </a:spcAft>
              <a:buNone/>
            </a:pPr>
            <a:r>
              <a:rPr lang="en-US" sz="1100">
                <a:latin typeface="Times New Roman"/>
                <a:ea typeface="Times New Roman"/>
                <a:cs typeface="Times New Roman"/>
                <a:sym typeface="Times New Roman"/>
              </a:rPr>
              <a:t>As you can see in this chart, the percentage of women reporting complications after IUD insertion was almost identical for the two groups—14.7 percent among women with HIV and 14.8 percent among women without HIV. The percentage of women reporting problems related to some type of infection—including pelvic tenderness or pain—was 10.7 percent among those who were HIV-positive and 8.8 percent among those who were HIV-free. Although women with HIV tended to have slightly more problems related to infection, this difference was not statistically significant. </a:t>
            </a:r>
            <a:endParaRPr sz="1100">
              <a:latin typeface="Times New Roman"/>
              <a:ea typeface="Times New Roman"/>
              <a:cs typeface="Times New Roman"/>
              <a:sym typeface="Times New Roman"/>
            </a:endParaRPr>
          </a:p>
          <a:p>
            <a:pPr indent="0" lvl="0" marL="0" rtl="0" algn="l">
              <a:spcBef>
                <a:spcPts val="220"/>
              </a:spcBef>
              <a:spcAft>
                <a:spcPts val="0"/>
              </a:spcAft>
              <a:buNone/>
            </a:pPr>
            <a:r>
              <a:rPr lang="en-US" sz="1100">
                <a:latin typeface="Times New Roman"/>
                <a:ea typeface="Times New Roman"/>
                <a:cs typeface="Times New Roman"/>
                <a:sym typeface="Times New Roman"/>
              </a:rPr>
              <a:t>There was little difference in side effects and infection-related complications between the two groups. Overall, 85 percent of the women—regardless of HIV status—had no problems with IUD use. These findings suggest that the IUD is an appropriate contraceptive method for women with HIV. This is especially true for women who want to limit births for an extended period of time, and for women who live in places were access to sterilization services is limited.</a:t>
            </a:r>
            <a:r>
              <a:rPr baseline="30000" lang="en-US" sz="1100">
                <a:latin typeface="Times New Roman"/>
                <a:ea typeface="Times New Roman"/>
                <a:cs typeface="Times New Roman"/>
                <a:sym typeface="Times New Roman"/>
              </a:rPr>
              <a:t>1</a:t>
            </a:r>
            <a:r>
              <a:rPr lang="en-US" sz="1100">
                <a:latin typeface="Times New Roman"/>
                <a:ea typeface="Times New Roman"/>
                <a:cs typeface="Times New Roman"/>
                <a:sym typeface="Times New Roman"/>
              </a:rPr>
              <a:t> </a:t>
            </a:r>
            <a:endParaRPr sz="1100">
              <a:latin typeface="Times New Roman"/>
              <a:ea typeface="Times New Roman"/>
              <a:cs typeface="Times New Roman"/>
              <a:sym typeface="Times New Roman"/>
            </a:endParaRPr>
          </a:p>
          <a:p>
            <a:pPr indent="0" lvl="0" marL="0" rtl="0" algn="l">
              <a:spcBef>
                <a:spcPts val="220"/>
              </a:spcBef>
              <a:spcAft>
                <a:spcPts val="0"/>
              </a:spcAft>
              <a:buNone/>
            </a:pPr>
            <a:r>
              <a:t/>
            </a:r>
            <a:endParaRPr sz="1100">
              <a:latin typeface="Times New Roman"/>
              <a:ea typeface="Times New Roman"/>
              <a:cs typeface="Times New Roman"/>
              <a:sym typeface="Times New Roman"/>
            </a:endParaRPr>
          </a:p>
          <a:p>
            <a:pPr indent="0" lvl="0" marL="0" rtl="0" algn="l">
              <a:spcBef>
                <a:spcPts val="0"/>
              </a:spcBef>
              <a:spcAft>
                <a:spcPts val="0"/>
              </a:spcAft>
              <a:buNone/>
            </a:pPr>
            <a:r>
              <a:rPr b="1" lang="en-US" sz="1000">
                <a:latin typeface="Times New Roman"/>
                <a:ea typeface="Times New Roman"/>
                <a:cs typeface="Times New Roman"/>
                <a:sym typeface="Times New Roman"/>
              </a:rPr>
              <a:t>Reference:</a:t>
            </a:r>
            <a:endParaRPr/>
          </a:p>
          <a:p>
            <a:pPr indent="-63500" lvl="0" marL="0" rtl="0" algn="l">
              <a:spcBef>
                <a:spcPts val="0"/>
              </a:spcBef>
              <a:spcAft>
                <a:spcPts val="0"/>
              </a:spcAft>
              <a:buClr>
                <a:schemeClr val="dk1"/>
              </a:buClr>
              <a:buSzPts val="1000"/>
              <a:buFont typeface="Times New Roman"/>
              <a:buAutoNum type="arabicPeriod"/>
            </a:pPr>
            <a:r>
              <a:rPr lang="en-US" sz="1000">
                <a:latin typeface="Times New Roman"/>
                <a:ea typeface="Times New Roman"/>
                <a:cs typeface="Times New Roman"/>
                <a:sym typeface="Times New Roman"/>
              </a:rPr>
              <a:t>Morrison CS, Sekadde-Kigondu C, Sinei SK, et al. Is the intrauterine device appropriate contraception for HIV-1-infected women? </a:t>
            </a:r>
            <a:r>
              <a:rPr i="1" lang="en-US" sz="1000">
                <a:latin typeface="Times New Roman"/>
                <a:ea typeface="Times New Roman"/>
                <a:cs typeface="Times New Roman"/>
                <a:sym typeface="Times New Roman"/>
              </a:rPr>
              <a:t>Br J Obstet Gynaecol</a:t>
            </a:r>
            <a:r>
              <a:rPr lang="en-US" sz="1000">
                <a:latin typeface="Times New Roman"/>
                <a:ea typeface="Times New Roman"/>
                <a:cs typeface="Times New Roman"/>
                <a:sym typeface="Times New Roman"/>
              </a:rPr>
              <a:t> 2001;108(8):784-90. </a:t>
            </a:r>
            <a:endParaRPr sz="1000">
              <a:latin typeface="Times New Roman"/>
              <a:ea typeface="Times New Roman"/>
              <a:cs typeface="Times New Roman"/>
              <a:sym typeface="Times New Roman"/>
            </a:endParaRPr>
          </a:p>
          <a:p>
            <a:pPr indent="0" lvl="0" marL="0" rtl="0" algn="l">
              <a:spcBef>
                <a:spcPts val="0"/>
              </a:spcBef>
              <a:spcAft>
                <a:spcPts val="0"/>
              </a:spcAft>
              <a:buNone/>
            </a:pPr>
            <a:r>
              <a:t/>
            </a:r>
            <a:endParaRPr sz="1000">
              <a:latin typeface="Times New Roman"/>
              <a:ea typeface="Times New Roman"/>
              <a:cs typeface="Times New Roman"/>
              <a:sym typeface="Times New Roman"/>
            </a:endParaRPr>
          </a:p>
          <a:p>
            <a:pPr indent="0" lvl="0" marL="0" rtl="0" algn="l">
              <a:spcBef>
                <a:spcPts val="0"/>
              </a:spcBef>
              <a:spcAft>
                <a:spcPts val="0"/>
              </a:spcAft>
              <a:buNone/>
            </a:pPr>
            <a:r>
              <a:rPr b="1" lang="en-US" sz="1000">
                <a:latin typeface="Times New Roman"/>
                <a:ea typeface="Times New Roman"/>
                <a:cs typeface="Times New Roman"/>
                <a:sym typeface="Times New Roman"/>
              </a:rPr>
              <a:t>Additional references: </a:t>
            </a:r>
            <a:endParaRPr b="1" sz="1000">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lang="en-US" sz="1000">
                <a:latin typeface="Times New Roman"/>
                <a:ea typeface="Times New Roman"/>
                <a:cs typeface="Times New Roman"/>
                <a:sym typeface="Times New Roman"/>
              </a:rPr>
              <a:t>Browne H, Manipalviratn S, Armstrong A. Using an intrauterine device in immunocompromised women. </a:t>
            </a:r>
            <a:r>
              <a:rPr i="1" lang="en-US" sz="1000">
                <a:latin typeface="Times New Roman"/>
                <a:ea typeface="Times New Roman"/>
                <a:cs typeface="Times New Roman"/>
                <a:sym typeface="Times New Roman"/>
              </a:rPr>
              <a:t>Obstet Gynecol </a:t>
            </a:r>
            <a:r>
              <a:rPr lang="en-US" sz="1000">
                <a:latin typeface="Times New Roman"/>
                <a:ea typeface="Times New Roman"/>
                <a:cs typeface="Times New Roman"/>
                <a:sym typeface="Times New Roman"/>
              </a:rPr>
              <a:t>2008;112:667–9. </a:t>
            </a:r>
            <a:endParaRPr sz="1000">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lang="en-US" sz="1000">
                <a:latin typeface="Times New Roman"/>
                <a:ea typeface="Times New Roman"/>
                <a:cs typeface="Times New Roman"/>
                <a:sym typeface="Times New Roman"/>
              </a:rPr>
              <a:t>Heikinheimo O, Lahteenmaki P. Contraception and HIV infection in women. </a:t>
            </a:r>
            <a:r>
              <a:rPr i="1" lang="en-US" sz="1000">
                <a:latin typeface="Times New Roman"/>
                <a:ea typeface="Times New Roman"/>
                <a:cs typeface="Times New Roman"/>
                <a:sym typeface="Times New Roman"/>
              </a:rPr>
              <a:t>Hum Reprod Update</a:t>
            </a:r>
            <a:r>
              <a:rPr lang="en-US" sz="1000">
                <a:latin typeface="Times New Roman"/>
                <a:ea typeface="Times New Roman"/>
                <a:cs typeface="Times New Roman"/>
                <a:sym typeface="Times New Roman"/>
              </a:rPr>
              <a:t>. 2009 Mar-Apr;15(2):165-76. </a:t>
            </a:r>
            <a:endParaRPr sz="1000">
              <a:latin typeface="Times New Roman"/>
              <a:ea typeface="Times New Roman"/>
              <a:cs typeface="Times New Roman"/>
              <a:sym typeface="Times New Roman"/>
            </a:endParaRPr>
          </a:p>
          <a:p>
            <a:pPr indent="0" lvl="0" marL="0" rtl="0" algn="l">
              <a:lnSpc>
                <a:spcPct val="90000"/>
              </a:lnSpc>
              <a:spcBef>
                <a:spcPts val="0"/>
              </a:spcBef>
              <a:spcAft>
                <a:spcPts val="0"/>
              </a:spcAft>
              <a:buNone/>
            </a:pPr>
            <a:r>
              <a:rPr lang="en-US" sz="1000">
                <a:latin typeface="Times New Roman"/>
                <a:ea typeface="Times New Roman"/>
                <a:cs typeface="Times New Roman"/>
                <a:sym typeface="Times New Roman"/>
              </a:rPr>
              <a:t>Stringer EM, Kaseba C, Levy J, et al. A randomized trial of the intrauterine contraceptive device vs. hormonal contraception in women who are infected with the human immunodeficiency virus. </a:t>
            </a:r>
            <a:r>
              <a:rPr i="1" lang="en-US" sz="1000">
                <a:latin typeface="Times New Roman"/>
                <a:ea typeface="Times New Roman"/>
                <a:cs typeface="Times New Roman"/>
                <a:sym typeface="Times New Roman"/>
              </a:rPr>
              <a:t>Am J Ob Gyn </a:t>
            </a:r>
            <a:r>
              <a:rPr lang="en-US" sz="1000">
                <a:latin typeface="Times New Roman"/>
                <a:ea typeface="Times New Roman"/>
                <a:cs typeface="Times New Roman"/>
                <a:sym typeface="Times New Roman"/>
              </a:rPr>
              <a:t>August 2007; 197(2): 144: e2 – e8. </a:t>
            </a:r>
            <a:endParaRPr sz="1000">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5:notes"/>
          <p:cNvSpPr/>
          <p:nvPr>
            <p:ph idx="2" type="sldImg"/>
          </p:nvPr>
        </p:nvSpPr>
        <p:spPr>
          <a:xfrm>
            <a:off x="823913" y="685800"/>
            <a:ext cx="4049712" cy="30368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46" name="Google Shape;146;p5:notes"/>
          <p:cNvSpPr txBox="1"/>
          <p:nvPr>
            <p:ph idx="1" type="body"/>
          </p:nvPr>
        </p:nvSpPr>
        <p:spPr>
          <a:xfrm>
            <a:off x="609600" y="3810000"/>
            <a:ext cx="5684838" cy="4183063"/>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lang="en-US">
                <a:latin typeface="Times New Roman"/>
                <a:ea typeface="Times New Roman"/>
                <a:cs typeface="Times New Roman"/>
                <a:sym typeface="Times New Roman"/>
              </a:rPr>
              <a:t>Suggested script:</a:t>
            </a:r>
            <a:endParaRPr/>
          </a:p>
          <a:p>
            <a:pPr indent="0" lvl="0" marL="0" rtl="0" algn="l">
              <a:spcBef>
                <a:spcPts val="0"/>
              </a:spcBef>
              <a:spcAft>
                <a:spcPts val="0"/>
              </a:spcAft>
              <a:buNone/>
            </a:pPr>
            <a:r>
              <a:rPr lang="en-US">
                <a:latin typeface="Times New Roman"/>
                <a:ea typeface="Times New Roman"/>
                <a:cs typeface="Times New Roman"/>
                <a:sym typeface="Times New Roman"/>
              </a:rPr>
              <a:t>A theoretical concern about IUD use by women with HIV is that it could increase cervical shedding of HIV, thus increasing the risk of transmission to a sexual partner. </a:t>
            </a:r>
            <a:endParaRPr>
              <a:latin typeface="Times New Roman"/>
              <a:ea typeface="Times New Roman"/>
              <a:cs typeface="Times New Roman"/>
              <a:sym typeface="Times New Roman"/>
            </a:endParaRPr>
          </a:p>
          <a:p>
            <a:pPr indent="0" lvl="0" marL="0" rtl="0" algn="l">
              <a:spcBef>
                <a:spcPts val="0"/>
              </a:spcBef>
              <a:spcAft>
                <a:spcPts val="0"/>
              </a:spcAft>
              <a:buNone/>
            </a:pPr>
            <a:r>
              <a:rPr lang="en-US">
                <a:latin typeface="Times New Roman"/>
                <a:ea typeface="Times New Roman"/>
                <a:cs typeface="Times New Roman"/>
                <a:sym typeface="Times New Roman"/>
              </a:rPr>
              <a:t>In a study conducted in Kenya, researchers calculated rates of cervical shedding of HIV-infected cells before IUD insertion and four months after insertion. The results showed no significant differences in cervical shedding among women with HIV before and after insertion. In other words, current evidence suggests that IUDs do not raise the amount of virus to which a woman’s sexual partner is exposed.</a:t>
            </a:r>
            <a:r>
              <a:rPr baseline="30000" lang="en-US">
                <a:latin typeface="Times New Roman"/>
                <a:ea typeface="Times New Roman"/>
                <a:cs typeface="Times New Roman"/>
                <a:sym typeface="Times New Roman"/>
              </a:rPr>
              <a:t>1</a:t>
            </a:r>
            <a:r>
              <a:rPr lang="en-US">
                <a:latin typeface="Times New Roman"/>
                <a:ea typeface="Times New Roman"/>
                <a:cs typeface="Times New Roman"/>
                <a:sym typeface="Times New Roman"/>
              </a:rPr>
              <a:t> </a:t>
            </a:r>
            <a:endParaRPr/>
          </a:p>
          <a:p>
            <a:pPr indent="0" lvl="0" marL="0" rtl="0" algn="l">
              <a:spcBef>
                <a:spcPts val="0"/>
              </a:spcBef>
              <a:spcAft>
                <a:spcPts val="0"/>
              </a:spcAft>
              <a:buNone/>
            </a:pPr>
            <a:r>
              <a:t/>
            </a:r>
            <a:endParaRPr>
              <a:latin typeface="Times New Roman"/>
              <a:ea typeface="Times New Roman"/>
              <a:cs typeface="Times New Roman"/>
              <a:sym typeface="Times New Roman"/>
            </a:endParaRPr>
          </a:p>
          <a:p>
            <a:pPr indent="0" lvl="0" marL="0" rtl="0" algn="l">
              <a:spcBef>
                <a:spcPts val="0"/>
              </a:spcBef>
              <a:spcAft>
                <a:spcPts val="0"/>
              </a:spcAft>
              <a:buNone/>
            </a:pPr>
            <a:r>
              <a:rPr b="1" lang="en-US" sz="1000">
                <a:latin typeface="Times New Roman"/>
                <a:ea typeface="Times New Roman"/>
                <a:cs typeface="Times New Roman"/>
                <a:sym typeface="Times New Roman"/>
              </a:rPr>
              <a:t>Reference:</a:t>
            </a:r>
            <a:endParaRPr/>
          </a:p>
          <a:p>
            <a:pPr indent="0" lvl="0" marL="0" rtl="0" algn="l">
              <a:spcBef>
                <a:spcPts val="0"/>
              </a:spcBef>
              <a:spcAft>
                <a:spcPts val="0"/>
              </a:spcAft>
              <a:buNone/>
            </a:pPr>
            <a:r>
              <a:rPr lang="en-US" sz="1000">
                <a:latin typeface="Times New Roman"/>
                <a:ea typeface="Times New Roman"/>
                <a:cs typeface="Times New Roman"/>
                <a:sym typeface="Times New Roman"/>
              </a:rPr>
              <a:t>1. Richardson BA, Morrison CS, Sekadde-Kigondu C, et al. Effect of intrauterine device on cervical shedding of HIV-1 DNA. </a:t>
            </a:r>
            <a:r>
              <a:rPr i="1" lang="en-US" sz="1000">
                <a:latin typeface="Times New Roman"/>
                <a:ea typeface="Times New Roman"/>
                <a:cs typeface="Times New Roman"/>
                <a:sym typeface="Times New Roman"/>
              </a:rPr>
              <a:t>AIDS</a:t>
            </a:r>
            <a:r>
              <a:rPr lang="en-US" sz="1000">
                <a:latin typeface="Times New Roman"/>
                <a:ea typeface="Times New Roman"/>
                <a:cs typeface="Times New Roman"/>
                <a:sym typeface="Times New Roman"/>
              </a:rPr>
              <a:t> 1999;13(15):2091-97.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6:notes"/>
          <p:cNvSpPr/>
          <p:nvPr>
            <p:ph idx="2" type="sldImg"/>
          </p:nvPr>
        </p:nvSpPr>
        <p:spPr>
          <a:xfrm>
            <a:off x="609600" y="685800"/>
            <a:ext cx="4076700" cy="30575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53" name="Google Shape;153;p6:notes"/>
          <p:cNvSpPr txBox="1"/>
          <p:nvPr>
            <p:ph idx="1" type="body"/>
          </p:nvPr>
        </p:nvSpPr>
        <p:spPr>
          <a:xfrm>
            <a:off x="609600" y="3810000"/>
            <a:ext cx="5140325" cy="4868863"/>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lang="en-US">
                <a:latin typeface="Times New Roman"/>
                <a:ea typeface="Times New Roman"/>
                <a:cs typeface="Times New Roman"/>
                <a:sym typeface="Times New Roman"/>
              </a:rPr>
              <a:t>Suggested script:</a:t>
            </a:r>
            <a:endParaRPr/>
          </a:p>
          <a:p>
            <a:pPr indent="0" lvl="0" marL="0" rtl="0" algn="l">
              <a:spcBef>
                <a:spcPts val="0"/>
              </a:spcBef>
              <a:spcAft>
                <a:spcPts val="0"/>
              </a:spcAft>
              <a:buNone/>
            </a:pPr>
            <a:r>
              <a:rPr lang="en-US">
                <a:solidFill>
                  <a:srgbClr val="0D0D0D"/>
                </a:solidFill>
                <a:latin typeface="Times New Roman"/>
                <a:ea typeface="Times New Roman"/>
                <a:cs typeface="Times New Roman"/>
                <a:sym typeface="Times New Roman"/>
              </a:rPr>
              <a:t>This chart presents the risk of PID among IUD users per 1,000 woman years. It shows that the risk of an IUD user developing PID is greatest during the first month after insertion. This is most likely because if infection is present in the cervix at a time of insertion, inserting an IUD can carry bacteria from the lower to the upper genital tract. The risk decreases after the first month and remains low, similar to rates among non-IUD users.</a:t>
            </a:r>
            <a:r>
              <a:rPr baseline="30000" lang="en-US">
                <a:solidFill>
                  <a:srgbClr val="0D0D0D"/>
                </a:solidFill>
                <a:latin typeface="Times New Roman"/>
                <a:ea typeface="Times New Roman"/>
                <a:cs typeface="Times New Roman"/>
                <a:sym typeface="Times New Roman"/>
              </a:rPr>
              <a:t>1</a:t>
            </a:r>
            <a:endParaRPr/>
          </a:p>
          <a:p>
            <a:pPr indent="0" lvl="0" marL="0" rtl="0" algn="l">
              <a:spcBef>
                <a:spcPts val="0"/>
              </a:spcBef>
              <a:spcAft>
                <a:spcPts val="0"/>
              </a:spcAft>
              <a:buNone/>
            </a:pPr>
            <a:r>
              <a:rPr lang="en-US">
                <a:solidFill>
                  <a:srgbClr val="0D0D0D"/>
                </a:solidFill>
                <a:latin typeface="Times New Roman"/>
                <a:ea typeface="Times New Roman"/>
                <a:cs typeface="Times New Roman"/>
                <a:sym typeface="Times New Roman"/>
              </a:rPr>
              <a:t>It is important to note that, while the relative risk of PID among IUD users is higher in the first month, in terms of actual risk, it is still very low—993 out of 1,000 women-years do </a:t>
            </a:r>
            <a:r>
              <a:rPr i="1" lang="en-US">
                <a:solidFill>
                  <a:srgbClr val="0D0D0D"/>
                </a:solidFill>
                <a:latin typeface="Times New Roman"/>
                <a:ea typeface="Times New Roman"/>
                <a:cs typeface="Times New Roman"/>
                <a:sym typeface="Times New Roman"/>
              </a:rPr>
              <a:t>not</a:t>
            </a:r>
            <a:r>
              <a:rPr lang="en-US">
                <a:solidFill>
                  <a:srgbClr val="0D0D0D"/>
                </a:solidFill>
                <a:latin typeface="Times New Roman"/>
                <a:ea typeface="Times New Roman"/>
                <a:cs typeface="Times New Roman"/>
                <a:sym typeface="Times New Roman"/>
              </a:rPr>
              <a:t> develop PID in the first month. </a:t>
            </a:r>
            <a:endParaRPr sz="1400">
              <a:solidFill>
                <a:srgbClr val="0D0D0D"/>
              </a:solidFill>
              <a:latin typeface="Times New Roman"/>
              <a:ea typeface="Times New Roman"/>
              <a:cs typeface="Times New Roman"/>
              <a:sym typeface="Times New Roman"/>
            </a:endParaRPr>
          </a:p>
          <a:p>
            <a:pPr indent="0" lvl="0" marL="0" rtl="0" algn="l">
              <a:spcBef>
                <a:spcPts val="0"/>
              </a:spcBef>
              <a:spcAft>
                <a:spcPts val="0"/>
              </a:spcAft>
              <a:buNone/>
            </a:pPr>
            <a:r>
              <a:t/>
            </a:r>
            <a:endParaRPr>
              <a:solidFill>
                <a:srgbClr val="0D0D0D"/>
              </a:solidFill>
              <a:latin typeface="Times New Roman"/>
              <a:ea typeface="Times New Roman"/>
              <a:cs typeface="Times New Roman"/>
              <a:sym typeface="Times New Roman"/>
            </a:endParaRPr>
          </a:p>
          <a:p>
            <a:pPr indent="0" lvl="0" marL="0" rtl="0" algn="l">
              <a:spcBef>
                <a:spcPts val="0"/>
              </a:spcBef>
              <a:spcAft>
                <a:spcPts val="0"/>
              </a:spcAft>
              <a:buNone/>
            </a:pPr>
            <a:r>
              <a:rPr b="1" lang="en-US" sz="1000">
                <a:solidFill>
                  <a:srgbClr val="0D0D0D"/>
                </a:solidFill>
                <a:latin typeface="Times New Roman"/>
                <a:ea typeface="Times New Roman"/>
                <a:cs typeface="Times New Roman"/>
                <a:sym typeface="Times New Roman"/>
              </a:rPr>
              <a:t>Reference:</a:t>
            </a:r>
            <a:endParaRPr/>
          </a:p>
          <a:p>
            <a:pPr indent="0" lvl="0" marL="0" rtl="0" algn="l">
              <a:spcBef>
                <a:spcPts val="0"/>
              </a:spcBef>
              <a:spcAft>
                <a:spcPts val="0"/>
              </a:spcAft>
              <a:buNone/>
            </a:pPr>
            <a:r>
              <a:rPr lang="en-US" sz="1000">
                <a:latin typeface="Times New Roman"/>
                <a:ea typeface="Times New Roman"/>
                <a:cs typeface="Times New Roman"/>
                <a:sym typeface="Times New Roman"/>
              </a:rPr>
              <a:t>1. Farley TM, Rosenberg MJ, Rowe PJ, et al. Intrauterine devices and pelvic inflammatory disease: an international perspective. </a:t>
            </a:r>
            <a:r>
              <a:rPr i="1" lang="en-US" sz="1000">
                <a:latin typeface="Times New Roman"/>
                <a:ea typeface="Times New Roman"/>
                <a:cs typeface="Times New Roman"/>
                <a:sym typeface="Times New Roman"/>
              </a:rPr>
              <a:t>Lancet. </a:t>
            </a:r>
            <a:r>
              <a:rPr lang="en-US" sz="1000">
                <a:latin typeface="Times New Roman"/>
                <a:ea typeface="Times New Roman"/>
                <a:cs typeface="Times New Roman"/>
                <a:sym typeface="Times New Roman"/>
              </a:rPr>
              <a:t>1992 Mar 28;339(8796):785-788.</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7:notes"/>
          <p:cNvSpPr/>
          <p:nvPr>
            <p:ph idx="2" type="sldImg"/>
          </p:nvPr>
        </p:nvSpPr>
        <p:spPr>
          <a:xfrm>
            <a:off x="609600" y="685800"/>
            <a:ext cx="4076700" cy="30575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28" name="Google Shape;228;p7:notes"/>
          <p:cNvSpPr txBox="1"/>
          <p:nvPr>
            <p:ph idx="1" type="body"/>
          </p:nvPr>
        </p:nvSpPr>
        <p:spPr>
          <a:xfrm>
            <a:off x="609600" y="3781425"/>
            <a:ext cx="5607050" cy="4868863"/>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b="1" lang="en-US">
                <a:latin typeface="Times New Roman"/>
                <a:ea typeface="Times New Roman"/>
                <a:cs typeface="Times New Roman"/>
                <a:sym typeface="Times New Roman"/>
              </a:rPr>
              <a:t>Suggested script:</a:t>
            </a:r>
            <a:endParaRPr/>
          </a:p>
          <a:p>
            <a:pPr indent="0" lvl="0" marL="0" rtl="0" algn="l">
              <a:spcBef>
                <a:spcPts val="0"/>
              </a:spcBef>
              <a:spcAft>
                <a:spcPts val="0"/>
              </a:spcAft>
              <a:buNone/>
            </a:pPr>
            <a:r>
              <a:rPr lang="en-US">
                <a:latin typeface="Times New Roman"/>
                <a:ea typeface="Times New Roman"/>
                <a:cs typeface="Times New Roman"/>
                <a:sym typeface="Times New Roman"/>
              </a:rPr>
              <a:t>Primary infertility is associated with a history of chlamydia infection, but is </a:t>
            </a:r>
            <a:r>
              <a:rPr i="1" lang="en-US">
                <a:latin typeface="Times New Roman"/>
                <a:ea typeface="Times New Roman"/>
                <a:cs typeface="Times New Roman"/>
                <a:sym typeface="Times New Roman"/>
              </a:rPr>
              <a:t>not</a:t>
            </a:r>
            <a:r>
              <a:rPr lang="en-US">
                <a:latin typeface="Times New Roman"/>
                <a:ea typeface="Times New Roman"/>
                <a:cs typeface="Times New Roman"/>
                <a:sym typeface="Times New Roman"/>
              </a:rPr>
              <a:t> associated with past IUD use. One case-control study conducted in Mexico compared 358 women with primary infertility and tubal occlusion, to 953 women with primary infertility who did not have tubal occlusion and to 584 first-time pregnant women.</a:t>
            </a:r>
            <a:endParaRPr/>
          </a:p>
          <a:p>
            <a:pPr indent="0" lvl="0" marL="0" rtl="0" algn="l">
              <a:spcBef>
                <a:spcPts val="0"/>
              </a:spcBef>
              <a:spcAft>
                <a:spcPts val="0"/>
              </a:spcAft>
              <a:buNone/>
            </a:pPr>
            <a:r>
              <a:rPr lang="en-US">
                <a:latin typeface="Times New Roman"/>
                <a:ea typeface="Times New Roman"/>
                <a:cs typeface="Times New Roman"/>
                <a:sym typeface="Times New Roman"/>
              </a:rPr>
              <a:t>Researchers collected information about the women's past use of contraceptives, including copper IUDs, previous sexual relationships, and history of genital tract infections. Each woman's blood was tested for antibodies to chlamydia. </a:t>
            </a:r>
            <a:endParaRPr/>
          </a:p>
          <a:p>
            <a:pPr indent="0" lvl="0" marL="0" rtl="0" algn="l">
              <a:spcBef>
                <a:spcPts val="0"/>
              </a:spcBef>
              <a:spcAft>
                <a:spcPts val="0"/>
              </a:spcAft>
              <a:buNone/>
            </a:pPr>
            <a:r>
              <a:rPr lang="en-US">
                <a:latin typeface="Times New Roman"/>
                <a:ea typeface="Times New Roman"/>
                <a:cs typeface="Times New Roman"/>
                <a:sym typeface="Times New Roman"/>
              </a:rPr>
              <a:t>As it shows in this table, the study found that approximately the same number of women in each group had used an IUD in the past, but that more women in the two infertile groups tested positive for chlamydia antibodies.</a:t>
            </a:r>
            <a:r>
              <a:rPr baseline="30000" lang="en-US">
                <a:latin typeface="Times New Roman"/>
                <a:ea typeface="Times New Roman"/>
                <a:cs typeface="Times New Roman"/>
                <a:sym typeface="Times New Roman"/>
              </a:rPr>
              <a:t>1</a:t>
            </a:r>
            <a:r>
              <a:rPr lang="en-US">
                <a:latin typeface="Times New Roman"/>
                <a:ea typeface="Times New Roman"/>
                <a:cs typeface="Times New Roman"/>
                <a:sym typeface="Times New Roman"/>
              </a:rPr>
              <a:t> </a:t>
            </a:r>
            <a:endParaRPr sz="1400">
              <a:latin typeface="Times New Roman"/>
              <a:ea typeface="Times New Roman"/>
              <a:cs typeface="Times New Roman"/>
              <a:sym typeface="Times New Roman"/>
            </a:endParaRPr>
          </a:p>
          <a:p>
            <a:pPr indent="0" lvl="0" marL="0" rtl="0" algn="l">
              <a:spcBef>
                <a:spcPts val="0"/>
              </a:spcBef>
              <a:spcAft>
                <a:spcPts val="0"/>
              </a:spcAft>
              <a:buNone/>
            </a:pPr>
            <a:r>
              <a:t/>
            </a:r>
            <a:endParaRPr b="1">
              <a:latin typeface="Times New Roman"/>
              <a:ea typeface="Times New Roman"/>
              <a:cs typeface="Times New Roman"/>
              <a:sym typeface="Times New Roman"/>
            </a:endParaRPr>
          </a:p>
          <a:p>
            <a:pPr indent="0" lvl="0" marL="0" rtl="0" algn="l">
              <a:spcBef>
                <a:spcPts val="0"/>
              </a:spcBef>
              <a:spcAft>
                <a:spcPts val="0"/>
              </a:spcAft>
              <a:buNone/>
            </a:pPr>
            <a:r>
              <a:rPr b="1" lang="en-US" sz="1000">
                <a:latin typeface="Times New Roman"/>
                <a:ea typeface="Times New Roman"/>
                <a:cs typeface="Times New Roman"/>
                <a:sym typeface="Times New Roman"/>
              </a:rPr>
              <a:t>Reference</a:t>
            </a:r>
            <a:r>
              <a:rPr lang="en-US" sz="1000">
                <a:latin typeface="Times New Roman"/>
                <a:ea typeface="Times New Roman"/>
                <a:cs typeface="Times New Roman"/>
                <a:sym typeface="Times New Roman"/>
              </a:rPr>
              <a:t>:</a:t>
            </a:r>
            <a:endParaRPr/>
          </a:p>
          <a:p>
            <a:pPr indent="0" lvl="0" marL="0" rtl="0" algn="l">
              <a:spcBef>
                <a:spcPts val="0"/>
              </a:spcBef>
              <a:spcAft>
                <a:spcPts val="0"/>
              </a:spcAft>
              <a:buNone/>
            </a:pPr>
            <a:r>
              <a:rPr lang="en-US" sz="1000">
                <a:latin typeface="Times New Roman"/>
                <a:ea typeface="Times New Roman"/>
                <a:cs typeface="Times New Roman"/>
                <a:sym typeface="Times New Roman"/>
              </a:rPr>
              <a:t>1. Hubacher, D. et al. Use of copper intrauterine devices and the risk of tubal infertility among nulligravid women</a:t>
            </a:r>
            <a:r>
              <a:rPr i="1" lang="en-US" sz="1000">
                <a:latin typeface="Times New Roman"/>
                <a:ea typeface="Times New Roman"/>
                <a:cs typeface="Times New Roman"/>
                <a:sym typeface="Times New Roman"/>
              </a:rPr>
              <a:t>. New England Journal of Medicine </a:t>
            </a:r>
            <a:r>
              <a:rPr lang="en-US" sz="1000">
                <a:latin typeface="Times New Roman"/>
                <a:ea typeface="Times New Roman"/>
                <a:cs typeface="Times New Roman"/>
                <a:sym typeface="Times New Roman"/>
              </a:rPr>
              <a:t>2001;345(8):561-567.</a:t>
            </a:r>
            <a:endParaRPr/>
          </a:p>
          <a:p>
            <a:pPr indent="0" lvl="0" marL="0" rtl="0" algn="l">
              <a:spcBef>
                <a:spcPts val="0"/>
              </a:spcBef>
              <a:spcAft>
                <a:spcPts val="0"/>
              </a:spcAft>
              <a:buNone/>
            </a:pPr>
            <a:r>
              <a:t/>
            </a:r>
            <a:endParaRPr i="1"/>
          </a:p>
          <a:p>
            <a:pPr indent="0" lvl="0" marL="0" rtl="0" algn="l">
              <a:spcBef>
                <a:spcPts val="0"/>
              </a:spcBef>
              <a:spcAft>
                <a:spcPts val="0"/>
              </a:spcAft>
              <a:buNone/>
            </a:pPr>
            <a:r>
              <a:t/>
            </a:r>
            <a:endParaRPr i="1"/>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8:notes"/>
          <p:cNvSpPr/>
          <p:nvPr>
            <p:ph idx="2" type="sldImg"/>
          </p:nvPr>
        </p:nvSpPr>
        <p:spPr>
          <a:xfrm>
            <a:off x="609600" y="685800"/>
            <a:ext cx="4076700" cy="3057525"/>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35" name="Google Shape;235;p8:notes"/>
          <p:cNvSpPr txBox="1"/>
          <p:nvPr>
            <p:ph idx="1" type="body"/>
          </p:nvPr>
        </p:nvSpPr>
        <p:spPr>
          <a:xfrm>
            <a:off x="609600" y="3770313"/>
            <a:ext cx="5607050" cy="48688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Clr>
                <a:srgbClr val="0D0D0D"/>
              </a:buClr>
              <a:buSzPts val="1400"/>
              <a:buFont typeface="Arial"/>
              <a:buNone/>
            </a:pPr>
            <a:r>
              <a:rPr lang="en-US" sz="1200">
                <a:solidFill>
                  <a:srgbClr val="0D0D0D"/>
                </a:solidFill>
                <a:latin typeface="Times New Roman"/>
                <a:ea typeface="Times New Roman"/>
                <a:cs typeface="Times New Roman"/>
                <a:sym typeface="Times New Roman"/>
              </a:rPr>
              <a:t>Though an expulsion is not a serious complication, an undetected expulsion puts the woman at risk of pregnancy. Studies have shown that the expulsion rate is generally higher during the postpartum period due to the changes the uterus undergoes as it returns to its normal size.</a:t>
            </a:r>
            <a:endParaRPr/>
          </a:p>
          <a:p>
            <a:pPr indent="0" lvl="0" marL="0" rtl="0" algn="l">
              <a:spcBef>
                <a:spcPts val="0"/>
              </a:spcBef>
              <a:spcAft>
                <a:spcPts val="0"/>
              </a:spcAft>
              <a:buClr>
                <a:srgbClr val="0D0D0D"/>
              </a:buClr>
              <a:buSzPts val="1400"/>
              <a:buFont typeface="Arial"/>
              <a:buNone/>
            </a:pPr>
            <a:r>
              <a:rPr lang="en-US" sz="1200">
                <a:solidFill>
                  <a:srgbClr val="0D0D0D"/>
                </a:solidFill>
                <a:latin typeface="Times New Roman"/>
                <a:ea typeface="Times New Roman"/>
                <a:cs typeface="Times New Roman"/>
                <a:sym typeface="Times New Roman"/>
              </a:rPr>
              <a:t>The systematic review and meta analysis from Source-Averbach et al, 2020 looked at Copper and LNG IUDs expulsion rates during various postpartum intervals and based on different types of delivery (vaginal vs. cesarean). For IUDs placed during the interval time period (defined as more than four weeks after delivery), the risk of complete expulsion was 1.8% among 13 studies. The pooled rate of complete LNG-IUD expulsion was still low when placed after cesarean delivery – 2.3%. Among women with LNG-IUDs placed immediately after vaginal deliveries, the pooled complete expulsion rates was much higher – 27.4%. Expulsion rates were unacceptably high among women with IUD placed between 10 min and 4 weeks postpartum – 36.8%. In this study, no data were provided separately for the first 48 hours postpartum (which is considered less risky in terms of expulsion than the time between 48 hours and 4 weeks after delivery). </a:t>
            </a:r>
            <a:endParaRPr/>
          </a:p>
          <a:p>
            <a:pPr indent="0" lvl="0" marL="0" rtl="0" algn="l">
              <a:spcBef>
                <a:spcPts val="0"/>
              </a:spcBef>
              <a:spcAft>
                <a:spcPts val="0"/>
              </a:spcAft>
              <a:buClr>
                <a:schemeClr val="dk1"/>
              </a:buClr>
              <a:buSzPts val="1400"/>
              <a:buFont typeface="Arial"/>
              <a:buNone/>
            </a:pPr>
            <a:r>
              <a:t/>
            </a:r>
            <a:endParaRPr sz="1200">
              <a:solidFill>
                <a:srgbClr val="0D0D0D"/>
              </a:solidFill>
              <a:latin typeface="Times New Roman"/>
              <a:ea typeface="Times New Roman"/>
              <a:cs typeface="Times New Roman"/>
              <a:sym typeface="Times New Roman"/>
            </a:endParaRPr>
          </a:p>
          <a:p>
            <a:pPr indent="0" lvl="0" marL="0" rtl="0" algn="l">
              <a:spcBef>
                <a:spcPts val="0"/>
              </a:spcBef>
              <a:spcAft>
                <a:spcPts val="0"/>
              </a:spcAft>
              <a:buClr>
                <a:srgbClr val="0D0D0D"/>
              </a:buClr>
              <a:buSzPts val="1400"/>
              <a:buFont typeface="Arial"/>
              <a:buNone/>
            </a:pPr>
            <a:r>
              <a:rPr lang="en-US" sz="1200">
                <a:solidFill>
                  <a:srgbClr val="0D0D0D"/>
                </a:solidFill>
                <a:latin typeface="Times New Roman"/>
                <a:ea typeface="Times New Roman"/>
                <a:cs typeface="Times New Roman"/>
                <a:sym typeface="Times New Roman"/>
              </a:rPr>
              <a:t>MEC guidelines support placement of LNG-IUDs up to 48 hours after birth; however, data on early postpartum placement (&gt;10 min but &lt;48 hours) is limited, as many studies do not differentiate this period from late postpartum (48 hours to 4 weeks). Therefore, when feasible, provision of IUDs immediately postpartum (within 10 minutes after placental delivery) may result in a lower expulsion risk than early postpartum placement and a significantly lower expulsion rate than late postpartum placement. </a:t>
            </a:r>
            <a:endParaRPr/>
          </a:p>
          <a:p>
            <a:pPr indent="0" lvl="0" marL="0" rtl="0" algn="l">
              <a:spcBef>
                <a:spcPts val="0"/>
              </a:spcBef>
              <a:spcAft>
                <a:spcPts val="0"/>
              </a:spcAft>
              <a:buClr>
                <a:schemeClr val="dk1"/>
              </a:buClr>
              <a:buSzPts val="1400"/>
              <a:buFont typeface="Arial"/>
              <a:buNone/>
            </a:pPr>
            <a:r>
              <a:t/>
            </a:r>
            <a:endParaRPr sz="1200">
              <a:solidFill>
                <a:srgbClr val="0D0D0D"/>
              </a:solidFill>
              <a:latin typeface="Times New Roman"/>
              <a:ea typeface="Times New Roman"/>
              <a:cs typeface="Times New Roman"/>
              <a:sym typeface="Times New Roman"/>
            </a:endParaRPr>
          </a:p>
          <a:p>
            <a:pPr indent="0" lvl="0" marL="0" rtl="0" algn="l">
              <a:spcBef>
                <a:spcPts val="0"/>
              </a:spcBef>
              <a:spcAft>
                <a:spcPts val="0"/>
              </a:spcAft>
              <a:buClr>
                <a:srgbClr val="0D0D0D"/>
              </a:buClr>
              <a:buSzPts val="1400"/>
              <a:buFont typeface="Arial"/>
              <a:buNone/>
            </a:pPr>
            <a:r>
              <a:rPr lang="en-US" sz="1200">
                <a:solidFill>
                  <a:srgbClr val="0D0D0D"/>
                </a:solidFill>
                <a:latin typeface="Times New Roman"/>
                <a:ea typeface="Times New Roman"/>
                <a:cs typeface="Times New Roman"/>
                <a:sym typeface="Times New Roman"/>
              </a:rPr>
              <a:t>Clients choosing to have the IUD inserted immediately postpartum should be counseled that the risk of expulsion is greater if the IUD is inserted during this period. The client choosing postpartum insertion should also be counselled on immediate vs late postpartum insertion in order for the client to be able to make an informed choice regarding  postpartum insertion. </a:t>
            </a:r>
            <a:endParaRPr/>
          </a:p>
          <a:p>
            <a:pPr indent="0" lvl="0" marL="0" rtl="0" algn="l">
              <a:spcBef>
                <a:spcPts val="0"/>
              </a:spcBef>
              <a:spcAft>
                <a:spcPts val="0"/>
              </a:spcAft>
              <a:buClr>
                <a:schemeClr val="dk1"/>
              </a:buClr>
              <a:buSzPts val="1400"/>
              <a:buFont typeface="Arial"/>
              <a:buNone/>
            </a:pPr>
            <a:r>
              <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400"/>
              <a:buFont typeface="Arial"/>
              <a:buNone/>
            </a:pPr>
            <a:r>
              <a:rPr b="1" lang="en-US" sz="1000">
                <a:solidFill>
                  <a:schemeClr val="dk1"/>
                </a:solidFill>
                <a:latin typeface="Times New Roman"/>
                <a:ea typeface="Times New Roman"/>
                <a:cs typeface="Times New Roman"/>
                <a:sym typeface="Times New Roman"/>
              </a:rPr>
              <a:t>Reference: </a:t>
            </a:r>
            <a:r>
              <a:rPr lang="en-US" sz="1200">
                <a:solidFill>
                  <a:srgbClr val="C00000"/>
                </a:solidFill>
                <a:latin typeface="Calibri"/>
                <a:ea typeface="Calibri"/>
                <a:cs typeface="Calibri"/>
                <a:sym typeface="Calibri"/>
              </a:rPr>
              <a:t>Sarah H Averbach , et al. Expulsion of intrauterine devices after postpartum placement by timing of placement, delivery type, and intrauterine device type: a systematic review and meta-analysis. Am J Obstet Gynecol. 2020 Aug;223(2):177-188</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400"/>
              <a:buFont typeface="Arial"/>
              <a:buNone/>
            </a:pPr>
            <a:r>
              <a:t/>
            </a:r>
            <a:endParaRPr sz="1000">
              <a:latin typeface="Times New Roman"/>
              <a:ea typeface="Times New Roman"/>
              <a:cs typeface="Times New Roman"/>
              <a:sym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 name="Shape 14"/>
        <p:cNvGrpSpPr/>
        <p:nvPr/>
      </p:nvGrpSpPr>
      <p:grpSpPr>
        <a:xfrm>
          <a:off x="0" y="0"/>
          <a:ext cx="0" cy="0"/>
          <a:chOff x="0" y="0"/>
          <a:chExt cx="0" cy="0"/>
        </a:xfrm>
      </p:grpSpPr>
      <p:sp>
        <p:nvSpPr>
          <p:cNvPr id="15" name="Google Shape;15;p10"/>
          <p:cNvSpPr txBox="1"/>
          <p:nvPr>
            <p:ph type="title"/>
          </p:nvPr>
        </p:nvSpPr>
        <p:spPr>
          <a:xfrm>
            <a:off x="457200" y="252413"/>
            <a:ext cx="8229600" cy="1143000"/>
          </a:xfrm>
          <a:prstGeom prst="rect">
            <a:avLst/>
          </a:prstGeom>
          <a:noFill/>
          <a:ln>
            <a:noFill/>
          </a:ln>
        </p:spPr>
        <p:txBody>
          <a:bodyPr anchorCtr="0" anchor="ctr" bIns="45700" lIns="91425" spcFirstLastPara="1" rIns="91425" wrap="square" tIns="4570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 name="Shape 16"/>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4"/>
          <p:cNvSpPr txBox="1"/>
          <p:nvPr/>
        </p:nvSpPr>
        <p:spPr>
          <a:xfrm>
            <a:off x="7726363" y="6384925"/>
            <a:ext cx="1235075" cy="33972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fld id="{00000000-1234-1234-1234-123412341234}" type="slidenum">
              <a:rPr b="1" lang="en-US" sz="1600">
                <a:solidFill>
                  <a:srgbClr val="003366"/>
                </a:solidFill>
                <a:latin typeface="Arial"/>
                <a:ea typeface="Arial"/>
                <a:cs typeface="Arial"/>
                <a:sym typeface="Arial"/>
              </a:rPr>
              <a:t>‹#›</a:t>
            </a:fld>
            <a:endParaRPr b="1" sz="1600">
              <a:solidFill>
                <a:srgbClr val="003366"/>
              </a:solidFill>
              <a:latin typeface="Arial"/>
              <a:ea typeface="Arial"/>
              <a:cs typeface="Arial"/>
              <a:sym typeface="Arial"/>
            </a:endParaRPr>
          </a:p>
        </p:txBody>
      </p:sp>
      <p:sp>
        <p:nvSpPr>
          <p:cNvPr id="19" name="Google Shape;19;p14"/>
          <p:cNvSpPr txBox="1"/>
          <p:nvPr>
            <p:ph type="title"/>
          </p:nvPr>
        </p:nvSpPr>
        <p:spPr>
          <a:xfrm>
            <a:off x="457200" y="252413"/>
            <a:ext cx="8229600" cy="1143000"/>
          </a:xfrm>
          <a:prstGeom prst="rect">
            <a:avLst/>
          </a:prstGeom>
          <a:noFill/>
          <a:ln>
            <a:noFill/>
          </a:ln>
        </p:spPr>
        <p:txBody>
          <a:bodyPr anchorCtr="0" anchor="ctr" bIns="45700" lIns="91425" spcFirstLastPara="1" rIns="91425" wrap="square" tIns="4570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20" name="Google Shape;20;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2"/>
              </a:buClr>
              <a:buSzPts val="1800"/>
              <a:buChar char="•"/>
              <a:defRPr/>
            </a:lvl1pPr>
            <a:lvl2pPr indent="-342900" lvl="1" marL="914400" algn="l">
              <a:spcBef>
                <a:spcPts val="360"/>
              </a:spcBef>
              <a:spcAft>
                <a:spcPts val="0"/>
              </a:spcAft>
              <a:buClr>
                <a:schemeClr val="lt2"/>
              </a:buClr>
              <a:buSzPts val="1800"/>
              <a:buChar char="–"/>
              <a:defRPr/>
            </a:lvl2pPr>
            <a:lvl3pPr indent="-342900" lvl="2" marL="1371600" algn="l">
              <a:spcBef>
                <a:spcPts val="360"/>
              </a:spcBef>
              <a:spcAft>
                <a:spcPts val="0"/>
              </a:spcAft>
              <a:buClr>
                <a:schemeClr val="lt2"/>
              </a:buClr>
              <a:buSzPts val="1800"/>
              <a:buChar char="•"/>
              <a:defRPr/>
            </a:lvl3pPr>
            <a:lvl4pPr indent="-342900" lvl="3" marL="1828800" algn="l">
              <a:spcBef>
                <a:spcPts val="360"/>
              </a:spcBef>
              <a:spcAft>
                <a:spcPts val="0"/>
              </a:spcAft>
              <a:buClr>
                <a:schemeClr val="lt2"/>
              </a:buClr>
              <a:buSzPts val="1800"/>
              <a:buChar char="–"/>
              <a:defRPr/>
            </a:lvl4pPr>
            <a:lvl5pPr indent="-342900" lvl="4" marL="2286000" algn="l">
              <a:spcBef>
                <a:spcPts val="360"/>
              </a:spcBef>
              <a:spcAft>
                <a:spcPts val="0"/>
              </a:spcAft>
              <a:buClr>
                <a:schemeClr val="lt2"/>
              </a:buClr>
              <a:buSzPts val="1800"/>
              <a:buChar char="»"/>
              <a:defRPr/>
            </a:lvl5pPr>
            <a:lvl6pPr indent="-342900" lvl="5" marL="2743200" algn="l">
              <a:spcBef>
                <a:spcPts val="360"/>
              </a:spcBef>
              <a:spcAft>
                <a:spcPts val="0"/>
              </a:spcAft>
              <a:buClr>
                <a:schemeClr val="lt2"/>
              </a:buClr>
              <a:buSzPts val="1800"/>
              <a:buChar char="»"/>
              <a:defRPr/>
            </a:lvl6pPr>
            <a:lvl7pPr indent="-342900" lvl="6" marL="3200400" algn="l">
              <a:spcBef>
                <a:spcPts val="360"/>
              </a:spcBef>
              <a:spcAft>
                <a:spcPts val="0"/>
              </a:spcAft>
              <a:buClr>
                <a:schemeClr val="lt2"/>
              </a:buClr>
              <a:buSzPts val="1800"/>
              <a:buChar char="»"/>
              <a:defRPr/>
            </a:lvl7pPr>
            <a:lvl8pPr indent="-342900" lvl="7" marL="3657600" algn="l">
              <a:spcBef>
                <a:spcPts val="360"/>
              </a:spcBef>
              <a:spcAft>
                <a:spcPts val="0"/>
              </a:spcAft>
              <a:buClr>
                <a:schemeClr val="lt2"/>
              </a:buClr>
              <a:buSzPts val="1800"/>
              <a:buChar char="»"/>
              <a:defRPr/>
            </a:lvl8pPr>
            <a:lvl9pPr indent="-342900" lvl="8" marL="4114800" algn="l">
              <a:spcBef>
                <a:spcPts val="360"/>
              </a:spcBef>
              <a:spcAft>
                <a:spcPts val="0"/>
              </a:spcAft>
              <a:buClr>
                <a:schemeClr val="lt2"/>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 name="Shape 21"/>
        <p:cNvGrpSpPr/>
        <p:nvPr/>
      </p:nvGrpSpPr>
      <p:grpSpPr>
        <a:xfrm>
          <a:off x="0" y="0"/>
          <a:ext cx="0" cy="0"/>
          <a:chOff x="0" y="0"/>
          <a:chExt cx="0" cy="0"/>
        </a:xfrm>
      </p:grpSpPr>
      <p:sp>
        <p:nvSpPr>
          <p:cNvPr id="22" name="Google Shape;22;p15"/>
          <p:cNvSpPr txBox="1"/>
          <p:nvPr>
            <p:ph type="title"/>
          </p:nvPr>
        </p:nvSpPr>
        <p:spPr>
          <a:xfrm>
            <a:off x="457200" y="252413"/>
            <a:ext cx="8229600" cy="1143000"/>
          </a:xfrm>
          <a:prstGeom prst="rect">
            <a:avLst/>
          </a:prstGeom>
          <a:noFill/>
          <a:ln>
            <a:noFill/>
          </a:ln>
        </p:spPr>
        <p:txBody>
          <a:bodyPr anchorCtr="0" anchor="ctr" bIns="45700" lIns="91425" spcFirstLastPara="1" rIns="91425" wrap="square" tIns="4570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23" name="Google Shape;23;p1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2"/>
              </a:buClr>
              <a:buSzPts val="2800"/>
              <a:buFont typeface="Arial"/>
              <a:buChar char="•"/>
              <a:defRPr sz="2800"/>
            </a:lvl1pPr>
            <a:lvl2pPr indent="-381000" lvl="1" marL="914400" algn="l">
              <a:spcBef>
                <a:spcPts val="480"/>
              </a:spcBef>
              <a:spcAft>
                <a:spcPts val="0"/>
              </a:spcAft>
              <a:buClr>
                <a:schemeClr val="lt2"/>
              </a:buClr>
              <a:buSzPts val="2400"/>
              <a:buFont typeface="Arial"/>
              <a:buChar char="–"/>
              <a:defRPr sz="2400"/>
            </a:lvl2pPr>
            <a:lvl3pPr indent="-355600" lvl="2" marL="1371600" algn="l">
              <a:spcBef>
                <a:spcPts val="400"/>
              </a:spcBef>
              <a:spcAft>
                <a:spcPts val="0"/>
              </a:spcAft>
              <a:buClr>
                <a:schemeClr val="lt2"/>
              </a:buClr>
              <a:buSzPts val="2000"/>
              <a:buFont typeface="Arial"/>
              <a:buChar char="•"/>
              <a:defRPr sz="2000"/>
            </a:lvl3pPr>
            <a:lvl4pPr indent="-342900" lvl="3" marL="1828800" algn="l">
              <a:spcBef>
                <a:spcPts val="360"/>
              </a:spcBef>
              <a:spcAft>
                <a:spcPts val="0"/>
              </a:spcAft>
              <a:buClr>
                <a:schemeClr val="lt2"/>
              </a:buClr>
              <a:buSzPts val="1800"/>
              <a:buFont typeface="Arial"/>
              <a:buChar char="–"/>
              <a:defRPr sz="1800"/>
            </a:lvl4pPr>
            <a:lvl5pPr indent="-342900" lvl="4" marL="2286000" algn="l">
              <a:spcBef>
                <a:spcPts val="360"/>
              </a:spcBef>
              <a:spcAft>
                <a:spcPts val="0"/>
              </a:spcAft>
              <a:buClr>
                <a:schemeClr val="lt2"/>
              </a:buClr>
              <a:buSzPts val="1800"/>
              <a:buFont typeface="Arial"/>
              <a:buChar char="»"/>
              <a:defRPr sz="1800"/>
            </a:lvl5pPr>
            <a:lvl6pPr indent="-342900" lvl="5" marL="2743200" algn="l">
              <a:spcBef>
                <a:spcPts val="360"/>
              </a:spcBef>
              <a:spcAft>
                <a:spcPts val="0"/>
              </a:spcAft>
              <a:buClr>
                <a:schemeClr val="lt2"/>
              </a:buClr>
              <a:buSzPts val="1800"/>
              <a:buFont typeface="Arial"/>
              <a:buChar char="»"/>
              <a:defRPr sz="1800"/>
            </a:lvl6pPr>
            <a:lvl7pPr indent="-342900" lvl="6" marL="3200400" algn="l">
              <a:spcBef>
                <a:spcPts val="360"/>
              </a:spcBef>
              <a:spcAft>
                <a:spcPts val="0"/>
              </a:spcAft>
              <a:buClr>
                <a:schemeClr val="lt2"/>
              </a:buClr>
              <a:buSzPts val="1800"/>
              <a:buFont typeface="Arial"/>
              <a:buChar char="»"/>
              <a:defRPr sz="1800"/>
            </a:lvl7pPr>
            <a:lvl8pPr indent="-342900" lvl="7" marL="3657600" algn="l">
              <a:spcBef>
                <a:spcPts val="360"/>
              </a:spcBef>
              <a:spcAft>
                <a:spcPts val="0"/>
              </a:spcAft>
              <a:buClr>
                <a:schemeClr val="lt2"/>
              </a:buClr>
              <a:buSzPts val="1800"/>
              <a:buFont typeface="Arial"/>
              <a:buChar char="»"/>
              <a:defRPr sz="1800"/>
            </a:lvl8pPr>
            <a:lvl9pPr indent="-342900" lvl="8" marL="4114800" algn="l">
              <a:spcBef>
                <a:spcPts val="360"/>
              </a:spcBef>
              <a:spcAft>
                <a:spcPts val="0"/>
              </a:spcAft>
              <a:buClr>
                <a:schemeClr val="lt2"/>
              </a:buClr>
              <a:buSzPts val="1800"/>
              <a:buFont typeface="Arial"/>
              <a:buChar char="»"/>
              <a:defRPr sz="1800"/>
            </a:lvl9pPr>
          </a:lstStyle>
          <a:p/>
        </p:txBody>
      </p:sp>
      <p:sp>
        <p:nvSpPr>
          <p:cNvPr id="24" name="Google Shape;24;p1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2"/>
              </a:buClr>
              <a:buSzPts val="2800"/>
              <a:buFont typeface="Arial"/>
              <a:buChar char="•"/>
              <a:defRPr sz="2800"/>
            </a:lvl1pPr>
            <a:lvl2pPr indent="-381000" lvl="1" marL="914400" algn="l">
              <a:spcBef>
                <a:spcPts val="480"/>
              </a:spcBef>
              <a:spcAft>
                <a:spcPts val="0"/>
              </a:spcAft>
              <a:buClr>
                <a:schemeClr val="lt2"/>
              </a:buClr>
              <a:buSzPts val="2400"/>
              <a:buFont typeface="Arial"/>
              <a:buChar char="–"/>
              <a:defRPr sz="2400"/>
            </a:lvl2pPr>
            <a:lvl3pPr indent="-355600" lvl="2" marL="1371600" algn="l">
              <a:spcBef>
                <a:spcPts val="400"/>
              </a:spcBef>
              <a:spcAft>
                <a:spcPts val="0"/>
              </a:spcAft>
              <a:buClr>
                <a:schemeClr val="lt2"/>
              </a:buClr>
              <a:buSzPts val="2000"/>
              <a:buFont typeface="Arial"/>
              <a:buChar char="•"/>
              <a:defRPr sz="2000"/>
            </a:lvl3pPr>
            <a:lvl4pPr indent="-342900" lvl="3" marL="1828800" algn="l">
              <a:spcBef>
                <a:spcPts val="360"/>
              </a:spcBef>
              <a:spcAft>
                <a:spcPts val="0"/>
              </a:spcAft>
              <a:buClr>
                <a:schemeClr val="lt2"/>
              </a:buClr>
              <a:buSzPts val="1800"/>
              <a:buFont typeface="Arial"/>
              <a:buChar char="–"/>
              <a:defRPr sz="1800"/>
            </a:lvl4pPr>
            <a:lvl5pPr indent="-342900" lvl="4" marL="2286000" algn="l">
              <a:spcBef>
                <a:spcPts val="360"/>
              </a:spcBef>
              <a:spcAft>
                <a:spcPts val="0"/>
              </a:spcAft>
              <a:buClr>
                <a:schemeClr val="lt2"/>
              </a:buClr>
              <a:buSzPts val="1800"/>
              <a:buFont typeface="Arial"/>
              <a:buChar char="»"/>
              <a:defRPr sz="1800"/>
            </a:lvl5pPr>
            <a:lvl6pPr indent="-342900" lvl="5" marL="2743200" algn="l">
              <a:spcBef>
                <a:spcPts val="360"/>
              </a:spcBef>
              <a:spcAft>
                <a:spcPts val="0"/>
              </a:spcAft>
              <a:buClr>
                <a:schemeClr val="lt2"/>
              </a:buClr>
              <a:buSzPts val="1800"/>
              <a:buFont typeface="Arial"/>
              <a:buChar char="»"/>
              <a:defRPr sz="1800"/>
            </a:lvl6pPr>
            <a:lvl7pPr indent="-342900" lvl="6" marL="3200400" algn="l">
              <a:spcBef>
                <a:spcPts val="360"/>
              </a:spcBef>
              <a:spcAft>
                <a:spcPts val="0"/>
              </a:spcAft>
              <a:buClr>
                <a:schemeClr val="lt2"/>
              </a:buClr>
              <a:buSzPts val="1800"/>
              <a:buFont typeface="Arial"/>
              <a:buChar char="»"/>
              <a:defRPr sz="1800"/>
            </a:lvl7pPr>
            <a:lvl8pPr indent="-342900" lvl="7" marL="3657600" algn="l">
              <a:spcBef>
                <a:spcPts val="360"/>
              </a:spcBef>
              <a:spcAft>
                <a:spcPts val="0"/>
              </a:spcAft>
              <a:buClr>
                <a:schemeClr val="lt2"/>
              </a:buClr>
              <a:buSzPts val="1800"/>
              <a:buFont typeface="Arial"/>
              <a:buChar char="»"/>
              <a:defRPr sz="1800"/>
            </a:lvl8pPr>
            <a:lvl9pPr indent="-342900" lvl="8" marL="4114800" algn="l">
              <a:spcBef>
                <a:spcPts val="360"/>
              </a:spcBef>
              <a:spcAft>
                <a:spcPts val="0"/>
              </a:spcAft>
              <a:buClr>
                <a:schemeClr val="lt2"/>
              </a:buClr>
              <a:buSzPts val="1800"/>
              <a:buFont typeface="Arial"/>
              <a:buChar char="»"/>
              <a:defRPr sz="1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13"/>
          <p:cNvSpPr txBox="1"/>
          <p:nvPr>
            <p:ph type="title"/>
          </p:nvPr>
        </p:nvSpPr>
        <p:spPr>
          <a:xfrm>
            <a:off x="457200" y="252413"/>
            <a:ext cx="8229600" cy="1143000"/>
          </a:xfrm>
          <a:prstGeom prst="rect">
            <a:avLst/>
          </a:prstGeom>
          <a:noFill/>
          <a:ln>
            <a:noFill/>
          </a:ln>
        </p:spPr>
        <p:txBody>
          <a:bodyPr anchorCtr="0" anchor="ctr" bIns="45700" lIns="91425" spcFirstLastPara="1" rIns="91425" wrap="square" tIns="4570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 name="Shape 32"/>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17"/>
          <p:cNvSpPr txBox="1"/>
          <p:nvPr/>
        </p:nvSpPr>
        <p:spPr>
          <a:xfrm>
            <a:off x="7726363" y="6384925"/>
            <a:ext cx="1235075" cy="33972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fld id="{00000000-1234-1234-1234-123412341234}" type="slidenum">
              <a:rPr b="1" lang="en-US" sz="1600">
                <a:solidFill>
                  <a:srgbClr val="003366"/>
                </a:solidFill>
                <a:latin typeface="Arial"/>
                <a:ea typeface="Arial"/>
                <a:cs typeface="Arial"/>
                <a:sym typeface="Arial"/>
              </a:rPr>
              <a:t>‹#›</a:t>
            </a:fld>
            <a:endParaRPr b="1" sz="1600">
              <a:solidFill>
                <a:srgbClr val="003366"/>
              </a:solidFill>
              <a:latin typeface="Arial"/>
              <a:ea typeface="Arial"/>
              <a:cs typeface="Arial"/>
              <a:sym typeface="Arial"/>
            </a:endParaRPr>
          </a:p>
        </p:txBody>
      </p:sp>
      <p:sp>
        <p:nvSpPr>
          <p:cNvPr id="35" name="Google Shape;35;p17"/>
          <p:cNvSpPr txBox="1"/>
          <p:nvPr>
            <p:ph type="title"/>
          </p:nvPr>
        </p:nvSpPr>
        <p:spPr>
          <a:xfrm>
            <a:off x="457200" y="252413"/>
            <a:ext cx="8229600" cy="1143000"/>
          </a:xfrm>
          <a:prstGeom prst="rect">
            <a:avLst/>
          </a:prstGeom>
          <a:noFill/>
          <a:ln>
            <a:noFill/>
          </a:ln>
        </p:spPr>
        <p:txBody>
          <a:bodyPr anchorCtr="0" anchor="ctr" bIns="45700" lIns="91425" spcFirstLastPara="1" rIns="91425" wrap="square" tIns="4570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36" name="Google Shape;36;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2"/>
              </a:buClr>
              <a:buSzPts val="1800"/>
              <a:buChar char="•"/>
              <a:defRPr/>
            </a:lvl1pPr>
            <a:lvl2pPr indent="-342900" lvl="1" marL="914400" algn="l">
              <a:spcBef>
                <a:spcPts val="360"/>
              </a:spcBef>
              <a:spcAft>
                <a:spcPts val="0"/>
              </a:spcAft>
              <a:buClr>
                <a:schemeClr val="lt2"/>
              </a:buClr>
              <a:buSzPts val="1800"/>
              <a:buChar char="–"/>
              <a:defRPr/>
            </a:lvl2pPr>
            <a:lvl3pPr indent="-342900" lvl="2" marL="1371600" algn="l">
              <a:spcBef>
                <a:spcPts val="360"/>
              </a:spcBef>
              <a:spcAft>
                <a:spcPts val="0"/>
              </a:spcAft>
              <a:buClr>
                <a:schemeClr val="lt2"/>
              </a:buClr>
              <a:buSzPts val="1800"/>
              <a:buChar char="•"/>
              <a:defRPr/>
            </a:lvl3pPr>
            <a:lvl4pPr indent="-342900" lvl="3" marL="1828800" algn="l">
              <a:spcBef>
                <a:spcPts val="360"/>
              </a:spcBef>
              <a:spcAft>
                <a:spcPts val="0"/>
              </a:spcAft>
              <a:buClr>
                <a:schemeClr val="lt2"/>
              </a:buClr>
              <a:buSzPts val="1800"/>
              <a:buChar char="–"/>
              <a:defRPr/>
            </a:lvl4pPr>
            <a:lvl5pPr indent="-342900" lvl="4" marL="2286000" algn="l">
              <a:spcBef>
                <a:spcPts val="360"/>
              </a:spcBef>
              <a:spcAft>
                <a:spcPts val="0"/>
              </a:spcAft>
              <a:buClr>
                <a:schemeClr val="lt2"/>
              </a:buClr>
              <a:buSzPts val="1800"/>
              <a:buChar char="»"/>
              <a:defRPr/>
            </a:lvl5pPr>
            <a:lvl6pPr indent="-342900" lvl="5" marL="2743200" algn="l">
              <a:lnSpc>
                <a:spcPct val="100000"/>
              </a:lnSpc>
              <a:spcBef>
                <a:spcPts val="360"/>
              </a:spcBef>
              <a:spcAft>
                <a:spcPts val="0"/>
              </a:spcAft>
              <a:buClr>
                <a:schemeClr val="lt2"/>
              </a:buClr>
              <a:buSzPts val="1800"/>
              <a:buChar char="»"/>
              <a:defRPr/>
            </a:lvl6pPr>
            <a:lvl7pPr indent="-342900" lvl="6" marL="3200400" algn="l">
              <a:lnSpc>
                <a:spcPct val="100000"/>
              </a:lnSpc>
              <a:spcBef>
                <a:spcPts val="360"/>
              </a:spcBef>
              <a:spcAft>
                <a:spcPts val="0"/>
              </a:spcAft>
              <a:buClr>
                <a:schemeClr val="lt2"/>
              </a:buClr>
              <a:buSzPts val="1800"/>
              <a:buChar char="»"/>
              <a:defRPr/>
            </a:lvl7pPr>
            <a:lvl8pPr indent="-342900" lvl="7" marL="3657600" algn="l">
              <a:lnSpc>
                <a:spcPct val="100000"/>
              </a:lnSpc>
              <a:spcBef>
                <a:spcPts val="360"/>
              </a:spcBef>
              <a:spcAft>
                <a:spcPts val="0"/>
              </a:spcAft>
              <a:buClr>
                <a:schemeClr val="lt2"/>
              </a:buClr>
              <a:buSzPts val="1800"/>
              <a:buChar char="»"/>
              <a:defRPr/>
            </a:lvl8pPr>
            <a:lvl9pPr indent="-342900" lvl="8" marL="4114800" algn="l">
              <a:lnSpc>
                <a:spcPct val="100000"/>
              </a:lnSpc>
              <a:spcBef>
                <a:spcPts val="360"/>
              </a:spcBef>
              <a:spcAft>
                <a:spcPts val="0"/>
              </a:spcAft>
              <a:buClr>
                <a:schemeClr val="lt2"/>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18"/>
          <p:cNvSpPr txBox="1"/>
          <p:nvPr>
            <p:ph type="title"/>
          </p:nvPr>
        </p:nvSpPr>
        <p:spPr>
          <a:xfrm>
            <a:off x="457200" y="252413"/>
            <a:ext cx="8229600" cy="1143000"/>
          </a:xfrm>
          <a:prstGeom prst="rect">
            <a:avLst/>
          </a:prstGeom>
          <a:noFill/>
          <a:ln>
            <a:noFill/>
          </a:ln>
        </p:spPr>
        <p:txBody>
          <a:bodyPr anchorCtr="0" anchor="ctr" bIns="45700" lIns="91425" spcFirstLastPara="1" rIns="91425" wrap="square" tIns="4570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39" name="Google Shape;39;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2"/>
              </a:buClr>
              <a:buSzPts val="2800"/>
              <a:buFont typeface="Arial"/>
              <a:buChar char="•"/>
              <a:defRPr sz="2800"/>
            </a:lvl1pPr>
            <a:lvl2pPr indent="-381000" lvl="1" marL="914400" algn="l">
              <a:spcBef>
                <a:spcPts val="480"/>
              </a:spcBef>
              <a:spcAft>
                <a:spcPts val="0"/>
              </a:spcAft>
              <a:buClr>
                <a:schemeClr val="lt2"/>
              </a:buClr>
              <a:buSzPts val="2400"/>
              <a:buFont typeface="Arial"/>
              <a:buChar char="–"/>
              <a:defRPr sz="2400"/>
            </a:lvl2pPr>
            <a:lvl3pPr indent="-355600" lvl="2" marL="1371600" algn="l">
              <a:spcBef>
                <a:spcPts val="400"/>
              </a:spcBef>
              <a:spcAft>
                <a:spcPts val="0"/>
              </a:spcAft>
              <a:buClr>
                <a:schemeClr val="lt2"/>
              </a:buClr>
              <a:buSzPts val="2000"/>
              <a:buFont typeface="Arial"/>
              <a:buChar char="•"/>
              <a:defRPr sz="2000"/>
            </a:lvl3pPr>
            <a:lvl4pPr indent="-342900" lvl="3" marL="1828800" algn="l">
              <a:spcBef>
                <a:spcPts val="360"/>
              </a:spcBef>
              <a:spcAft>
                <a:spcPts val="0"/>
              </a:spcAft>
              <a:buClr>
                <a:schemeClr val="lt2"/>
              </a:buClr>
              <a:buSzPts val="1800"/>
              <a:buFont typeface="Arial"/>
              <a:buChar char="–"/>
              <a:defRPr sz="1800"/>
            </a:lvl4pPr>
            <a:lvl5pPr indent="-342900" lvl="4" marL="2286000" algn="l">
              <a:spcBef>
                <a:spcPts val="360"/>
              </a:spcBef>
              <a:spcAft>
                <a:spcPts val="0"/>
              </a:spcAft>
              <a:buClr>
                <a:schemeClr val="lt2"/>
              </a:buClr>
              <a:buSzPts val="1800"/>
              <a:buFont typeface="Arial"/>
              <a:buChar char="»"/>
              <a:defRPr sz="1800"/>
            </a:lvl5pPr>
            <a:lvl6pPr indent="-342900" lvl="5" marL="2743200" algn="l">
              <a:lnSpc>
                <a:spcPct val="100000"/>
              </a:lnSpc>
              <a:spcBef>
                <a:spcPts val="360"/>
              </a:spcBef>
              <a:spcAft>
                <a:spcPts val="0"/>
              </a:spcAft>
              <a:buClr>
                <a:schemeClr val="lt2"/>
              </a:buClr>
              <a:buSzPts val="1800"/>
              <a:buFont typeface="Arial"/>
              <a:buChar char="»"/>
              <a:defRPr sz="1800"/>
            </a:lvl6pPr>
            <a:lvl7pPr indent="-342900" lvl="6" marL="3200400" algn="l">
              <a:lnSpc>
                <a:spcPct val="100000"/>
              </a:lnSpc>
              <a:spcBef>
                <a:spcPts val="360"/>
              </a:spcBef>
              <a:spcAft>
                <a:spcPts val="0"/>
              </a:spcAft>
              <a:buClr>
                <a:schemeClr val="lt2"/>
              </a:buClr>
              <a:buSzPts val="1800"/>
              <a:buFont typeface="Arial"/>
              <a:buChar char="»"/>
              <a:defRPr sz="1800"/>
            </a:lvl7pPr>
            <a:lvl8pPr indent="-342900" lvl="7" marL="3657600" algn="l">
              <a:lnSpc>
                <a:spcPct val="100000"/>
              </a:lnSpc>
              <a:spcBef>
                <a:spcPts val="360"/>
              </a:spcBef>
              <a:spcAft>
                <a:spcPts val="0"/>
              </a:spcAft>
              <a:buClr>
                <a:schemeClr val="lt2"/>
              </a:buClr>
              <a:buSzPts val="1800"/>
              <a:buFont typeface="Arial"/>
              <a:buChar char="»"/>
              <a:defRPr sz="1800"/>
            </a:lvl8pPr>
            <a:lvl9pPr indent="-342900" lvl="8" marL="4114800" algn="l">
              <a:lnSpc>
                <a:spcPct val="100000"/>
              </a:lnSpc>
              <a:spcBef>
                <a:spcPts val="360"/>
              </a:spcBef>
              <a:spcAft>
                <a:spcPts val="0"/>
              </a:spcAft>
              <a:buClr>
                <a:schemeClr val="lt2"/>
              </a:buClr>
              <a:buSzPts val="1800"/>
              <a:buFont typeface="Arial"/>
              <a:buChar char="»"/>
              <a:defRPr sz="1800"/>
            </a:lvl9pPr>
          </a:lstStyle>
          <a:p/>
        </p:txBody>
      </p:sp>
      <p:sp>
        <p:nvSpPr>
          <p:cNvPr id="40" name="Google Shape;40;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2"/>
              </a:buClr>
              <a:buSzPts val="2800"/>
              <a:buFont typeface="Arial"/>
              <a:buChar char="•"/>
              <a:defRPr sz="2800"/>
            </a:lvl1pPr>
            <a:lvl2pPr indent="-381000" lvl="1" marL="914400" algn="l">
              <a:spcBef>
                <a:spcPts val="480"/>
              </a:spcBef>
              <a:spcAft>
                <a:spcPts val="0"/>
              </a:spcAft>
              <a:buClr>
                <a:schemeClr val="lt2"/>
              </a:buClr>
              <a:buSzPts val="2400"/>
              <a:buFont typeface="Arial"/>
              <a:buChar char="–"/>
              <a:defRPr sz="2400"/>
            </a:lvl2pPr>
            <a:lvl3pPr indent="-355600" lvl="2" marL="1371600" algn="l">
              <a:spcBef>
                <a:spcPts val="400"/>
              </a:spcBef>
              <a:spcAft>
                <a:spcPts val="0"/>
              </a:spcAft>
              <a:buClr>
                <a:schemeClr val="lt2"/>
              </a:buClr>
              <a:buSzPts val="2000"/>
              <a:buFont typeface="Arial"/>
              <a:buChar char="•"/>
              <a:defRPr sz="2000"/>
            </a:lvl3pPr>
            <a:lvl4pPr indent="-342900" lvl="3" marL="1828800" algn="l">
              <a:spcBef>
                <a:spcPts val="360"/>
              </a:spcBef>
              <a:spcAft>
                <a:spcPts val="0"/>
              </a:spcAft>
              <a:buClr>
                <a:schemeClr val="lt2"/>
              </a:buClr>
              <a:buSzPts val="1800"/>
              <a:buFont typeface="Arial"/>
              <a:buChar char="–"/>
              <a:defRPr sz="1800"/>
            </a:lvl4pPr>
            <a:lvl5pPr indent="-342900" lvl="4" marL="2286000" algn="l">
              <a:spcBef>
                <a:spcPts val="360"/>
              </a:spcBef>
              <a:spcAft>
                <a:spcPts val="0"/>
              </a:spcAft>
              <a:buClr>
                <a:schemeClr val="lt2"/>
              </a:buClr>
              <a:buSzPts val="1800"/>
              <a:buFont typeface="Arial"/>
              <a:buChar char="»"/>
              <a:defRPr sz="1800"/>
            </a:lvl5pPr>
            <a:lvl6pPr indent="-342900" lvl="5" marL="2743200" algn="l">
              <a:lnSpc>
                <a:spcPct val="100000"/>
              </a:lnSpc>
              <a:spcBef>
                <a:spcPts val="360"/>
              </a:spcBef>
              <a:spcAft>
                <a:spcPts val="0"/>
              </a:spcAft>
              <a:buClr>
                <a:schemeClr val="lt2"/>
              </a:buClr>
              <a:buSzPts val="1800"/>
              <a:buFont typeface="Arial"/>
              <a:buChar char="»"/>
              <a:defRPr sz="1800"/>
            </a:lvl6pPr>
            <a:lvl7pPr indent="-342900" lvl="6" marL="3200400" algn="l">
              <a:lnSpc>
                <a:spcPct val="100000"/>
              </a:lnSpc>
              <a:spcBef>
                <a:spcPts val="360"/>
              </a:spcBef>
              <a:spcAft>
                <a:spcPts val="0"/>
              </a:spcAft>
              <a:buClr>
                <a:schemeClr val="lt2"/>
              </a:buClr>
              <a:buSzPts val="1800"/>
              <a:buFont typeface="Arial"/>
              <a:buChar char="»"/>
              <a:defRPr sz="1800"/>
            </a:lvl7pPr>
            <a:lvl8pPr indent="-342900" lvl="7" marL="3657600" algn="l">
              <a:lnSpc>
                <a:spcPct val="100000"/>
              </a:lnSpc>
              <a:spcBef>
                <a:spcPts val="360"/>
              </a:spcBef>
              <a:spcAft>
                <a:spcPts val="0"/>
              </a:spcAft>
              <a:buClr>
                <a:schemeClr val="lt2"/>
              </a:buClr>
              <a:buSzPts val="1800"/>
              <a:buFont typeface="Arial"/>
              <a:buChar char="»"/>
              <a:defRPr sz="1800"/>
            </a:lvl8pPr>
            <a:lvl9pPr indent="-342900" lvl="8" marL="4114800" algn="l">
              <a:lnSpc>
                <a:spcPct val="100000"/>
              </a:lnSpc>
              <a:spcBef>
                <a:spcPts val="360"/>
              </a:spcBef>
              <a:spcAft>
                <a:spcPts val="0"/>
              </a:spcAft>
              <a:buClr>
                <a:schemeClr val="lt2"/>
              </a:buClr>
              <a:buSzPts val="1800"/>
              <a:buFont typeface="Arial"/>
              <a:buChar char="»"/>
              <a:defRPr sz="18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Layout" Target="../slideLayouts/slideLayout6.xml"/><Relationship Id="rId3" Type="http://schemas.openxmlformats.org/officeDocument/2006/relationships/slideLayout" Target="../slideLayouts/slideLayout7.xml"/><Relationship Id="rId4" Type="http://schemas.openxmlformats.org/officeDocument/2006/relationships/slideLayout" Target="../slideLayouts/slideLayout8.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EEFF"/>
        </a:solidFill>
      </p:bgPr>
    </p:bg>
    <p:spTree>
      <p:nvGrpSpPr>
        <p:cNvPr id="9" name="Shape 9"/>
        <p:cNvGrpSpPr/>
        <p:nvPr/>
      </p:nvGrpSpPr>
      <p:grpSpPr>
        <a:xfrm>
          <a:off x="0" y="0"/>
          <a:ext cx="0" cy="0"/>
          <a:chOff x="0" y="0"/>
          <a:chExt cx="0" cy="0"/>
        </a:xfrm>
      </p:grpSpPr>
      <p:sp>
        <p:nvSpPr>
          <p:cNvPr id="10" name="Google Shape;10;p9"/>
          <p:cNvSpPr txBox="1"/>
          <p:nvPr>
            <p:ph type="title"/>
          </p:nvPr>
        </p:nvSpPr>
        <p:spPr>
          <a:xfrm>
            <a:off x="457200" y="252413"/>
            <a:ext cx="8229600" cy="1143000"/>
          </a:xfrm>
          <a:prstGeom prst="rect">
            <a:avLst/>
          </a:prstGeom>
          <a:noFill/>
          <a:ln>
            <a:noFill/>
          </a:ln>
        </p:spPr>
        <p:txBody>
          <a:bodyPr anchorCtr="0" anchor="ctr" bIns="45700" lIns="91425" spcFirstLastPara="1" rIns="91425" wrap="square" tIns="45700">
            <a:noAutofit/>
          </a:bodyPr>
          <a:lstStyle>
            <a:lvl1pPr lvl="0" marR="0" rtl="0" algn="l">
              <a:lnSpc>
                <a:spcPct val="85000"/>
              </a:lnSpc>
              <a:spcBef>
                <a:spcPts val="0"/>
              </a:spcBef>
              <a:spcAft>
                <a:spcPts val="0"/>
              </a:spcAft>
              <a:buSzPts val="1400"/>
              <a:buNone/>
              <a:defRPr b="1" i="0" sz="3800" u="none" cap="none" strike="noStrike">
                <a:solidFill>
                  <a:schemeClr val="lt2"/>
                </a:solidFill>
                <a:latin typeface="Arial"/>
                <a:ea typeface="Arial"/>
                <a:cs typeface="Arial"/>
                <a:sym typeface="Arial"/>
              </a:defRPr>
            </a:lvl1pPr>
            <a:lvl2pPr lvl="1" marR="0" rtl="0" algn="l">
              <a:lnSpc>
                <a:spcPct val="85000"/>
              </a:lnSpc>
              <a:spcBef>
                <a:spcPts val="0"/>
              </a:spcBef>
              <a:spcAft>
                <a:spcPts val="0"/>
              </a:spcAft>
              <a:buSzPts val="1400"/>
              <a:buNone/>
              <a:defRPr b="1" i="0" sz="3800" u="none" cap="none" strike="noStrike">
                <a:solidFill>
                  <a:schemeClr val="lt2"/>
                </a:solidFill>
                <a:latin typeface="Arial"/>
                <a:ea typeface="Arial"/>
                <a:cs typeface="Arial"/>
                <a:sym typeface="Arial"/>
              </a:defRPr>
            </a:lvl2pPr>
            <a:lvl3pPr lvl="2" marR="0" rtl="0" algn="l">
              <a:lnSpc>
                <a:spcPct val="85000"/>
              </a:lnSpc>
              <a:spcBef>
                <a:spcPts val="0"/>
              </a:spcBef>
              <a:spcAft>
                <a:spcPts val="0"/>
              </a:spcAft>
              <a:buSzPts val="1400"/>
              <a:buNone/>
              <a:defRPr b="1" i="0" sz="3800" u="none" cap="none" strike="noStrike">
                <a:solidFill>
                  <a:schemeClr val="lt2"/>
                </a:solidFill>
                <a:latin typeface="Arial"/>
                <a:ea typeface="Arial"/>
                <a:cs typeface="Arial"/>
                <a:sym typeface="Arial"/>
              </a:defRPr>
            </a:lvl3pPr>
            <a:lvl4pPr lvl="3" marR="0" rtl="0" algn="l">
              <a:lnSpc>
                <a:spcPct val="85000"/>
              </a:lnSpc>
              <a:spcBef>
                <a:spcPts val="0"/>
              </a:spcBef>
              <a:spcAft>
                <a:spcPts val="0"/>
              </a:spcAft>
              <a:buSzPts val="1400"/>
              <a:buNone/>
              <a:defRPr b="1" i="0" sz="3800" u="none" cap="none" strike="noStrike">
                <a:solidFill>
                  <a:schemeClr val="lt2"/>
                </a:solidFill>
                <a:latin typeface="Arial"/>
                <a:ea typeface="Arial"/>
                <a:cs typeface="Arial"/>
                <a:sym typeface="Arial"/>
              </a:defRPr>
            </a:lvl4pPr>
            <a:lvl5pPr lvl="4" marR="0" rtl="0" algn="l">
              <a:lnSpc>
                <a:spcPct val="85000"/>
              </a:lnSpc>
              <a:spcBef>
                <a:spcPts val="0"/>
              </a:spcBef>
              <a:spcAft>
                <a:spcPts val="0"/>
              </a:spcAft>
              <a:buSzPts val="1400"/>
              <a:buNone/>
              <a:defRPr b="1" i="0" sz="3800" u="none" cap="none" strike="noStrike">
                <a:solidFill>
                  <a:schemeClr val="lt2"/>
                </a:solidFill>
                <a:latin typeface="Arial"/>
                <a:ea typeface="Arial"/>
                <a:cs typeface="Arial"/>
                <a:sym typeface="Arial"/>
              </a:defRPr>
            </a:lvl5pPr>
            <a:lvl6pPr lvl="5" marR="0" rtl="0" algn="l">
              <a:lnSpc>
                <a:spcPct val="85000"/>
              </a:lnSpc>
              <a:spcBef>
                <a:spcPts val="0"/>
              </a:spcBef>
              <a:spcAft>
                <a:spcPts val="0"/>
              </a:spcAft>
              <a:buSzPts val="1400"/>
              <a:buNone/>
              <a:defRPr b="1" i="0" sz="3800" u="none" cap="none" strike="noStrike">
                <a:solidFill>
                  <a:schemeClr val="lt2"/>
                </a:solidFill>
                <a:latin typeface="Arial"/>
                <a:ea typeface="Arial"/>
                <a:cs typeface="Arial"/>
                <a:sym typeface="Arial"/>
              </a:defRPr>
            </a:lvl6pPr>
            <a:lvl7pPr lvl="6" marR="0" rtl="0" algn="l">
              <a:lnSpc>
                <a:spcPct val="85000"/>
              </a:lnSpc>
              <a:spcBef>
                <a:spcPts val="0"/>
              </a:spcBef>
              <a:spcAft>
                <a:spcPts val="0"/>
              </a:spcAft>
              <a:buSzPts val="1400"/>
              <a:buNone/>
              <a:defRPr b="1" i="0" sz="3800" u="none" cap="none" strike="noStrike">
                <a:solidFill>
                  <a:schemeClr val="lt2"/>
                </a:solidFill>
                <a:latin typeface="Arial"/>
                <a:ea typeface="Arial"/>
                <a:cs typeface="Arial"/>
                <a:sym typeface="Arial"/>
              </a:defRPr>
            </a:lvl7pPr>
            <a:lvl8pPr lvl="7" marR="0" rtl="0" algn="l">
              <a:lnSpc>
                <a:spcPct val="85000"/>
              </a:lnSpc>
              <a:spcBef>
                <a:spcPts val="0"/>
              </a:spcBef>
              <a:spcAft>
                <a:spcPts val="0"/>
              </a:spcAft>
              <a:buSzPts val="1400"/>
              <a:buNone/>
              <a:defRPr b="1" i="0" sz="3800" u="none" cap="none" strike="noStrike">
                <a:solidFill>
                  <a:schemeClr val="lt2"/>
                </a:solidFill>
                <a:latin typeface="Arial"/>
                <a:ea typeface="Arial"/>
                <a:cs typeface="Arial"/>
                <a:sym typeface="Arial"/>
              </a:defRPr>
            </a:lvl8pPr>
            <a:lvl9pPr lvl="8" marR="0" rtl="0" algn="l">
              <a:lnSpc>
                <a:spcPct val="85000"/>
              </a:lnSpc>
              <a:spcBef>
                <a:spcPts val="0"/>
              </a:spcBef>
              <a:spcAft>
                <a:spcPts val="0"/>
              </a:spcAft>
              <a:buSzPts val="1400"/>
              <a:buNone/>
              <a:defRPr b="1" i="0" sz="3800" u="none" cap="none" strike="noStrike">
                <a:solidFill>
                  <a:schemeClr val="lt2"/>
                </a:solidFill>
                <a:latin typeface="Arial"/>
                <a:ea typeface="Arial"/>
                <a:cs typeface="Arial"/>
                <a:sym typeface="Arial"/>
              </a:defRPr>
            </a:lvl9pPr>
          </a:lstStyle>
          <a:p/>
        </p:txBody>
      </p:sp>
      <p:sp>
        <p:nvSpPr>
          <p:cNvPr id="11" name="Google Shape;11;p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2"/>
              </a:buClr>
              <a:buSzPts val="3200"/>
              <a:buFont typeface="Arial"/>
              <a:buChar char="•"/>
              <a:defRPr b="0" i="0" sz="3200" u="none" cap="none" strike="noStrike">
                <a:solidFill>
                  <a:schemeClr val="lt2"/>
                </a:solidFill>
                <a:latin typeface="Arial"/>
                <a:ea typeface="Arial"/>
                <a:cs typeface="Arial"/>
                <a:sym typeface="Arial"/>
              </a:defRPr>
            </a:lvl1pPr>
            <a:lvl2pPr indent="-406400" lvl="1" marL="914400" marR="0" rtl="0" algn="l">
              <a:spcBef>
                <a:spcPts val="560"/>
              </a:spcBef>
              <a:spcAft>
                <a:spcPts val="0"/>
              </a:spcAft>
              <a:buClr>
                <a:schemeClr val="lt2"/>
              </a:buClr>
              <a:buSzPts val="2800"/>
              <a:buFont typeface="Arial"/>
              <a:buChar char="–"/>
              <a:defRPr b="0" i="0" sz="2800" u="none" cap="none" strike="noStrike">
                <a:solidFill>
                  <a:schemeClr val="lt2"/>
                </a:solidFill>
                <a:latin typeface="Arial"/>
                <a:ea typeface="Arial"/>
                <a:cs typeface="Arial"/>
                <a:sym typeface="Arial"/>
              </a:defRPr>
            </a:lvl2pPr>
            <a:lvl3pPr indent="-381000" lvl="2" marL="1371600" marR="0" rtl="0" algn="l">
              <a:spcBef>
                <a:spcPts val="480"/>
              </a:spcBef>
              <a:spcAft>
                <a:spcPts val="0"/>
              </a:spcAft>
              <a:buClr>
                <a:schemeClr val="lt2"/>
              </a:buClr>
              <a:buSzPts val="2400"/>
              <a:buFont typeface="Arial"/>
              <a:buChar char="•"/>
              <a:defRPr b="0" i="0" sz="2400" u="none" cap="none" strike="noStrike">
                <a:solidFill>
                  <a:schemeClr val="lt2"/>
                </a:solidFill>
                <a:latin typeface="Arial"/>
                <a:ea typeface="Arial"/>
                <a:cs typeface="Arial"/>
                <a:sym typeface="Arial"/>
              </a:defRPr>
            </a:lvl3pPr>
            <a:lvl4pPr indent="-355600" lvl="3" marL="1828800" marR="0" rtl="0" algn="l">
              <a:spcBef>
                <a:spcPts val="400"/>
              </a:spcBef>
              <a:spcAft>
                <a:spcPts val="0"/>
              </a:spcAft>
              <a:buClr>
                <a:schemeClr val="lt2"/>
              </a:buClr>
              <a:buSzPts val="2000"/>
              <a:buFont typeface="Arial"/>
              <a:buChar char="–"/>
              <a:defRPr b="0" i="0" sz="2000" u="none" cap="none" strike="noStrike">
                <a:solidFill>
                  <a:schemeClr val="lt2"/>
                </a:solidFill>
                <a:latin typeface="Arial"/>
                <a:ea typeface="Arial"/>
                <a:cs typeface="Arial"/>
                <a:sym typeface="Arial"/>
              </a:defRPr>
            </a:lvl4pPr>
            <a:lvl5pPr indent="-355600" lvl="4" marL="2286000" marR="0" rtl="0" algn="l">
              <a:spcBef>
                <a:spcPts val="400"/>
              </a:spcBef>
              <a:spcAft>
                <a:spcPts val="0"/>
              </a:spcAft>
              <a:buClr>
                <a:schemeClr val="lt2"/>
              </a:buClr>
              <a:buSzPts val="2000"/>
              <a:buFont typeface="Arial"/>
              <a:buChar char="»"/>
              <a:defRPr b="0" i="0" sz="2000" u="none" cap="none" strike="noStrike">
                <a:solidFill>
                  <a:schemeClr val="lt2"/>
                </a:solidFill>
                <a:latin typeface="Arial"/>
                <a:ea typeface="Arial"/>
                <a:cs typeface="Arial"/>
                <a:sym typeface="Arial"/>
              </a:defRPr>
            </a:lvl5pPr>
            <a:lvl6pPr indent="-355600" lvl="5" marL="2743200" marR="0" rtl="0" algn="l">
              <a:spcBef>
                <a:spcPts val="400"/>
              </a:spcBef>
              <a:spcAft>
                <a:spcPts val="0"/>
              </a:spcAft>
              <a:buClr>
                <a:schemeClr val="lt2"/>
              </a:buClr>
              <a:buSzPts val="2000"/>
              <a:buFont typeface="Arial"/>
              <a:buChar char="»"/>
              <a:defRPr b="0" i="0" sz="2000" u="none" cap="none" strike="noStrike">
                <a:solidFill>
                  <a:schemeClr val="lt2"/>
                </a:solidFill>
                <a:latin typeface="Arial"/>
                <a:ea typeface="Arial"/>
                <a:cs typeface="Arial"/>
                <a:sym typeface="Arial"/>
              </a:defRPr>
            </a:lvl6pPr>
            <a:lvl7pPr indent="-355600" lvl="6" marL="3200400" marR="0" rtl="0" algn="l">
              <a:spcBef>
                <a:spcPts val="400"/>
              </a:spcBef>
              <a:spcAft>
                <a:spcPts val="0"/>
              </a:spcAft>
              <a:buClr>
                <a:schemeClr val="lt2"/>
              </a:buClr>
              <a:buSzPts val="2000"/>
              <a:buFont typeface="Arial"/>
              <a:buChar char="»"/>
              <a:defRPr b="0" i="0" sz="2000" u="none" cap="none" strike="noStrike">
                <a:solidFill>
                  <a:schemeClr val="lt2"/>
                </a:solidFill>
                <a:latin typeface="Arial"/>
                <a:ea typeface="Arial"/>
                <a:cs typeface="Arial"/>
                <a:sym typeface="Arial"/>
              </a:defRPr>
            </a:lvl7pPr>
            <a:lvl8pPr indent="-355600" lvl="7" marL="3657600" marR="0" rtl="0" algn="l">
              <a:spcBef>
                <a:spcPts val="400"/>
              </a:spcBef>
              <a:spcAft>
                <a:spcPts val="0"/>
              </a:spcAft>
              <a:buClr>
                <a:schemeClr val="lt2"/>
              </a:buClr>
              <a:buSzPts val="2000"/>
              <a:buFont typeface="Arial"/>
              <a:buChar char="»"/>
              <a:defRPr b="0" i="0" sz="2000" u="none" cap="none" strike="noStrike">
                <a:solidFill>
                  <a:schemeClr val="lt2"/>
                </a:solidFill>
                <a:latin typeface="Arial"/>
                <a:ea typeface="Arial"/>
                <a:cs typeface="Arial"/>
                <a:sym typeface="Arial"/>
              </a:defRPr>
            </a:lvl8pPr>
            <a:lvl9pPr indent="-355600" lvl="8" marL="4114800" marR="0" rtl="0" algn="l">
              <a:spcBef>
                <a:spcPts val="400"/>
              </a:spcBef>
              <a:spcAft>
                <a:spcPts val="0"/>
              </a:spcAft>
              <a:buClr>
                <a:schemeClr val="lt2"/>
              </a:buClr>
              <a:buSzPts val="2000"/>
              <a:buFont typeface="Arial"/>
              <a:buChar char="»"/>
              <a:defRPr b="0" i="0" sz="2000" u="none" cap="none" strike="noStrike">
                <a:solidFill>
                  <a:schemeClr val="lt2"/>
                </a:solidFill>
                <a:latin typeface="Arial"/>
                <a:ea typeface="Arial"/>
                <a:cs typeface="Arial"/>
                <a:sym typeface="Arial"/>
              </a:defRPr>
            </a:lvl9pPr>
          </a:lstStyle>
          <a:p/>
        </p:txBody>
      </p:sp>
      <p:sp>
        <p:nvSpPr>
          <p:cNvPr id="12" name="Google Shape;12;p9"/>
          <p:cNvSpPr txBox="1"/>
          <p:nvPr/>
        </p:nvSpPr>
        <p:spPr>
          <a:xfrm>
            <a:off x="5791200" y="6477000"/>
            <a:ext cx="3170238" cy="338138"/>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1600" u="none" cap="none" strike="noStrike">
                <a:solidFill>
                  <a:srgbClr val="000000"/>
                </a:solidFill>
                <a:latin typeface="Arial"/>
                <a:ea typeface="Arial"/>
                <a:cs typeface="Arial"/>
                <a:sym typeface="Arial"/>
              </a:rPr>
              <a:t>Advanced Slide Set, Slide #</a:t>
            </a:r>
            <a:fld id="{00000000-1234-1234-1234-123412341234}" type="slidenum">
              <a:rPr b="1" i="0" lang="en-US" sz="1600" u="none" cap="none" strike="noStrike">
                <a:solidFill>
                  <a:srgbClr val="000000"/>
                </a:solidFill>
                <a:latin typeface="Arial"/>
                <a:ea typeface="Arial"/>
                <a:cs typeface="Arial"/>
                <a:sym typeface="Arial"/>
              </a:rPr>
              <a:t>‹#›</a:t>
            </a:fld>
            <a:endParaRPr b="1" i="0" sz="1600" u="none" cap="none" strike="noStrike">
              <a:solidFill>
                <a:srgbClr val="000000"/>
              </a:solidFill>
              <a:latin typeface="Arial"/>
              <a:ea typeface="Arial"/>
              <a:cs typeface="Arial"/>
              <a:sym typeface="Arial"/>
            </a:endParaRPr>
          </a:p>
        </p:txBody>
      </p:sp>
      <p:sp>
        <p:nvSpPr>
          <p:cNvPr id="13" name="Google Shape;13;p9"/>
          <p:cNvSpPr/>
          <p:nvPr/>
        </p:nvSpPr>
        <p:spPr>
          <a:xfrm>
            <a:off x="455613" y="1219200"/>
            <a:ext cx="8229600" cy="152400"/>
          </a:xfrm>
          <a:prstGeom prst="rect">
            <a:avLst/>
          </a:prstGeom>
          <a:gradFill>
            <a:gsLst>
              <a:gs pos="0">
                <a:srgbClr val="000099"/>
              </a:gs>
              <a:gs pos="50000">
                <a:srgbClr val="7BB6FD"/>
              </a:gs>
              <a:gs pos="100000">
                <a:srgbClr val="000099"/>
              </a:gs>
            </a:gsLst>
            <a:lin ang="5400000" scaled="0"/>
          </a:gradFill>
          <a:ln cap="flat" cmpd="sng" w="9525">
            <a:solidFill>
              <a:srgbClr val="3366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400" u="none" cap="none" strike="noStrike">
              <a:solidFill>
                <a:srgbClr val="003366"/>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EEFF"/>
        </a:solidFill>
      </p:bgPr>
    </p:bg>
    <p:spTree>
      <p:nvGrpSpPr>
        <p:cNvPr id="25" name="Shape 25"/>
        <p:cNvGrpSpPr/>
        <p:nvPr/>
      </p:nvGrpSpPr>
      <p:grpSpPr>
        <a:xfrm>
          <a:off x="0" y="0"/>
          <a:ext cx="0" cy="0"/>
          <a:chOff x="0" y="0"/>
          <a:chExt cx="0" cy="0"/>
        </a:xfrm>
      </p:grpSpPr>
      <p:sp>
        <p:nvSpPr>
          <p:cNvPr id="26" name="Google Shape;26;p12"/>
          <p:cNvSpPr txBox="1"/>
          <p:nvPr>
            <p:ph type="title"/>
          </p:nvPr>
        </p:nvSpPr>
        <p:spPr>
          <a:xfrm>
            <a:off x="457200" y="252413"/>
            <a:ext cx="8229600" cy="11430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7" name="Google Shape;27;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8" name="Google Shape;28;p12"/>
          <p:cNvSpPr txBox="1"/>
          <p:nvPr/>
        </p:nvSpPr>
        <p:spPr>
          <a:xfrm>
            <a:off x="5791200" y="6477000"/>
            <a:ext cx="3170238" cy="338138"/>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600">
                <a:solidFill>
                  <a:srgbClr val="000000"/>
                </a:solidFill>
                <a:latin typeface="Arial"/>
                <a:ea typeface="Arial"/>
                <a:cs typeface="Arial"/>
                <a:sym typeface="Arial"/>
              </a:rPr>
              <a:t>Advanced Slide Set, Slide #</a:t>
            </a:r>
            <a:fld id="{00000000-1234-1234-1234-123412341234}" type="slidenum">
              <a:rPr b="1" lang="en-US" sz="1600">
                <a:solidFill>
                  <a:srgbClr val="000000"/>
                </a:solidFill>
                <a:latin typeface="Arial"/>
                <a:ea typeface="Arial"/>
                <a:cs typeface="Arial"/>
                <a:sym typeface="Arial"/>
              </a:rPr>
              <a:t>‹#›</a:t>
            </a:fld>
            <a:endParaRPr b="1" sz="1600">
              <a:solidFill>
                <a:srgbClr val="000000"/>
              </a:solidFill>
              <a:latin typeface="Arial"/>
              <a:ea typeface="Arial"/>
              <a:cs typeface="Arial"/>
              <a:sym typeface="Arial"/>
            </a:endParaRPr>
          </a:p>
        </p:txBody>
      </p:sp>
      <p:sp>
        <p:nvSpPr>
          <p:cNvPr id="29" name="Google Shape;29;p12"/>
          <p:cNvSpPr/>
          <p:nvPr/>
        </p:nvSpPr>
        <p:spPr>
          <a:xfrm>
            <a:off x="455613" y="1219200"/>
            <a:ext cx="8229600" cy="152400"/>
          </a:xfrm>
          <a:prstGeom prst="rect">
            <a:avLst/>
          </a:prstGeom>
          <a:gradFill>
            <a:gsLst>
              <a:gs pos="0">
                <a:srgbClr val="000099"/>
              </a:gs>
              <a:gs pos="50000">
                <a:srgbClr val="7BB6FD"/>
              </a:gs>
              <a:gs pos="100000">
                <a:srgbClr val="000099"/>
              </a:gs>
            </a:gsLst>
            <a:lin ang="5400000" scaled="0"/>
          </a:gradFill>
          <a:ln cap="flat" cmpd="sng" w="9525">
            <a:solidFill>
              <a:srgbClr val="3366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400">
              <a:solidFill>
                <a:srgbClr val="003366"/>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4" r:id="rId1"/>
    <p:sldLayoutId id="2147483655" r:id="rId2"/>
    <p:sldLayoutId id="2147483656" r:id="rId3"/>
    <p:sldLayoutId id="2147483657" r:id="rId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vmlDrawing" Target="../drawings/vmlDrawing1.vml"/><Relationship Id="rId4" Type="http://schemas.openxmlformats.org/officeDocument/2006/relationships/oleObject" Target="../embeddings/oleObject1.bin"/><Relationship Id="rId5" Type="http://schemas.openxmlformats.org/officeDocument/2006/relationships/oleObject" Target="../embeddings/oleObject1.bin"/><Relationship Id="rId6"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vmlDrawing" Target="../drawings/vmlDrawing2.vml"/><Relationship Id="rId4" Type="http://schemas.openxmlformats.org/officeDocument/2006/relationships/oleObject" Target="../embeddings/oleObject2.bin"/><Relationship Id="rId5" Type="http://schemas.openxmlformats.org/officeDocument/2006/relationships/oleObject" Target="../embeddings/oleObject2.bin"/><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1"/>
          <p:cNvSpPr txBox="1"/>
          <p:nvPr>
            <p:ph type="title"/>
          </p:nvPr>
        </p:nvSpPr>
        <p:spPr>
          <a:xfrm>
            <a:off x="533400" y="1524000"/>
            <a:ext cx="8153400" cy="1752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US" sz="4000">
                <a:solidFill>
                  <a:srgbClr val="000000"/>
                </a:solidFill>
                <a:latin typeface="Arial Black"/>
                <a:ea typeface="Arial Black"/>
                <a:cs typeface="Arial Black"/>
                <a:sym typeface="Arial Black"/>
              </a:rPr>
              <a:t> Copper-Bearing Intrauterine Devices (IUDs) </a:t>
            </a:r>
            <a:endParaRPr sz="4000">
              <a:solidFill>
                <a:srgbClr val="000000"/>
              </a:solidFill>
              <a:latin typeface="Arial Black"/>
              <a:ea typeface="Arial Black"/>
              <a:cs typeface="Arial Black"/>
              <a:sym typeface="Arial Black"/>
            </a:endParaRPr>
          </a:p>
        </p:txBody>
      </p:sp>
      <p:sp>
        <p:nvSpPr>
          <p:cNvPr id="46" name="Google Shape;46;p1"/>
          <p:cNvSpPr txBox="1"/>
          <p:nvPr/>
        </p:nvSpPr>
        <p:spPr>
          <a:xfrm>
            <a:off x="1643063" y="3495675"/>
            <a:ext cx="5734050" cy="514350"/>
          </a:xfrm>
          <a:prstGeom prst="rect">
            <a:avLst/>
          </a:prstGeom>
          <a:noFill/>
          <a:ln>
            <a:noFill/>
          </a:ln>
        </p:spPr>
        <p:txBody>
          <a:bodyPr anchorCtr="0" anchor="t" bIns="45700" lIns="91425" spcFirstLastPara="1" rIns="91425" wrap="square" tIns="45700">
            <a:spAutoFit/>
          </a:bodyPr>
          <a:lstStyle/>
          <a:p>
            <a:pPr indent="0" lvl="0" marL="0" marR="0" rtl="0" algn="ctr">
              <a:lnSpc>
                <a:spcPct val="85000"/>
              </a:lnSpc>
              <a:spcBef>
                <a:spcPts val="0"/>
              </a:spcBef>
              <a:spcAft>
                <a:spcPts val="0"/>
              </a:spcAft>
              <a:buClr>
                <a:srgbClr val="000000"/>
              </a:buClr>
              <a:buSzPts val="3200"/>
              <a:buFont typeface="Arial Black"/>
              <a:buNone/>
            </a:pPr>
            <a:r>
              <a:rPr b="1" i="0" lang="en-US" sz="3200" u="none" cap="none" strike="noStrike">
                <a:solidFill>
                  <a:srgbClr val="000000"/>
                </a:solidFill>
                <a:latin typeface="Arial Black"/>
                <a:ea typeface="Arial Black"/>
                <a:cs typeface="Arial Black"/>
                <a:sym typeface="Arial Black"/>
              </a:rPr>
              <a:t>Advanced Slide Set</a:t>
            </a:r>
            <a:endParaRPr/>
          </a:p>
        </p:txBody>
      </p:sp>
      <p:grpSp>
        <p:nvGrpSpPr>
          <p:cNvPr id="47" name="Google Shape;47;p1"/>
          <p:cNvGrpSpPr/>
          <p:nvPr/>
        </p:nvGrpSpPr>
        <p:grpSpPr>
          <a:xfrm>
            <a:off x="3525838" y="4192588"/>
            <a:ext cx="1968500" cy="2251075"/>
            <a:chOff x="3579812" y="4752068"/>
            <a:chExt cx="1970088" cy="2251075"/>
          </a:xfrm>
        </p:grpSpPr>
        <p:pic>
          <p:nvPicPr>
            <p:cNvPr descr="IUD_TCu-380" id="48" name="Google Shape;48;p1"/>
            <p:cNvPicPr preferRelativeResize="0"/>
            <p:nvPr/>
          </p:nvPicPr>
          <p:blipFill rotWithShape="1">
            <a:blip r:embed="rId3">
              <a:alphaModFix/>
            </a:blip>
            <a:srcRect b="0" l="0" r="0" t="0"/>
            <a:stretch/>
          </p:blipFill>
          <p:spPr>
            <a:xfrm>
              <a:off x="3579812" y="4752068"/>
              <a:ext cx="1970088" cy="2251075"/>
            </a:xfrm>
            <a:prstGeom prst="rect">
              <a:avLst/>
            </a:prstGeom>
            <a:noFill/>
            <a:ln>
              <a:noFill/>
            </a:ln>
          </p:spPr>
        </p:pic>
        <p:sp>
          <p:nvSpPr>
            <p:cNvPr id="49" name="Google Shape;49;p1"/>
            <p:cNvSpPr txBox="1"/>
            <p:nvPr/>
          </p:nvSpPr>
          <p:spPr>
            <a:xfrm>
              <a:off x="3720306" y="6256338"/>
              <a:ext cx="1689100" cy="376238"/>
            </a:xfrm>
            <a:prstGeom prst="rect">
              <a:avLst/>
            </a:prstGeom>
            <a:noFill/>
            <a:ln>
              <a:noFill/>
            </a:ln>
          </p:spPr>
          <p:txBody>
            <a:bodyPr anchorCtr="0" anchor="t" bIns="45700" lIns="45700" spcFirstLastPara="1" rIns="45700" wrap="square" tIns="45700">
              <a:spAutoFit/>
            </a:bodyPr>
            <a:lstStyle/>
            <a:p>
              <a:pPr indent="0" lvl="0" marL="0" marR="0" rtl="0" algn="ctr">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Copper T 380A</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cxnSp>
        <p:nvCxnSpPr>
          <p:cNvPr id="55" name="Google Shape;55;p2"/>
          <p:cNvCxnSpPr/>
          <p:nvPr/>
        </p:nvCxnSpPr>
        <p:spPr>
          <a:xfrm>
            <a:off x="3333750" y="5103813"/>
            <a:ext cx="4876800" cy="0"/>
          </a:xfrm>
          <a:prstGeom prst="straightConnector1">
            <a:avLst/>
          </a:prstGeom>
          <a:noFill/>
          <a:ln cap="flat" cmpd="sng" w="9525">
            <a:solidFill>
              <a:srgbClr val="8888AE"/>
            </a:solidFill>
            <a:prstDash val="solid"/>
            <a:round/>
            <a:headEnd len="med" w="med" type="none"/>
            <a:tailEnd len="med" w="med" type="none"/>
          </a:ln>
        </p:spPr>
      </p:cxnSp>
      <p:cxnSp>
        <p:nvCxnSpPr>
          <p:cNvPr id="56" name="Google Shape;56;p2"/>
          <p:cNvCxnSpPr/>
          <p:nvPr/>
        </p:nvCxnSpPr>
        <p:spPr>
          <a:xfrm>
            <a:off x="3333750" y="1822450"/>
            <a:ext cx="4876800" cy="0"/>
          </a:xfrm>
          <a:prstGeom prst="straightConnector1">
            <a:avLst/>
          </a:prstGeom>
          <a:noFill/>
          <a:ln cap="flat" cmpd="sng" w="9525">
            <a:solidFill>
              <a:srgbClr val="8888AE"/>
            </a:solidFill>
            <a:prstDash val="solid"/>
            <a:round/>
            <a:headEnd len="med" w="med" type="none"/>
            <a:tailEnd len="med" w="med" type="none"/>
          </a:ln>
        </p:spPr>
      </p:cxnSp>
      <p:cxnSp>
        <p:nvCxnSpPr>
          <p:cNvPr id="57" name="Google Shape;57;p2"/>
          <p:cNvCxnSpPr/>
          <p:nvPr/>
        </p:nvCxnSpPr>
        <p:spPr>
          <a:xfrm>
            <a:off x="3333750" y="2232025"/>
            <a:ext cx="4876800" cy="0"/>
          </a:xfrm>
          <a:prstGeom prst="straightConnector1">
            <a:avLst/>
          </a:prstGeom>
          <a:noFill/>
          <a:ln cap="flat" cmpd="sng" w="9525">
            <a:solidFill>
              <a:srgbClr val="8888AE"/>
            </a:solidFill>
            <a:prstDash val="solid"/>
            <a:round/>
            <a:headEnd len="med" w="med" type="none"/>
            <a:tailEnd len="med" w="med" type="none"/>
          </a:ln>
        </p:spPr>
      </p:cxnSp>
      <p:cxnSp>
        <p:nvCxnSpPr>
          <p:cNvPr id="58" name="Google Shape;58;p2"/>
          <p:cNvCxnSpPr/>
          <p:nvPr/>
        </p:nvCxnSpPr>
        <p:spPr>
          <a:xfrm>
            <a:off x="3333750" y="2643188"/>
            <a:ext cx="4876800" cy="0"/>
          </a:xfrm>
          <a:prstGeom prst="straightConnector1">
            <a:avLst/>
          </a:prstGeom>
          <a:noFill/>
          <a:ln cap="flat" cmpd="sng" w="9525">
            <a:solidFill>
              <a:srgbClr val="8888AE"/>
            </a:solidFill>
            <a:prstDash val="solid"/>
            <a:round/>
            <a:headEnd len="med" w="med" type="none"/>
            <a:tailEnd len="med" w="med" type="none"/>
          </a:ln>
        </p:spPr>
      </p:cxnSp>
      <p:cxnSp>
        <p:nvCxnSpPr>
          <p:cNvPr id="59" name="Google Shape;59;p2"/>
          <p:cNvCxnSpPr/>
          <p:nvPr/>
        </p:nvCxnSpPr>
        <p:spPr>
          <a:xfrm>
            <a:off x="3333750" y="3052763"/>
            <a:ext cx="4876800" cy="0"/>
          </a:xfrm>
          <a:prstGeom prst="straightConnector1">
            <a:avLst/>
          </a:prstGeom>
          <a:noFill/>
          <a:ln cap="flat" cmpd="sng" w="9525">
            <a:solidFill>
              <a:srgbClr val="8888AE"/>
            </a:solidFill>
            <a:prstDash val="solid"/>
            <a:round/>
            <a:headEnd len="med" w="med" type="none"/>
            <a:tailEnd len="med" w="med" type="none"/>
          </a:ln>
        </p:spPr>
      </p:cxnSp>
      <p:cxnSp>
        <p:nvCxnSpPr>
          <p:cNvPr id="60" name="Google Shape;60;p2"/>
          <p:cNvCxnSpPr/>
          <p:nvPr/>
        </p:nvCxnSpPr>
        <p:spPr>
          <a:xfrm>
            <a:off x="3332163" y="3463925"/>
            <a:ext cx="4878387" cy="0"/>
          </a:xfrm>
          <a:prstGeom prst="straightConnector1">
            <a:avLst/>
          </a:prstGeom>
          <a:noFill/>
          <a:ln cap="flat" cmpd="sng" w="9525">
            <a:solidFill>
              <a:srgbClr val="8888AE"/>
            </a:solidFill>
            <a:prstDash val="solid"/>
            <a:round/>
            <a:headEnd len="med" w="med" type="none"/>
            <a:tailEnd len="med" w="med" type="none"/>
          </a:ln>
        </p:spPr>
      </p:cxnSp>
      <p:cxnSp>
        <p:nvCxnSpPr>
          <p:cNvPr id="61" name="Google Shape;61;p2"/>
          <p:cNvCxnSpPr/>
          <p:nvPr/>
        </p:nvCxnSpPr>
        <p:spPr>
          <a:xfrm>
            <a:off x="3333750" y="3873500"/>
            <a:ext cx="4876800" cy="0"/>
          </a:xfrm>
          <a:prstGeom prst="straightConnector1">
            <a:avLst/>
          </a:prstGeom>
          <a:noFill/>
          <a:ln cap="flat" cmpd="sng" w="9525">
            <a:solidFill>
              <a:srgbClr val="8888AE"/>
            </a:solidFill>
            <a:prstDash val="solid"/>
            <a:round/>
            <a:headEnd len="med" w="med" type="none"/>
            <a:tailEnd len="med" w="med" type="none"/>
          </a:ln>
        </p:spPr>
      </p:cxnSp>
      <p:cxnSp>
        <p:nvCxnSpPr>
          <p:cNvPr id="62" name="Google Shape;62;p2"/>
          <p:cNvCxnSpPr/>
          <p:nvPr/>
        </p:nvCxnSpPr>
        <p:spPr>
          <a:xfrm>
            <a:off x="3333750" y="4284663"/>
            <a:ext cx="4876800" cy="0"/>
          </a:xfrm>
          <a:prstGeom prst="straightConnector1">
            <a:avLst/>
          </a:prstGeom>
          <a:noFill/>
          <a:ln cap="flat" cmpd="sng" w="9525">
            <a:solidFill>
              <a:srgbClr val="8888AE"/>
            </a:solidFill>
            <a:prstDash val="solid"/>
            <a:round/>
            <a:headEnd len="med" w="med" type="none"/>
            <a:tailEnd len="med" w="med" type="none"/>
          </a:ln>
        </p:spPr>
      </p:cxnSp>
      <p:cxnSp>
        <p:nvCxnSpPr>
          <p:cNvPr id="63" name="Google Shape;63;p2"/>
          <p:cNvCxnSpPr/>
          <p:nvPr/>
        </p:nvCxnSpPr>
        <p:spPr>
          <a:xfrm>
            <a:off x="3333750" y="4694238"/>
            <a:ext cx="4876800" cy="0"/>
          </a:xfrm>
          <a:prstGeom prst="straightConnector1">
            <a:avLst/>
          </a:prstGeom>
          <a:noFill/>
          <a:ln cap="flat" cmpd="sng" w="9525">
            <a:solidFill>
              <a:srgbClr val="8888AE"/>
            </a:solidFill>
            <a:prstDash val="solid"/>
            <a:round/>
            <a:headEnd len="med" w="med" type="none"/>
            <a:tailEnd len="med" w="med" type="none"/>
          </a:ln>
        </p:spPr>
      </p:cxnSp>
      <p:cxnSp>
        <p:nvCxnSpPr>
          <p:cNvPr id="64" name="Google Shape;64;p2"/>
          <p:cNvCxnSpPr/>
          <p:nvPr/>
        </p:nvCxnSpPr>
        <p:spPr>
          <a:xfrm>
            <a:off x="3384550" y="5497513"/>
            <a:ext cx="4876800" cy="0"/>
          </a:xfrm>
          <a:prstGeom prst="straightConnector1">
            <a:avLst/>
          </a:prstGeom>
          <a:noFill/>
          <a:ln cap="flat" cmpd="sng" w="9525">
            <a:solidFill>
              <a:srgbClr val="8888AE"/>
            </a:solidFill>
            <a:prstDash val="solid"/>
            <a:round/>
            <a:headEnd len="med" w="med" type="none"/>
            <a:tailEnd len="med" w="med" type="none"/>
          </a:ln>
        </p:spPr>
      </p:cxnSp>
      <p:sp>
        <p:nvSpPr>
          <p:cNvPr id="65" name="Google Shape;65;p2"/>
          <p:cNvSpPr txBox="1"/>
          <p:nvPr/>
        </p:nvSpPr>
        <p:spPr>
          <a:xfrm>
            <a:off x="460375" y="304800"/>
            <a:ext cx="8181975" cy="946150"/>
          </a:xfrm>
          <a:prstGeom prst="rect">
            <a:avLst/>
          </a:prstGeom>
          <a:noFill/>
          <a:ln>
            <a:noFill/>
          </a:ln>
        </p:spPr>
        <p:txBody>
          <a:bodyPr anchorCtr="0" anchor="t" bIns="45700" lIns="91425" spcFirstLastPara="1" rIns="91425" wrap="square" tIns="45700">
            <a:spAutoFit/>
          </a:bodyPr>
          <a:lstStyle/>
          <a:p>
            <a:pPr indent="0" lvl="0" marL="0" marR="0" rtl="0" algn="l">
              <a:lnSpc>
                <a:spcPct val="95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Copper IUDs:</a:t>
            </a:r>
            <a:endParaRPr/>
          </a:p>
          <a:p>
            <a:pPr indent="0" lvl="0" marL="0" marR="0" rtl="0" algn="l">
              <a:lnSpc>
                <a:spcPct val="95000"/>
              </a:lnSpc>
              <a:spcBef>
                <a:spcPts val="0"/>
              </a:spcBef>
              <a:spcAft>
                <a:spcPts val="0"/>
              </a:spcAft>
              <a:buClr>
                <a:srgbClr val="000000"/>
              </a:buClr>
              <a:buSzPts val="3800"/>
              <a:buFont typeface="Arial"/>
              <a:buNone/>
            </a:pPr>
            <a:r>
              <a:rPr b="1" i="0" lang="en-US" sz="3800" u="none" cap="none" strike="noStrike">
                <a:solidFill>
                  <a:srgbClr val="000000"/>
                </a:solidFill>
                <a:latin typeface="Arial"/>
                <a:ea typeface="Arial"/>
                <a:cs typeface="Arial"/>
                <a:sym typeface="Arial"/>
              </a:rPr>
              <a:t>Effectiveness</a:t>
            </a:r>
            <a:endParaRPr/>
          </a:p>
        </p:txBody>
      </p:sp>
      <p:sp>
        <p:nvSpPr>
          <p:cNvPr id="66" name="Google Shape;66;p2"/>
          <p:cNvSpPr/>
          <p:nvPr/>
        </p:nvSpPr>
        <p:spPr>
          <a:xfrm>
            <a:off x="619125" y="6446838"/>
            <a:ext cx="5346700" cy="19843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300" u="none" cap="none" strike="noStrike">
                <a:solidFill>
                  <a:srgbClr val="000000"/>
                </a:solidFill>
                <a:latin typeface="Arial"/>
                <a:ea typeface="Arial"/>
                <a:cs typeface="Arial"/>
                <a:sym typeface="Arial"/>
              </a:rPr>
              <a:t>Source: Trussell, 2011.</a:t>
            </a:r>
            <a:endParaRPr/>
          </a:p>
        </p:txBody>
      </p:sp>
      <p:sp>
        <p:nvSpPr>
          <p:cNvPr id="67" name="Google Shape;67;p2"/>
          <p:cNvSpPr/>
          <p:nvPr/>
        </p:nvSpPr>
        <p:spPr>
          <a:xfrm>
            <a:off x="3360738" y="3729038"/>
            <a:ext cx="74612" cy="268287"/>
          </a:xfrm>
          <a:prstGeom prst="rect">
            <a:avLst/>
          </a:prstGeom>
          <a:solidFill>
            <a:srgbClr val="FF4343"/>
          </a:solidFill>
          <a:ln cap="flat" cmpd="sng" w="12700">
            <a:solidFill>
              <a:srgbClr val="FF4343"/>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68" name="Google Shape;68;p2"/>
          <p:cNvSpPr/>
          <p:nvPr/>
        </p:nvSpPr>
        <p:spPr>
          <a:xfrm>
            <a:off x="1074738" y="3330575"/>
            <a:ext cx="2124075" cy="258763"/>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1700" u="none" cap="none" strike="noStrike">
                <a:solidFill>
                  <a:srgbClr val="000000"/>
                </a:solidFill>
                <a:latin typeface="Arial"/>
                <a:ea typeface="Arial"/>
                <a:cs typeface="Arial"/>
                <a:sym typeface="Arial"/>
              </a:rPr>
              <a:t>Oral contraceptives</a:t>
            </a:r>
            <a:endParaRPr b="0" i="0" sz="1700" u="none" cap="none" strike="noStrike">
              <a:solidFill>
                <a:srgbClr val="000000"/>
              </a:solidFill>
              <a:latin typeface="Arial"/>
              <a:ea typeface="Arial"/>
              <a:cs typeface="Arial"/>
              <a:sym typeface="Arial"/>
            </a:endParaRPr>
          </a:p>
        </p:txBody>
      </p:sp>
      <p:sp>
        <p:nvSpPr>
          <p:cNvPr id="69" name="Google Shape;69;p2"/>
          <p:cNvSpPr/>
          <p:nvPr/>
        </p:nvSpPr>
        <p:spPr>
          <a:xfrm>
            <a:off x="3328988" y="6080125"/>
            <a:ext cx="5029200" cy="24447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600" u="none" cap="none" strike="noStrike">
                <a:solidFill>
                  <a:srgbClr val="000000"/>
                </a:solidFill>
                <a:latin typeface="Arial"/>
                <a:ea typeface="Arial"/>
                <a:cs typeface="Arial"/>
                <a:sym typeface="Arial"/>
              </a:rPr>
              <a:t>Percentage of women pregnant in first year of use</a:t>
            </a:r>
            <a:endParaRPr b="0" i="0" sz="1600" u="none" cap="none" strike="noStrike">
              <a:solidFill>
                <a:srgbClr val="000000"/>
              </a:solidFill>
              <a:latin typeface="Arial"/>
              <a:ea typeface="Arial"/>
              <a:cs typeface="Arial"/>
              <a:sym typeface="Arial"/>
            </a:endParaRPr>
          </a:p>
        </p:txBody>
      </p:sp>
      <p:sp>
        <p:nvSpPr>
          <p:cNvPr id="70" name="Google Shape;70;p2"/>
          <p:cNvSpPr/>
          <p:nvPr/>
        </p:nvSpPr>
        <p:spPr>
          <a:xfrm>
            <a:off x="7918450" y="1668463"/>
            <a:ext cx="87313" cy="268287"/>
          </a:xfrm>
          <a:prstGeom prst="rect">
            <a:avLst/>
          </a:prstGeom>
          <a:solidFill>
            <a:srgbClr val="618EFD"/>
          </a:solidFill>
          <a:ln cap="flat" cmpd="sng" w="12700">
            <a:solidFill>
              <a:srgbClr val="6993FD"/>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71" name="Google Shape;71;p2"/>
          <p:cNvSpPr/>
          <p:nvPr/>
        </p:nvSpPr>
        <p:spPr>
          <a:xfrm>
            <a:off x="6719888" y="2093913"/>
            <a:ext cx="87312" cy="265112"/>
          </a:xfrm>
          <a:prstGeom prst="rect">
            <a:avLst/>
          </a:prstGeom>
          <a:solidFill>
            <a:srgbClr val="618EFD"/>
          </a:solidFill>
          <a:ln cap="flat" cmpd="sng" w="12700">
            <a:solidFill>
              <a:srgbClr val="6993FD"/>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72" name="Google Shape;72;p2"/>
          <p:cNvSpPr/>
          <p:nvPr/>
        </p:nvSpPr>
        <p:spPr>
          <a:xfrm>
            <a:off x="5257800" y="2520950"/>
            <a:ext cx="90488" cy="268288"/>
          </a:xfrm>
          <a:prstGeom prst="rect">
            <a:avLst/>
          </a:prstGeom>
          <a:solidFill>
            <a:srgbClr val="618EFD"/>
          </a:solidFill>
          <a:ln cap="flat" cmpd="sng" w="12700">
            <a:solidFill>
              <a:srgbClr val="6993FD"/>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73" name="Google Shape;73;p2"/>
          <p:cNvSpPr/>
          <p:nvPr/>
        </p:nvSpPr>
        <p:spPr>
          <a:xfrm>
            <a:off x="6296025" y="2930525"/>
            <a:ext cx="87313" cy="263525"/>
          </a:xfrm>
          <a:prstGeom prst="rect">
            <a:avLst/>
          </a:prstGeom>
          <a:solidFill>
            <a:srgbClr val="618EFD"/>
          </a:solidFill>
          <a:ln cap="flat" cmpd="sng" w="12700">
            <a:solidFill>
              <a:srgbClr val="6993FD"/>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74" name="Google Shape;74;p2"/>
          <p:cNvSpPr/>
          <p:nvPr/>
        </p:nvSpPr>
        <p:spPr>
          <a:xfrm>
            <a:off x="4794250" y="3321050"/>
            <a:ext cx="88900" cy="268288"/>
          </a:xfrm>
          <a:prstGeom prst="rect">
            <a:avLst/>
          </a:prstGeom>
          <a:solidFill>
            <a:srgbClr val="618EFD"/>
          </a:solidFill>
          <a:ln cap="flat" cmpd="sng" w="12700">
            <a:solidFill>
              <a:srgbClr val="6993FD"/>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75" name="Google Shape;75;p2"/>
          <p:cNvSpPr/>
          <p:nvPr/>
        </p:nvSpPr>
        <p:spPr>
          <a:xfrm>
            <a:off x="3340100" y="5372100"/>
            <a:ext cx="63500" cy="268288"/>
          </a:xfrm>
          <a:prstGeom prst="rect">
            <a:avLst/>
          </a:prstGeom>
          <a:solidFill>
            <a:srgbClr val="6993FD"/>
          </a:solidFill>
          <a:ln cap="flat" cmpd="sng" w="12700">
            <a:solidFill>
              <a:srgbClr val="6993FD"/>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76" name="Google Shape;76;p2"/>
          <p:cNvSpPr/>
          <p:nvPr/>
        </p:nvSpPr>
        <p:spPr>
          <a:xfrm>
            <a:off x="3368675" y="4551363"/>
            <a:ext cx="58738" cy="266700"/>
          </a:xfrm>
          <a:prstGeom prst="rect">
            <a:avLst/>
          </a:prstGeom>
          <a:solidFill>
            <a:srgbClr val="6993FD"/>
          </a:solidFill>
          <a:ln cap="flat" cmpd="sng" w="12700">
            <a:solidFill>
              <a:srgbClr val="6993FD"/>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77" name="Google Shape;77;p2"/>
          <p:cNvSpPr/>
          <p:nvPr/>
        </p:nvSpPr>
        <p:spPr>
          <a:xfrm>
            <a:off x="4114800" y="4413250"/>
            <a:ext cx="4095750" cy="973138"/>
          </a:xfrm>
          <a:prstGeom prst="rect">
            <a:avLst/>
          </a:prstGeom>
          <a:solidFill>
            <a:srgbClr val="FFFFFF"/>
          </a:solidFill>
          <a:ln cap="flat" cmpd="sng" w="9525">
            <a:solidFill>
              <a:schemeClr val="l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78" name="Google Shape;78;p2"/>
          <p:cNvSpPr/>
          <p:nvPr/>
        </p:nvSpPr>
        <p:spPr>
          <a:xfrm>
            <a:off x="5437188" y="4814888"/>
            <a:ext cx="12700" cy="603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400" u="none" cap="none" strike="noStrike">
                <a:solidFill>
                  <a:srgbClr val="5A777A"/>
                </a:solidFill>
                <a:latin typeface="Helvetica Neue"/>
                <a:ea typeface="Helvetica Neue"/>
                <a:cs typeface="Helvetica Neue"/>
                <a:sym typeface="Helvetica Neue"/>
              </a:rPr>
              <a:t> </a:t>
            </a:r>
            <a:endParaRPr b="0" i="0" sz="2400" u="none" cap="none" strike="noStrike">
              <a:solidFill>
                <a:srgbClr val="FFFFFF"/>
              </a:solidFill>
              <a:latin typeface="Times New Roman"/>
              <a:ea typeface="Times New Roman"/>
              <a:cs typeface="Times New Roman"/>
              <a:sym typeface="Times New Roman"/>
            </a:endParaRPr>
          </a:p>
        </p:txBody>
      </p:sp>
      <p:sp>
        <p:nvSpPr>
          <p:cNvPr id="79" name="Google Shape;79;p2"/>
          <p:cNvSpPr/>
          <p:nvPr/>
        </p:nvSpPr>
        <p:spPr>
          <a:xfrm>
            <a:off x="4551363" y="5057775"/>
            <a:ext cx="3398837" cy="24606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600" u="none" cap="none" strike="noStrike">
                <a:solidFill>
                  <a:srgbClr val="000000"/>
                </a:solidFill>
                <a:latin typeface="Arial"/>
                <a:ea typeface="Arial"/>
                <a:cs typeface="Arial"/>
                <a:sym typeface="Arial"/>
              </a:rPr>
              <a:t>Pregnancy rate as commonly used</a:t>
            </a:r>
            <a:endParaRPr/>
          </a:p>
        </p:txBody>
      </p:sp>
      <p:sp>
        <p:nvSpPr>
          <p:cNvPr id="80" name="Google Shape;80;p2"/>
          <p:cNvSpPr/>
          <p:nvPr/>
        </p:nvSpPr>
        <p:spPr>
          <a:xfrm>
            <a:off x="5694363" y="5654675"/>
            <a:ext cx="0" cy="3651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t/>
            </a:r>
            <a:endParaRPr b="0" i="0" sz="2400" u="none" cap="none" strike="noStrike">
              <a:solidFill>
                <a:srgbClr val="000000"/>
              </a:solidFill>
              <a:latin typeface="Times New Roman"/>
              <a:ea typeface="Times New Roman"/>
              <a:cs typeface="Times New Roman"/>
              <a:sym typeface="Times New Roman"/>
            </a:endParaRPr>
          </a:p>
        </p:txBody>
      </p:sp>
      <p:sp>
        <p:nvSpPr>
          <p:cNvPr id="81" name="Google Shape;81;p2"/>
          <p:cNvSpPr/>
          <p:nvPr/>
        </p:nvSpPr>
        <p:spPr>
          <a:xfrm>
            <a:off x="5437188" y="4814888"/>
            <a:ext cx="12700" cy="603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400" u="none" cap="none" strike="noStrike">
                <a:solidFill>
                  <a:srgbClr val="000000"/>
                </a:solidFill>
                <a:latin typeface="Helvetica Neue"/>
                <a:ea typeface="Helvetica Neue"/>
                <a:cs typeface="Helvetica Neue"/>
                <a:sym typeface="Helvetica Neue"/>
              </a:rPr>
              <a:t> </a:t>
            </a:r>
            <a:endParaRPr b="0" i="0" sz="2400" u="none" cap="none" strike="noStrike">
              <a:solidFill>
                <a:srgbClr val="FFFFFF"/>
              </a:solidFill>
              <a:latin typeface="Times New Roman"/>
              <a:ea typeface="Times New Roman"/>
              <a:cs typeface="Times New Roman"/>
              <a:sym typeface="Times New Roman"/>
            </a:endParaRPr>
          </a:p>
        </p:txBody>
      </p:sp>
      <p:sp>
        <p:nvSpPr>
          <p:cNvPr id="82" name="Google Shape;82;p2"/>
          <p:cNvSpPr/>
          <p:nvPr/>
        </p:nvSpPr>
        <p:spPr>
          <a:xfrm>
            <a:off x="4565650" y="4479925"/>
            <a:ext cx="2862263" cy="468313"/>
          </a:xfrm>
          <a:prstGeom prst="rect">
            <a:avLst/>
          </a:prstGeom>
          <a:noFill/>
          <a:ln>
            <a:noFill/>
          </a:ln>
        </p:spPr>
        <p:txBody>
          <a:bodyPr anchorCtr="0" anchor="t" bIns="0" lIns="0" spcFirstLastPara="1" rIns="0" wrap="square" tIns="0">
            <a:spAutoFit/>
          </a:bodyPr>
          <a:lstStyle/>
          <a:p>
            <a:pPr indent="0" lvl="0" marL="0" marR="0" rtl="0" algn="l">
              <a:lnSpc>
                <a:spcPct val="95000"/>
              </a:lnSpc>
              <a:spcBef>
                <a:spcPts val="0"/>
              </a:spcBef>
              <a:spcAft>
                <a:spcPts val="0"/>
              </a:spcAft>
              <a:buNone/>
            </a:pPr>
            <a:r>
              <a:rPr b="1" i="0" lang="en-US" sz="1600" u="none" cap="none" strike="noStrike">
                <a:solidFill>
                  <a:srgbClr val="000000"/>
                </a:solidFill>
                <a:latin typeface="Arial"/>
                <a:ea typeface="Arial"/>
                <a:cs typeface="Arial"/>
                <a:sym typeface="Arial"/>
              </a:rPr>
              <a:t>Pregnancy rate when used correctly and consistently</a:t>
            </a:r>
            <a:endParaRPr/>
          </a:p>
        </p:txBody>
      </p:sp>
      <p:sp>
        <p:nvSpPr>
          <p:cNvPr id="83" name="Google Shape;83;p2"/>
          <p:cNvSpPr/>
          <p:nvPr/>
        </p:nvSpPr>
        <p:spPr>
          <a:xfrm>
            <a:off x="5668963" y="5413375"/>
            <a:ext cx="0" cy="3651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t/>
            </a:r>
            <a:endParaRPr b="0" i="0" sz="2400" u="none" cap="none" strike="noStrike">
              <a:solidFill>
                <a:srgbClr val="FFFFFF"/>
              </a:solidFill>
              <a:latin typeface="Times New Roman"/>
              <a:ea typeface="Times New Roman"/>
              <a:cs typeface="Times New Roman"/>
              <a:sym typeface="Times New Roman"/>
            </a:endParaRPr>
          </a:p>
        </p:txBody>
      </p:sp>
      <p:sp>
        <p:nvSpPr>
          <p:cNvPr id="84" name="Google Shape;84;p2"/>
          <p:cNvSpPr/>
          <p:nvPr/>
        </p:nvSpPr>
        <p:spPr>
          <a:xfrm>
            <a:off x="5668963" y="5630863"/>
            <a:ext cx="0" cy="3651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t/>
            </a:r>
            <a:endParaRPr b="0" i="0" sz="2400" u="none" cap="none" strike="noStrike">
              <a:solidFill>
                <a:srgbClr val="FFFFFF"/>
              </a:solidFill>
              <a:latin typeface="Times New Roman"/>
              <a:ea typeface="Times New Roman"/>
              <a:cs typeface="Times New Roman"/>
              <a:sym typeface="Times New Roman"/>
            </a:endParaRPr>
          </a:p>
        </p:txBody>
      </p:sp>
      <p:sp>
        <p:nvSpPr>
          <p:cNvPr id="85" name="Google Shape;85;p2"/>
          <p:cNvSpPr/>
          <p:nvPr/>
        </p:nvSpPr>
        <p:spPr>
          <a:xfrm>
            <a:off x="4262438" y="4557713"/>
            <a:ext cx="88900" cy="228600"/>
          </a:xfrm>
          <a:prstGeom prst="rect">
            <a:avLst/>
          </a:prstGeom>
          <a:solidFill>
            <a:srgbClr val="FF4343"/>
          </a:solidFill>
          <a:ln cap="flat" cmpd="sng" w="12700">
            <a:solidFill>
              <a:srgbClr val="FF4343"/>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86" name="Google Shape;86;p2"/>
          <p:cNvSpPr/>
          <p:nvPr/>
        </p:nvSpPr>
        <p:spPr>
          <a:xfrm>
            <a:off x="6296025" y="1687513"/>
            <a:ext cx="88900" cy="268287"/>
          </a:xfrm>
          <a:prstGeom prst="rect">
            <a:avLst/>
          </a:prstGeom>
          <a:solidFill>
            <a:srgbClr val="FF4343"/>
          </a:solidFill>
          <a:ln cap="flat" cmpd="sng" w="12700">
            <a:solidFill>
              <a:srgbClr val="FF4343"/>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87" name="Google Shape;87;p2"/>
          <p:cNvSpPr/>
          <p:nvPr/>
        </p:nvSpPr>
        <p:spPr>
          <a:xfrm>
            <a:off x="4149725" y="2112963"/>
            <a:ext cx="85725" cy="265112"/>
          </a:xfrm>
          <a:prstGeom prst="rect">
            <a:avLst/>
          </a:prstGeom>
          <a:solidFill>
            <a:srgbClr val="FF4343"/>
          </a:solidFill>
          <a:ln cap="flat" cmpd="sng" w="12700">
            <a:solidFill>
              <a:srgbClr val="FF4343"/>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88" name="Google Shape;88;p2"/>
          <p:cNvSpPr/>
          <p:nvPr/>
        </p:nvSpPr>
        <p:spPr>
          <a:xfrm>
            <a:off x="4144963" y="2501900"/>
            <a:ext cx="88900" cy="268288"/>
          </a:xfrm>
          <a:prstGeom prst="rect">
            <a:avLst/>
          </a:prstGeom>
          <a:solidFill>
            <a:srgbClr val="FF4343"/>
          </a:solidFill>
          <a:ln cap="flat" cmpd="sng" w="12700">
            <a:solidFill>
              <a:srgbClr val="FF4343"/>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89" name="Google Shape;89;p2"/>
          <p:cNvSpPr/>
          <p:nvPr/>
        </p:nvSpPr>
        <p:spPr>
          <a:xfrm>
            <a:off x="3590925" y="2911475"/>
            <a:ext cx="90488" cy="263525"/>
          </a:xfrm>
          <a:prstGeom prst="rect">
            <a:avLst/>
          </a:prstGeom>
          <a:solidFill>
            <a:srgbClr val="FF4343"/>
          </a:solidFill>
          <a:ln cap="flat" cmpd="sng" w="12700">
            <a:solidFill>
              <a:srgbClr val="FF4343"/>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90" name="Google Shape;90;p2"/>
          <p:cNvSpPr/>
          <p:nvPr/>
        </p:nvSpPr>
        <p:spPr>
          <a:xfrm>
            <a:off x="3373438" y="3321050"/>
            <a:ext cx="76200" cy="268288"/>
          </a:xfrm>
          <a:prstGeom prst="rect">
            <a:avLst/>
          </a:prstGeom>
          <a:solidFill>
            <a:srgbClr val="FF4343"/>
          </a:solidFill>
          <a:ln cap="flat" cmpd="sng" w="12700">
            <a:solidFill>
              <a:srgbClr val="FF4343"/>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91" name="Google Shape;91;p2"/>
          <p:cNvSpPr/>
          <p:nvPr/>
        </p:nvSpPr>
        <p:spPr>
          <a:xfrm>
            <a:off x="3340100" y="5372100"/>
            <a:ext cx="63500" cy="127000"/>
          </a:xfrm>
          <a:prstGeom prst="rect">
            <a:avLst/>
          </a:prstGeom>
          <a:solidFill>
            <a:srgbClr val="FF4343"/>
          </a:solidFill>
          <a:ln cap="flat" cmpd="sng" w="12700">
            <a:solidFill>
              <a:srgbClr val="FF4343"/>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92" name="Google Shape;92;p2"/>
          <p:cNvSpPr/>
          <p:nvPr/>
        </p:nvSpPr>
        <p:spPr>
          <a:xfrm>
            <a:off x="3370263" y="4551363"/>
            <a:ext cx="58737" cy="127000"/>
          </a:xfrm>
          <a:prstGeom prst="rect">
            <a:avLst/>
          </a:prstGeom>
          <a:solidFill>
            <a:srgbClr val="FF4343"/>
          </a:solidFill>
          <a:ln cap="flat" cmpd="sng" w="12700">
            <a:solidFill>
              <a:srgbClr val="FF4343"/>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93" name="Google Shape;93;p2"/>
          <p:cNvSpPr/>
          <p:nvPr/>
        </p:nvSpPr>
        <p:spPr>
          <a:xfrm>
            <a:off x="1552575" y="2108200"/>
            <a:ext cx="1646238" cy="25876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700" u="none" cap="none" strike="noStrike">
                <a:solidFill>
                  <a:srgbClr val="000000"/>
                </a:solidFill>
                <a:latin typeface="Arial"/>
                <a:ea typeface="Arial"/>
                <a:cs typeface="Arial"/>
                <a:sym typeface="Arial"/>
              </a:rPr>
              <a:t>Female condom</a:t>
            </a:r>
            <a:endParaRPr b="0" i="0" sz="1700" u="none" cap="none" strike="noStrike">
              <a:solidFill>
                <a:srgbClr val="000000"/>
              </a:solidFill>
              <a:latin typeface="Arial"/>
              <a:ea typeface="Arial"/>
              <a:cs typeface="Arial"/>
              <a:sym typeface="Arial"/>
            </a:endParaRPr>
          </a:p>
        </p:txBody>
      </p:sp>
      <p:sp>
        <p:nvSpPr>
          <p:cNvPr id="94" name="Google Shape;94;p2"/>
          <p:cNvSpPr/>
          <p:nvPr/>
        </p:nvSpPr>
        <p:spPr>
          <a:xfrm>
            <a:off x="1190625" y="4551363"/>
            <a:ext cx="2008188" cy="258762"/>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700" u="none" cap="none" strike="noStrike">
                <a:solidFill>
                  <a:srgbClr val="000000"/>
                </a:solidFill>
                <a:latin typeface="Arial"/>
                <a:ea typeface="Arial"/>
                <a:cs typeface="Arial"/>
                <a:sym typeface="Arial"/>
              </a:rPr>
              <a:t>Female sterilization</a:t>
            </a:r>
            <a:endParaRPr b="0" i="0" sz="1700" u="none" cap="none" strike="noStrike">
              <a:solidFill>
                <a:srgbClr val="000000"/>
              </a:solidFill>
              <a:latin typeface="Arial"/>
              <a:ea typeface="Arial"/>
              <a:cs typeface="Arial"/>
              <a:sym typeface="Arial"/>
            </a:endParaRPr>
          </a:p>
        </p:txBody>
      </p:sp>
      <p:sp>
        <p:nvSpPr>
          <p:cNvPr id="95" name="Google Shape;95;p2"/>
          <p:cNvSpPr/>
          <p:nvPr/>
        </p:nvSpPr>
        <p:spPr>
          <a:xfrm>
            <a:off x="1177925" y="5368925"/>
            <a:ext cx="2020888" cy="258763"/>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1700" u="none" cap="none" strike="noStrike">
                <a:solidFill>
                  <a:srgbClr val="000000"/>
                </a:solidFill>
                <a:latin typeface="Arial"/>
                <a:ea typeface="Arial"/>
                <a:cs typeface="Arial"/>
                <a:sym typeface="Arial"/>
              </a:rPr>
              <a:t>Implants</a:t>
            </a:r>
            <a:endParaRPr b="0" i="0" sz="1700" u="none" cap="none" strike="noStrike">
              <a:solidFill>
                <a:srgbClr val="000000"/>
              </a:solidFill>
              <a:latin typeface="Arial"/>
              <a:ea typeface="Arial"/>
              <a:cs typeface="Arial"/>
              <a:sym typeface="Arial"/>
            </a:endParaRPr>
          </a:p>
        </p:txBody>
      </p:sp>
      <p:sp>
        <p:nvSpPr>
          <p:cNvPr id="96" name="Google Shape;96;p2"/>
          <p:cNvSpPr/>
          <p:nvPr/>
        </p:nvSpPr>
        <p:spPr>
          <a:xfrm>
            <a:off x="2563813" y="3736975"/>
            <a:ext cx="635000" cy="258763"/>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1700" u="none" cap="none" strike="noStrike">
                <a:solidFill>
                  <a:srgbClr val="000000"/>
                </a:solidFill>
                <a:latin typeface="Arial"/>
                <a:ea typeface="Arial"/>
                <a:cs typeface="Arial"/>
                <a:sym typeface="Arial"/>
              </a:rPr>
              <a:t>DMPA</a:t>
            </a:r>
            <a:endParaRPr b="0" i="0" sz="1700" u="none" cap="none" strike="noStrike">
              <a:solidFill>
                <a:srgbClr val="000000"/>
              </a:solidFill>
              <a:latin typeface="Arial"/>
              <a:ea typeface="Arial"/>
              <a:cs typeface="Arial"/>
              <a:sym typeface="Arial"/>
            </a:endParaRPr>
          </a:p>
        </p:txBody>
      </p:sp>
      <p:sp>
        <p:nvSpPr>
          <p:cNvPr id="97" name="Google Shape;97;p2"/>
          <p:cNvSpPr/>
          <p:nvPr/>
        </p:nvSpPr>
        <p:spPr>
          <a:xfrm>
            <a:off x="1911350" y="1701800"/>
            <a:ext cx="1287463" cy="25876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700" u="none" cap="none" strike="noStrike">
                <a:solidFill>
                  <a:srgbClr val="000000"/>
                </a:solidFill>
                <a:latin typeface="Arial"/>
                <a:ea typeface="Arial"/>
                <a:cs typeface="Arial"/>
                <a:sym typeface="Arial"/>
              </a:rPr>
              <a:t>Spermicides</a:t>
            </a:r>
            <a:endParaRPr b="0" i="0" sz="1700" u="none" cap="none" strike="noStrike">
              <a:solidFill>
                <a:srgbClr val="000000"/>
              </a:solidFill>
              <a:latin typeface="Arial"/>
              <a:ea typeface="Arial"/>
              <a:cs typeface="Arial"/>
              <a:sym typeface="Arial"/>
            </a:endParaRPr>
          </a:p>
        </p:txBody>
      </p:sp>
      <p:sp>
        <p:nvSpPr>
          <p:cNvPr id="98" name="Google Shape;98;p2"/>
          <p:cNvSpPr/>
          <p:nvPr/>
        </p:nvSpPr>
        <p:spPr>
          <a:xfrm>
            <a:off x="247650" y="2516188"/>
            <a:ext cx="2951163" cy="258762"/>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1700" u="none" cap="none" strike="noStrike">
                <a:solidFill>
                  <a:srgbClr val="000000"/>
                </a:solidFill>
                <a:latin typeface="Arial"/>
                <a:ea typeface="Arial"/>
                <a:cs typeface="Arial"/>
                <a:sym typeface="Arial"/>
              </a:rPr>
              <a:t>    Standard Days Method</a:t>
            </a:r>
            <a:endParaRPr b="0" i="0" sz="1700" u="none" cap="none" strike="noStrike">
              <a:solidFill>
                <a:srgbClr val="000000"/>
              </a:solidFill>
              <a:latin typeface="Arial"/>
              <a:ea typeface="Arial"/>
              <a:cs typeface="Arial"/>
              <a:sym typeface="Arial"/>
            </a:endParaRPr>
          </a:p>
        </p:txBody>
      </p:sp>
      <p:sp>
        <p:nvSpPr>
          <p:cNvPr id="99" name="Google Shape;99;p2"/>
          <p:cNvSpPr/>
          <p:nvPr/>
        </p:nvSpPr>
        <p:spPr>
          <a:xfrm>
            <a:off x="1817688" y="2922588"/>
            <a:ext cx="1381125" cy="258762"/>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700" u="none" cap="none" strike="noStrike">
                <a:solidFill>
                  <a:srgbClr val="000000"/>
                </a:solidFill>
                <a:latin typeface="Arial"/>
                <a:ea typeface="Arial"/>
                <a:cs typeface="Arial"/>
                <a:sym typeface="Arial"/>
              </a:rPr>
              <a:t>Male condom</a:t>
            </a:r>
            <a:endParaRPr b="0" i="0" sz="1700" u="none" cap="none" strike="noStrike">
              <a:solidFill>
                <a:srgbClr val="000000"/>
              </a:solidFill>
              <a:latin typeface="Arial"/>
              <a:ea typeface="Arial"/>
              <a:cs typeface="Arial"/>
              <a:sym typeface="Arial"/>
            </a:endParaRPr>
          </a:p>
        </p:txBody>
      </p:sp>
      <p:sp>
        <p:nvSpPr>
          <p:cNvPr id="100" name="Google Shape;100;p2"/>
          <p:cNvSpPr/>
          <p:nvPr/>
        </p:nvSpPr>
        <p:spPr>
          <a:xfrm>
            <a:off x="1177928" y="4144975"/>
            <a:ext cx="2020800" cy="2586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700" u="none" cap="none" strike="noStrike">
                <a:solidFill>
                  <a:srgbClr val="000000"/>
                </a:solidFill>
                <a:latin typeface="Arial"/>
                <a:ea typeface="Arial"/>
                <a:cs typeface="Arial"/>
                <a:sym typeface="Arial"/>
              </a:rPr>
              <a:t>IUD (TCu-380A)</a:t>
            </a:r>
            <a:endParaRPr b="0" i="0" sz="1700" u="none" cap="none" strike="noStrike">
              <a:solidFill>
                <a:srgbClr val="000000"/>
              </a:solidFill>
              <a:latin typeface="Arial"/>
              <a:ea typeface="Arial"/>
              <a:cs typeface="Arial"/>
              <a:sym typeface="Arial"/>
            </a:endParaRPr>
          </a:p>
        </p:txBody>
      </p:sp>
      <p:sp>
        <p:nvSpPr>
          <p:cNvPr id="101" name="Google Shape;101;p2"/>
          <p:cNvSpPr/>
          <p:nvPr/>
        </p:nvSpPr>
        <p:spPr>
          <a:xfrm>
            <a:off x="7599363" y="5713413"/>
            <a:ext cx="0" cy="3651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t/>
            </a:r>
            <a:endParaRPr b="0" i="0" sz="2400" u="none" cap="none" strike="noStrike">
              <a:solidFill>
                <a:srgbClr val="000000"/>
              </a:solidFill>
              <a:latin typeface="Times New Roman"/>
              <a:ea typeface="Times New Roman"/>
              <a:cs typeface="Times New Roman"/>
              <a:sym typeface="Times New Roman"/>
            </a:endParaRPr>
          </a:p>
        </p:txBody>
      </p:sp>
      <p:sp>
        <p:nvSpPr>
          <p:cNvPr id="102" name="Google Shape;102;p2"/>
          <p:cNvSpPr/>
          <p:nvPr/>
        </p:nvSpPr>
        <p:spPr>
          <a:xfrm>
            <a:off x="7573963" y="5688013"/>
            <a:ext cx="0" cy="3651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t/>
            </a:r>
            <a:endParaRPr b="0" i="0" sz="2400" u="none" cap="none" strike="noStrike">
              <a:solidFill>
                <a:srgbClr val="000000"/>
              </a:solidFill>
              <a:latin typeface="Times New Roman"/>
              <a:ea typeface="Times New Roman"/>
              <a:cs typeface="Times New Roman"/>
              <a:sym typeface="Times New Roman"/>
            </a:endParaRPr>
          </a:p>
        </p:txBody>
      </p:sp>
      <p:sp>
        <p:nvSpPr>
          <p:cNvPr id="103" name="Google Shape;103;p2"/>
          <p:cNvSpPr/>
          <p:nvPr/>
        </p:nvSpPr>
        <p:spPr>
          <a:xfrm>
            <a:off x="3384550" y="4146550"/>
            <a:ext cx="76200" cy="265113"/>
          </a:xfrm>
          <a:prstGeom prst="rect">
            <a:avLst/>
          </a:prstGeom>
          <a:solidFill>
            <a:srgbClr val="6993FD"/>
          </a:solidFill>
          <a:ln cap="flat" cmpd="sng" w="12700">
            <a:solidFill>
              <a:srgbClr val="6993FD"/>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04" name="Google Shape;104;p2"/>
          <p:cNvSpPr/>
          <p:nvPr/>
        </p:nvSpPr>
        <p:spPr>
          <a:xfrm>
            <a:off x="3382963" y="4146550"/>
            <a:ext cx="39687" cy="265113"/>
          </a:xfrm>
          <a:prstGeom prst="rect">
            <a:avLst/>
          </a:prstGeom>
          <a:solidFill>
            <a:srgbClr val="FF4343"/>
          </a:solidFill>
          <a:ln cap="flat" cmpd="sng" w="12700">
            <a:solidFill>
              <a:srgbClr val="FF4343"/>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05" name="Google Shape;105;p2"/>
          <p:cNvSpPr/>
          <p:nvPr/>
        </p:nvSpPr>
        <p:spPr>
          <a:xfrm>
            <a:off x="3295650" y="5780088"/>
            <a:ext cx="120650" cy="258762"/>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700" u="none" cap="none" strike="noStrike">
                <a:solidFill>
                  <a:srgbClr val="000000"/>
                </a:solidFill>
                <a:latin typeface="Helvetica Neue"/>
                <a:ea typeface="Helvetica Neue"/>
                <a:cs typeface="Helvetica Neue"/>
                <a:sym typeface="Helvetica Neue"/>
              </a:rPr>
              <a:t>0</a:t>
            </a:r>
            <a:endParaRPr b="0" i="0" sz="2400" u="none" cap="none" strike="noStrike">
              <a:solidFill>
                <a:srgbClr val="000000"/>
              </a:solidFill>
              <a:latin typeface="Times New Roman"/>
              <a:ea typeface="Times New Roman"/>
              <a:cs typeface="Times New Roman"/>
              <a:sym typeface="Times New Roman"/>
            </a:endParaRPr>
          </a:p>
        </p:txBody>
      </p:sp>
      <p:sp>
        <p:nvSpPr>
          <p:cNvPr id="106" name="Google Shape;106;p2"/>
          <p:cNvSpPr/>
          <p:nvPr/>
        </p:nvSpPr>
        <p:spPr>
          <a:xfrm>
            <a:off x="4856163" y="5780088"/>
            <a:ext cx="241300" cy="258762"/>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700" u="none" cap="none" strike="noStrike">
                <a:solidFill>
                  <a:srgbClr val="000000"/>
                </a:solidFill>
                <a:latin typeface="Helvetica Neue"/>
                <a:ea typeface="Helvetica Neue"/>
                <a:cs typeface="Helvetica Neue"/>
                <a:sym typeface="Helvetica Neue"/>
              </a:rPr>
              <a:t>10</a:t>
            </a:r>
            <a:endParaRPr b="0" i="0" sz="2400" u="none" cap="none" strike="noStrike">
              <a:solidFill>
                <a:srgbClr val="000000"/>
              </a:solidFill>
              <a:latin typeface="Times New Roman"/>
              <a:ea typeface="Times New Roman"/>
              <a:cs typeface="Times New Roman"/>
              <a:sym typeface="Times New Roman"/>
            </a:endParaRPr>
          </a:p>
        </p:txBody>
      </p:sp>
      <p:sp>
        <p:nvSpPr>
          <p:cNvPr id="107" name="Google Shape;107;p2"/>
          <p:cNvSpPr/>
          <p:nvPr/>
        </p:nvSpPr>
        <p:spPr>
          <a:xfrm>
            <a:off x="5694363" y="5799138"/>
            <a:ext cx="241300" cy="258762"/>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700" u="none" cap="none" strike="noStrike">
                <a:solidFill>
                  <a:srgbClr val="000000"/>
                </a:solidFill>
                <a:latin typeface="Helvetica Neue"/>
                <a:ea typeface="Helvetica Neue"/>
                <a:cs typeface="Helvetica Neue"/>
                <a:sym typeface="Helvetica Neue"/>
              </a:rPr>
              <a:t>15</a:t>
            </a:r>
            <a:endParaRPr b="0" i="0" sz="2400" u="none" cap="none" strike="noStrike">
              <a:solidFill>
                <a:srgbClr val="000000"/>
              </a:solidFill>
              <a:latin typeface="Times New Roman"/>
              <a:ea typeface="Times New Roman"/>
              <a:cs typeface="Times New Roman"/>
              <a:sym typeface="Times New Roman"/>
            </a:endParaRPr>
          </a:p>
        </p:txBody>
      </p:sp>
      <p:sp>
        <p:nvSpPr>
          <p:cNvPr id="108" name="Google Shape;108;p2"/>
          <p:cNvSpPr/>
          <p:nvPr/>
        </p:nvSpPr>
        <p:spPr>
          <a:xfrm>
            <a:off x="6507163" y="5780088"/>
            <a:ext cx="241300" cy="258762"/>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700" u="none" cap="none" strike="noStrike">
                <a:solidFill>
                  <a:srgbClr val="000000"/>
                </a:solidFill>
                <a:latin typeface="Helvetica Neue"/>
                <a:ea typeface="Helvetica Neue"/>
                <a:cs typeface="Helvetica Neue"/>
                <a:sym typeface="Helvetica Neue"/>
              </a:rPr>
              <a:t>20</a:t>
            </a:r>
            <a:endParaRPr b="0" i="0" sz="2400" u="none" cap="none" strike="noStrike">
              <a:solidFill>
                <a:srgbClr val="000000"/>
              </a:solidFill>
              <a:latin typeface="Times New Roman"/>
              <a:ea typeface="Times New Roman"/>
              <a:cs typeface="Times New Roman"/>
              <a:sym typeface="Times New Roman"/>
            </a:endParaRPr>
          </a:p>
        </p:txBody>
      </p:sp>
      <p:sp>
        <p:nvSpPr>
          <p:cNvPr id="109" name="Google Shape;109;p2"/>
          <p:cNvSpPr/>
          <p:nvPr/>
        </p:nvSpPr>
        <p:spPr>
          <a:xfrm>
            <a:off x="7297738" y="5780088"/>
            <a:ext cx="241300" cy="258762"/>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700" u="none" cap="none" strike="noStrike">
                <a:solidFill>
                  <a:srgbClr val="000000"/>
                </a:solidFill>
                <a:latin typeface="Helvetica Neue"/>
                <a:ea typeface="Helvetica Neue"/>
                <a:cs typeface="Helvetica Neue"/>
                <a:sym typeface="Helvetica Neue"/>
              </a:rPr>
              <a:t>25</a:t>
            </a:r>
            <a:endParaRPr b="0" i="0" sz="2400" u="none" cap="none" strike="noStrike">
              <a:solidFill>
                <a:srgbClr val="000000"/>
              </a:solidFill>
              <a:latin typeface="Times New Roman"/>
              <a:ea typeface="Times New Roman"/>
              <a:cs typeface="Times New Roman"/>
              <a:sym typeface="Times New Roman"/>
            </a:endParaRPr>
          </a:p>
        </p:txBody>
      </p:sp>
      <p:sp>
        <p:nvSpPr>
          <p:cNvPr id="110" name="Google Shape;110;p2"/>
          <p:cNvSpPr/>
          <p:nvPr/>
        </p:nvSpPr>
        <p:spPr>
          <a:xfrm>
            <a:off x="4262438" y="5021263"/>
            <a:ext cx="88900" cy="228600"/>
          </a:xfrm>
          <a:prstGeom prst="rect">
            <a:avLst/>
          </a:prstGeom>
          <a:solidFill>
            <a:srgbClr val="618EFD"/>
          </a:solidFill>
          <a:ln cap="flat" cmpd="sng" w="12700">
            <a:solidFill>
              <a:srgbClr val="6993FD"/>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11" name="Google Shape;111;p2"/>
          <p:cNvCxnSpPr/>
          <p:nvPr/>
        </p:nvCxnSpPr>
        <p:spPr>
          <a:xfrm>
            <a:off x="3321050" y="5724525"/>
            <a:ext cx="4862513" cy="1588"/>
          </a:xfrm>
          <a:prstGeom prst="straightConnector1">
            <a:avLst/>
          </a:prstGeom>
          <a:noFill/>
          <a:ln cap="flat" cmpd="sng" w="23800">
            <a:solidFill>
              <a:srgbClr val="000000"/>
            </a:solidFill>
            <a:prstDash val="solid"/>
            <a:round/>
            <a:headEnd len="med" w="med" type="none"/>
            <a:tailEnd len="med" w="med" type="none"/>
          </a:ln>
        </p:spPr>
      </p:cxnSp>
      <p:cxnSp>
        <p:nvCxnSpPr>
          <p:cNvPr id="112" name="Google Shape;112;p2"/>
          <p:cNvCxnSpPr/>
          <p:nvPr/>
        </p:nvCxnSpPr>
        <p:spPr>
          <a:xfrm>
            <a:off x="4157663" y="5729288"/>
            <a:ext cx="1587" cy="65087"/>
          </a:xfrm>
          <a:prstGeom prst="straightConnector1">
            <a:avLst/>
          </a:prstGeom>
          <a:noFill/>
          <a:ln cap="flat" cmpd="sng" w="23800">
            <a:solidFill>
              <a:srgbClr val="000000"/>
            </a:solidFill>
            <a:prstDash val="solid"/>
            <a:round/>
            <a:headEnd len="med" w="med" type="none"/>
            <a:tailEnd len="med" w="med" type="none"/>
          </a:ln>
        </p:spPr>
      </p:cxnSp>
      <p:cxnSp>
        <p:nvCxnSpPr>
          <p:cNvPr id="113" name="Google Shape;113;p2"/>
          <p:cNvCxnSpPr/>
          <p:nvPr/>
        </p:nvCxnSpPr>
        <p:spPr>
          <a:xfrm>
            <a:off x="4983163" y="5729288"/>
            <a:ext cx="1587" cy="65087"/>
          </a:xfrm>
          <a:prstGeom prst="straightConnector1">
            <a:avLst/>
          </a:prstGeom>
          <a:noFill/>
          <a:ln cap="flat" cmpd="sng" w="23800">
            <a:solidFill>
              <a:srgbClr val="000000"/>
            </a:solidFill>
            <a:prstDash val="solid"/>
            <a:round/>
            <a:headEnd len="med" w="med" type="none"/>
            <a:tailEnd len="med" w="med" type="none"/>
          </a:ln>
        </p:spPr>
      </p:cxnSp>
      <p:cxnSp>
        <p:nvCxnSpPr>
          <p:cNvPr id="114" name="Google Shape;114;p2"/>
          <p:cNvCxnSpPr/>
          <p:nvPr/>
        </p:nvCxnSpPr>
        <p:spPr>
          <a:xfrm>
            <a:off x="5797550" y="5729288"/>
            <a:ext cx="1588" cy="65087"/>
          </a:xfrm>
          <a:prstGeom prst="straightConnector1">
            <a:avLst/>
          </a:prstGeom>
          <a:noFill/>
          <a:ln cap="flat" cmpd="sng" w="23800">
            <a:solidFill>
              <a:srgbClr val="000000"/>
            </a:solidFill>
            <a:prstDash val="solid"/>
            <a:round/>
            <a:headEnd len="med" w="med" type="none"/>
            <a:tailEnd len="med" w="med" type="none"/>
          </a:ln>
        </p:spPr>
      </p:cxnSp>
      <p:cxnSp>
        <p:nvCxnSpPr>
          <p:cNvPr id="115" name="Google Shape;115;p2"/>
          <p:cNvCxnSpPr/>
          <p:nvPr/>
        </p:nvCxnSpPr>
        <p:spPr>
          <a:xfrm>
            <a:off x="6608763" y="5722938"/>
            <a:ext cx="1587" cy="65087"/>
          </a:xfrm>
          <a:prstGeom prst="straightConnector1">
            <a:avLst/>
          </a:prstGeom>
          <a:noFill/>
          <a:ln cap="flat" cmpd="sng" w="23800">
            <a:solidFill>
              <a:srgbClr val="000000"/>
            </a:solidFill>
            <a:prstDash val="solid"/>
            <a:round/>
            <a:headEnd len="med" w="med" type="none"/>
            <a:tailEnd len="med" w="med" type="none"/>
          </a:ln>
        </p:spPr>
      </p:cxnSp>
      <p:cxnSp>
        <p:nvCxnSpPr>
          <p:cNvPr id="116" name="Google Shape;116;p2"/>
          <p:cNvCxnSpPr/>
          <p:nvPr/>
        </p:nvCxnSpPr>
        <p:spPr>
          <a:xfrm>
            <a:off x="7400925" y="5729288"/>
            <a:ext cx="1588" cy="77787"/>
          </a:xfrm>
          <a:prstGeom prst="straightConnector1">
            <a:avLst/>
          </a:prstGeom>
          <a:noFill/>
          <a:ln cap="flat" cmpd="sng" w="23800">
            <a:solidFill>
              <a:srgbClr val="000000"/>
            </a:solidFill>
            <a:prstDash val="solid"/>
            <a:round/>
            <a:headEnd len="med" w="med" type="none"/>
            <a:tailEnd len="med" w="med" type="none"/>
          </a:ln>
        </p:spPr>
      </p:cxnSp>
      <p:sp>
        <p:nvSpPr>
          <p:cNvPr id="117" name="Google Shape;117;p2"/>
          <p:cNvSpPr/>
          <p:nvPr/>
        </p:nvSpPr>
        <p:spPr>
          <a:xfrm>
            <a:off x="4086225" y="5799138"/>
            <a:ext cx="120650" cy="258762"/>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700" u="none" cap="none" strike="noStrike">
                <a:solidFill>
                  <a:srgbClr val="000000"/>
                </a:solidFill>
                <a:latin typeface="Helvetica Neue"/>
                <a:ea typeface="Helvetica Neue"/>
                <a:cs typeface="Helvetica Neue"/>
                <a:sym typeface="Helvetica Neue"/>
              </a:rPr>
              <a:t>5</a:t>
            </a:r>
            <a:endParaRPr b="0" i="0" sz="2400" u="none" cap="none" strike="noStrike">
              <a:solidFill>
                <a:srgbClr val="000000"/>
              </a:solidFill>
              <a:latin typeface="Times New Roman"/>
              <a:ea typeface="Times New Roman"/>
              <a:cs typeface="Times New Roman"/>
              <a:sym typeface="Times New Roman"/>
            </a:endParaRPr>
          </a:p>
        </p:txBody>
      </p:sp>
      <p:sp>
        <p:nvSpPr>
          <p:cNvPr id="118" name="Google Shape;118;p2"/>
          <p:cNvSpPr/>
          <p:nvPr/>
        </p:nvSpPr>
        <p:spPr>
          <a:xfrm>
            <a:off x="8064500" y="5781675"/>
            <a:ext cx="241300" cy="25876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700" u="none" cap="none" strike="noStrike">
                <a:solidFill>
                  <a:srgbClr val="000000"/>
                </a:solidFill>
                <a:latin typeface="Helvetica Neue"/>
                <a:ea typeface="Helvetica Neue"/>
                <a:cs typeface="Helvetica Neue"/>
                <a:sym typeface="Helvetica Neue"/>
              </a:rPr>
              <a:t>30</a:t>
            </a:r>
            <a:endParaRPr b="0" i="0" sz="2400" u="none" cap="none" strike="noStrike">
              <a:solidFill>
                <a:srgbClr val="000000"/>
              </a:solidFill>
              <a:latin typeface="Times New Roman"/>
              <a:ea typeface="Times New Roman"/>
              <a:cs typeface="Times New Roman"/>
              <a:sym typeface="Times New Roman"/>
            </a:endParaRPr>
          </a:p>
        </p:txBody>
      </p:sp>
      <p:cxnSp>
        <p:nvCxnSpPr>
          <p:cNvPr id="119" name="Google Shape;119;p2"/>
          <p:cNvCxnSpPr/>
          <p:nvPr/>
        </p:nvCxnSpPr>
        <p:spPr>
          <a:xfrm>
            <a:off x="8170863" y="5724525"/>
            <a:ext cx="1587" cy="65088"/>
          </a:xfrm>
          <a:prstGeom prst="straightConnector1">
            <a:avLst/>
          </a:prstGeom>
          <a:noFill/>
          <a:ln cap="flat" cmpd="sng" w="23800">
            <a:solidFill>
              <a:srgbClr val="000000"/>
            </a:solidFill>
            <a:prstDash val="solid"/>
            <a:round/>
            <a:headEnd len="med" w="med" type="none"/>
            <a:tailEnd len="med" w="med" type="none"/>
          </a:ln>
        </p:spPr>
      </p:cxnSp>
      <p:sp>
        <p:nvSpPr>
          <p:cNvPr id="120" name="Google Shape;120;p2"/>
          <p:cNvSpPr/>
          <p:nvPr/>
        </p:nvSpPr>
        <p:spPr>
          <a:xfrm>
            <a:off x="4271963" y="3729038"/>
            <a:ext cx="88900" cy="268287"/>
          </a:xfrm>
          <a:prstGeom prst="rect">
            <a:avLst/>
          </a:prstGeom>
          <a:solidFill>
            <a:srgbClr val="618EFD"/>
          </a:solidFill>
          <a:ln cap="flat" cmpd="sng" w="12700">
            <a:solidFill>
              <a:srgbClr val="6993FD"/>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21" name="Google Shape;121;p2"/>
          <p:cNvCxnSpPr/>
          <p:nvPr/>
        </p:nvCxnSpPr>
        <p:spPr>
          <a:xfrm flipH="1" rot="10800000">
            <a:off x="3321050" y="1482725"/>
            <a:ext cx="23813" cy="4252913"/>
          </a:xfrm>
          <a:prstGeom prst="straightConnector1">
            <a:avLst/>
          </a:prstGeom>
          <a:noFill/>
          <a:ln cap="flat" cmpd="sng" w="23800">
            <a:solidFill>
              <a:srgbClr val="000000"/>
            </a:solidFill>
            <a:prstDash val="solid"/>
            <a:round/>
            <a:headEnd len="med" w="med" type="none"/>
            <a:tailEnd len="med" w="med" type="none"/>
          </a:ln>
        </p:spPr>
      </p:cxnSp>
      <p:sp>
        <p:nvSpPr>
          <p:cNvPr id="122" name="Google Shape;122;p2"/>
          <p:cNvSpPr/>
          <p:nvPr/>
        </p:nvSpPr>
        <p:spPr>
          <a:xfrm>
            <a:off x="5437188" y="5224463"/>
            <a:ext cx="12700" cy="603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400" u="none" cap="none" strike="noStrike">
                <a:solidFill>
                  <a:srgbClr val="5A777A"/>
                </a:solidFill>
                <a:latin typeface="Helvetica Neue"/>
                <a:ea typeface="Helvetica Neue"/>
                <a:cs typeface="Helvetica Neue"/>
                <a:sym typeface="Helvetica Neue"/>
              </a:rPr>
              <a:t> </a:t>
            </a:r>
            <a:endParaRPr b="0" i="0" sz="2400" u="none" cap="none" strike="noStrike">
              <a:solidFill>
                <a:srgbClr val="FFFFFF"/>
              </a:solidFill>
              <a:latin typeface="Times New Roman"/>
              <a:ea typeface="Times New Roman"/>
              <a:cs typeface="Times New Roman"/>
              <a:sym typeface="Times New Roman"/>
            </a:endParaRPr>
          </a:p>
        </p:txBody>
      </p:sp>
      <p:sp>
        <p:nvSpPr>
          <p:cNvPr id="123" name="Google Shape;123;p2"/>
          <p:cNvSpPr/>
          <p:nvPr/>
        </p:nvSpPr>
        <p:spPr>
          <a:xfrm>
            <a:off x="5437188" y="5224463"/>
            <a:ext cx="12700" cy="603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400" u="none" cap="none" strike="noStrike">
                <a:solidFill>
                  <a:srgbClr val="000000"/>
                </a:solidFill>
                <a:latin typeface="Helvetica Neue"/>
                <a:ea typeface="Helvetica Neue"/>
                <a:cs typeface="Helvetica Neue"/>
                <a:sym typeface="Helvetica Neue"/>
              </a:rPr>
              <a:t> </a:t>
            </a:r>
            <a:endParaRPr b="0" i="0" sz="2400" u="none" cap="none" strike="noStrike">
              <a:solidFill>
                <a:srgbClr val="FFFFFF"/>
              </a:solidFill>
              <a:latin typeface="Times New Roman"/>
              <a:ea typeface="Times New Roman"/>
              <a:cs typeface="Times New Roman"/>
              <a:sym typeface="Times New Roman"/>
            </a:endParaRPr>
          </a:p>
        </p:txBody>
      </p:sp>
      <p:sp>
        <p:nvSpPr>
          <p:cNvPr id="124" name="Google Shape;124;p2"/>
          <p:cNvSpPr/>
          <p:nvPr/>
        </p:nvSpPr>
        <p:spPr>
          <a:xfrm>
            <a:off x="1438275" y="4959350"/>
            <a:ext cx="1760538" cy="26035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1700" u="none" cap="none" strike="noStrike">
                <a:solidFill>
                  <a:srgbClr val="000000"/>
                </a:solidFill>
                <a:latin typeface="Arial"/>
                <a:ea typeface="Arial"/>
                <a:cs typeface="Arial"/>
                <a:sym typeface="Arial"/>
              </a:rPr>
              <a:t>Male sterilization</a:t>
            </a:r>
            <a:endParaRPr b="0" i="0" sz="1700" u="none" cap="none" strike="noStrike">
              <a:solidFill>
                <a:srgbClr val="000000"/>
              </a:solidFill>
              <a:latin typeface="Arial"/>
              <a:ea typeface="Arial"/>
              <a:cs typeface="Arial"/>
              <a:sym typeface="Arial"/>
            </a:endParaRPr>
          </a:p>
        </p:txBody>
      </p:sp>
      <p:sp>
        <p:nvSpPr>
          <p:cNvPr id="125" name="Google Shape;125;p2"/>
          <p:cNvSpPr/>
          <p:nvPr/>
        </p:nvSpPr>
        <p:spPr>
          <a:xfrm>
            <a:off x="3354388" y="4967288"/>
            <a:ext cx="76200" cy="266700"/>
          </a:xfrm>
          <a:prstGeom prst="rect">
            <a:avLst/>
          </a:prstGeom>
          <a:solidFill>
            <a:srgbClr val="6993FD"/>
          </a:solidFill>
          <a:ln cap="flat" cmpd="sng" w="12700">
            <a:solidFill>
              <a:srgbClr val="6993FD"/>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26" name="Google Shape;126;p2"/>
          <p:cNvSpPr/>
          <p:nvPr/>
        </p:nvSpPr>
        <p:spPr>
          <a:xfrm>
            <a:off x="3352800" y="4967288"/>
            <a:ext cx="39688" cy="266700"/>
          </a:xfrm>
          <a:prstGeom prst="rect">
            <a:avLst/>
          </a:prstGeom>
          <a:solidFill>
            <a:srgbClr val="FF4343"/>
          </a:solidFill>
          <a:ln cap="flat" cmpd="sng" w="12700">
            <a:solidFill>
              <a:srgbClr val="FF4343"/>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3"/>
          <p:cNvSpPr txBox="1"/>
          <p:nvPr>
            <p:ph idx="4294967295" type="title"/>
          </p:nvPr>
        </p:nvSpPr>
        <p:spPr>
          <a:xfrm>
            <a:off x="381000" y="1524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None/>
            </a:pPr>
            <a:r>
              <a:rPr lang="en-US">
                <a:solidFill>
                  <a:srgbClr val="000000"/>
                </a:solidFill>
              </a:rPr>
              <a:t>IUDs Reduce Risk of Ectopic Pregnancy</a:t>
            </a:r>
            <a:endParaRPr/>
          </a:p>
        </p:txBody>
      </p:sp>
      <p:graphicFrame>
        <p:nvGraphicFramePr>
          <p:cNvPr id="132" name="Google Shape;132;p3"/>
          <p:cNvGraphicFramePr/>
          <p:nvPr/>
        </p:nvGraphicFramePr>
        <p:xfrm>
          <a:off x="0" y="1570038"/>
          <a:ext cx="8534400" cy="4754562"/>
        </p:xfrm>
        <a:graphic>
          <a:graphicData uri="http://schemas.openxmlformats.org/presentationml/2006/ole">
            <mc:AlternateContent>
              <mc:Choice Requires="v">
                <p:oleObj r:id="rId4" imgH="4754562" imgW="8534400" progId="MSGraph.Chart.8" spid="_x0000_s1">
                  <p:embed/>
                </p:oleObj>
              </mc:Choice>
              <mc:Fallback>
                <p:oleObj r:id="rId5" imgH="4754562" imgW="8534400" progId="MSGraph.Chart.8">
                  <p:embed/>
                  <p:pic>
                    <p:nvPicPr>
                      <p:cNvPr id="132" name="Google Shape;132;p3"/>
                      <p:cNvPicPr preferRelativeResize="0"/>
                      <p:nvPr/>
                    </p:nvPicPr>
                    <p:blipFill rotWithShape="1">
                      <a:blip r:embed="rId6">
                        <a:alphaModFix/>
                      </a:blip>
                      <a:srcRect b="0" l="0" r="0" t="0"/>
                      <a:stretch/>
                    </p:blipFill>
                    <p:spPr>
                      <a:xfrm>
                        <a:off x="0" y="1570038"/>
                        <a:ext cx="8534400" cy="4754562"/>
                      </a:xfrm>
                      <a:prstGeom prst="rect">
                        <a:avLst/>
                      </a:prstGeom>
                      <a:noFill/>
                      <a:ln>
                        <a:noFill/>
                      </a:ln>
                    </p:spPr>
                  </p:pic>
                </p:oleObj>
              </mc:Fallback>
            </mc:AlternateContent>
          </a:graphicData>
        </a:graphic>
      </p:graphicFrame>
      <p:sp>
        <p:nvSpPr>
          <p:cNvPr id="133" name="Google Shape;133;p3"/>
          <p:cNvSpPr txBox="1"/>
          <p:nvPr/>
        </p:nvSpPr>
        <p:spPr>
          <a:xfrm>
            <a:off x="2362200" y="1828800"/>
            <a:ext cx="5715000" cy="3667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Ectopic pregnancy rate per 1000 woman years</a:t>
            </a:r>
            <a:endParaRPr/>
          </a:p>
        </p:txBody>
      </p:sp>
      <p:sp>
        <p:nvSpPr>
          <p:cNvPr id="134" name="Google Shape;134;p3"/>
          <p:cNvSpPr txBox="1"/>
          <p:nvPr/>
        </p:nvSpPr>
        <p:spPr>
          <a:xfrm>
            <a:off x="704850" y="6240463"/>
            <a:ext cx="1677988" cy="29368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0000"/>
              </a:buClr>
              <a:buSzPts val="1300"/>
              <a:buFont typeface="Arial"/>
              <a:buNone/>
            </a:pPr>
            <a:r>
              <a:rPr b="0" i="1" lang="en-US" sz="1300" u="none" cap="none" strike="noStrike">
                <a:solidFill>
                  <a:srgbClr val="000000"/>
                </a:solidFill>
                <a:latin typeface="Arial"/>
                <a:ea typeface="Arial"/>
                <a:cs typeface="Arial"/>
                <a:sym typeface="Arial"/>
              </a:rPr>
              <a:t>Source: Sivin, 1991.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graphicFrame>
        <p:nvGraphicFramePr>
          <p:cNvPr id="139" name="Google Shape;139;p4"/>
          <p:cNvGraphicFramePr/>
          <p:nvPr/>
        </p:nvGraphicFramePr>
        <p:xfrm>
          <a:off x="1127125" y="1647825"/>
          <a:ext cx="7069138" cy="4208463"/>
        </p:xfrm>
        <a:graphic>
          <a:graphicData uri="http://schemas.openxmlformats.org/presentationml/2006/ole">
            <mc:AlternateContent>
              <mc:Choice Requires="v">
                <p:oleObj r:id="rId4" imgH="4208463" imgW="7069138" progId="MSGraph.Chart.8" spid="_x0000_s1">
                  <p:embed/>
                </p:oleObj>
              </mc:Choice>
              <mc:Fallback>
                <p:oleObj r:id="rId5" imgH="4208463" imgW="7069138" progId="MSGraph.Chart.8">
                  <p:embed/>
                  <p:pic>
                    <p:nvPicPr>
                      <p:cNvPr id="139" name="Google Shape;139;p4"/>
                      <p:cNvPicPr preferRelativeResize="0"/>
                      <p:nvPr/>
                    </p:nvPicPr>
                    <p:blipFill rotWithShape="1">
                      <a:blip r:embed="rId6">
                        <a:alphaModFix/>
                      </a:blip>
                      <a:srcRect b="0" l="0" r="-1288" t="0"/>
                      <a:stretch/>
                    </p:blipFill>
                    <p:spPr>
                      <a:xfrm>
                        <a:off x="1127125" y="1647825"/>
                        <a:ext cx="7069138" cy="4208463"/>
                      </a:xfrm>
                      <a:prstGeom prst="rect">
                        <a:avLst/>
                      </a:prstGeom>
                      <a:noFill/>
                      <a:ln>
                        <a:noFill/>
                      </a:ln>
                    </p:spPr>
                  </p:pic>
                </p:oleObj>
              </mc:Fallback>
            </mc:AlternateContent>
          </a:graphicData>
        </a:graphic>
      </p:graphicFrame>
      <p:sp>
        <p:nvSpPr>
          <p:cNvPr id="140" name="Google Shape;140;p4"/>
          <p:cNvSpPr txBox="1"/>
          <p:nvPr>
            <p:ph type="title"/>
          </p:nvPr>
        </p:nvSpPr>
        <p:spPr>
          <a:xfrm>
            <a:off x="457200" y="252413"/>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None/>
            </a:pPr>
            <a:r>
              <a:rPr lang="en-US" sz="3600">
                <a:solidFill>
                  <a:schemeClr val="dk1"/>
                </a:solidFill>
              </a:rPr>
              <a:t>IUDs: Safe for Women with HIV</a:t>
            </a:r>
            <a:endParaRPr/>
          </a:p>
        </p:txBody>
      </p:sp>
      <p:sp>
        <p:nvSpPr>
          <p:cNvPr id="141" name="Google Shape;141;p4"/>
          <p:cNvSpPr txBox="1"/>
          <p:nvPr/>
        </p:nvSpPr>
        <p:spPr>
          <a:xfrm>
            <a:off x="3392488" y="5789613"/>
            <a:ext cx="3910012" cy="33655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Percentage of women in Kenyan study</a:t>
            </a:r>
            <a:endParaRPr/>
          </a:p>
        </p:txBody>
      </p:sp>
      <p:sp>
        <p:nvSpPr>
          <p:cNvPr id="142" name="Google Shape;142;p4"/>
          <p:cNvSpPr txBox="1"/>
          <p:nvPr/>
        </p:nvSpPr>
        <p:spPr>
          <a:xfrm>
            <a:off x="409575" y="6270625"/>
            <a:ext cx="1951038" cy="2905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300"/>
              <a:buFont typeface="Arial"/>
              <a:buNone/>
            </a:pPr>
            <a:r>
              <a:rPr b="0" i="1" lang="en-US" sz="1300" u="none" cap="none" strike="noStrike">
                <a:solidFill>
                  <a:schemeClr val="dk1"/>
                </a:solidFill>
                <a:latin typeface="Arial"/>
                <a:ea typeface="Arial"/>
                <a:cs typeface="Arial"/>
                <a:sym typeface="Arial"/>
              </a:rPr>
              <a:t>Source: Morrison, 2001.</a:t>
            </a:r>
            <a:endParaRPr/>
          </a:p>
        </p:txBody>
      </p:sp>
      <p:sp>
        <p:nvSpPr>
          <p:cNvPr id="143" name="Google Shape;143;p4"/>
          <p:cNvSpPr txBox="1"/>
          <p:nvPr/>
        </p:nvSpPr>
        <p:spPr>
          <a:xfrm>
            <a:off x="5562600" y="2066925"/>
            <a:ext cx="2301875" cy="1625600"/>
          </a:xfrm>
          <a:prstGeom prst="rect">
            <a:avLst/>
          </a:prstGeom>
          <a:solidFill>
            <a:srgbClr val="F2F2F2"/>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000" u="none" cap="none" strike="noStrike">
                <a:solidFill>
                  <a:schemeClr val="dk1"/>
                </a:solidFill>
                <a:latin typeface="Arial"/>
                <a:ea typeface="Arial"/>
                <a:cs typeface="Arial"/>
                <a:sym typeface="Arial"/>
              </a:rPr>
              <a:t>Little difference in complications between IUD users with and without HIV.</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5"/>
          <p:cNvSpPr txBox="1"/>
          <p:nvPr>
            <p:ph type="title"/>
          </p:nvPr>
        </p:nvSpPr>
        <p:spPr>
          <a:xfrm>
            <a:off x="457200" y="1524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None/>
            </a:pPr>
            <a:r>
              <a:rPr lang="en-US" sz="3600">
                <a:solidFill>
                  <a:schemeClr val="dk1"/>
                </a:solidFill>
              </a:rPr>
              <a:t>IUD Use Does Not Increase HIV Transmission</a:t>
            </a:r>
            <a:endParaRPr/>
          </a:p>
        </p:txBody>
      </p:sp>
      <p:sp>
        <p:nvSpPr>
          <p:cNvPr id="149" name="Google Shape;149;p5"/>
          <p:cNvSpPr txBox="1"/>
          <p:nvPr>
            <p:ph idx="4294967295" type="body"/>
          </p:nvPr>
        </p:nvSpPr>
        <p:spPr>
          <a:xfrm>
            <a:off x="414338" y="1600200"/>
            <a:ext cx="8229600" cy="4495800"/>
          </a:xfrm>
          <a:prstGeom prst="rect">
            <a:avLst/>
          </a:prstGeom>
          <a:noFill/>
          <a:ln>
            <a:noFill/>
          </a:ln>
        </p:spPr>
        <p:txBody>
          <a:bodyPr anchorCtr="0" anchor="t" bIns="45700" lIns="91425" spcFirstLastPara="1" rIns="91425" wrap="square" tIns="45700">
            <a:noAutofit/>
          </a:bodyPr>
          <a:lstStyle/>
          <a:p>
            <a:pPr indent="11113" lvl="0" marL="9525" rtl="0" algn="l">
              <a:lnSpc>
                <a:spcPct val="95000"/>
              </a:lnSpc>
              <a:spcBef>
                <a:spcPts val="0"/>
              </a:spcBef>
              <a:spcAft>
                <a:spcPts val="0"/>
              </a:spcAft>
              <a:buClr>
                <a:schemeClr val="dk1"/>
              </a:buClr>
              <a:buSzPts val="2800"/>
              <a:buFont typeface="Arial"/>
              <a:buNone/>
            </a:pPr>
            <a:r>
              <a:rPr lang="en-US" sz="2800">
                <a:solidFill>
                  <a:schemeClr val="dk1"/>
                </a:solidFill>
              </a:rPr>
              <a:t>Theoretical concern: </a:t>
            </a:r>
            <a:endParaRPr/>
          </a:p>
          <a:p>
            <a:pPr indent="-11113" lvl="0" marL="20638" rtl="0" algn="l">
              <a:lnSpc>
                <a:spcPct val="95000"/>
              </a:lnSpc>
              <a:spcBef>
                <a:spcPts val="560"/>
              </a:spcBef>
              <a:spcAft>
                <a:spcPts val="0"/>
              </a:spcAft>
              <a:buClr>
                <a:schemeClr val="dk1"/>
              </a:buClr>
              <a:buSzPts val="2800"/>
              <a:buFont typeface="Arial"/>
              <a:buChar char="•"/>
            </a:pPr>
            <a:r>
              <a:rPr lang="en-US" sz="2800">
                <a:solidFill>
                  <a:schemeClr val="dk1"/>
                </a:solidFill>
              </a:rPr>
              <a:t> 	Does IUD use by women with HIV increase 	the risk of transmission to her partner?</a:t>
            </a:r>
            <a:endParaRPr/>
          </a:p>
          <a:p>
            <a:pPr indent="11113" lvl="0" marL="9525" rtl="0" algn="l">
              <a:lnSpc>
                <a:spcPct val="95000"/>
              </a:lnSpc>
              <a:spcBef>
                <a:spcPts val="2100"/>
              </a:spcBef>
              <a:spcAft>
                <a:spcPts val="0"/>
              </a:spcAft>
              <a:buClr>
                <a:schemeClr val="dk1"/>
              </a:buClr>
              <a:buSzPts val="2800"/>
              <a:buFont typeface="Arial"/>
              <a:buNone/>
            </a:pPr>
            <a:r>
              <a:rPr lang="en-US" sz="2800">
                <a:solidFill>
                  <a:schemeClr val="dk1"/>
                </a:solidFill>
              </a:rPr>
              <a:t>Research found:</a:t>
            </a:r>
            <a:endParaRPr/>
          </a:p>
          <a:p>
            <a:pPr indent="-11113" lvl="0" marL="20638" rtl="0" algn="l">
              <a:lnSpc>
                <a:spcPct val="95000"/>
              </a:lnSpc>
              <a:spcBef>
                <a:spcPts val="560"/>
              </a:spcBef>
              <a:spcAft>
                <a:spcPts val="0"/>
              </a:spcAft>
              <a:buClr>
                <a:schemeClr val="dk1"/>
              </a:buClr>
              <a:buSzPts val="2800"/>
              <a:buFont typeface="Arial"/>
              <a:buChar char="•"/>
            </a:pPr>
            <a:r>
              <a:rPr lang="en-US" sz="2800">
                <a:solidFill>
                  <a:schemeClr val="dk1"/>
                </a:solidFill>
              </a:rPr>
              <a:t> 	No post-insertion increase in cervical 	shedding </a:t>
            </a:r>
            <a:endParaRPr/>
          </a:p>
          <a:p>
            <a:pPr indent="-11113" lvl="0" marL="20638" rtl="0" algn="l">
              <a:lnSpc>
                <a:spcPct val="95000"/>
              </a:lnSpc>
              <a:spcBef>
                <a:spcPts val="560"/>
              </a:spcBef>
              <a:spcAft>
                <a:spcPts val="0"/>
              </a:spcAft>
              <a:buClr>
                <a:schemeClr val="dk1"/>
              </a:buClr>
              <a:buSzPts val="2800"/>
              <a:buFont typeface="Arial"/>
              <a:buChar char="•"/>
            </a:pPr>
            <a:r>
              <a:rPr lang="en-US" sz="2800">
                <a:solidFill>
                  <a:schemeClr val="dk1"/>
                </a:solidFill>
              </a:rPr>
              <a:t> 	No increased risk of partner </a:t>
            </a:r>
            <a:br>
              <a:rPr lang="en-US" sz="2800">
                <a:solidFill>
                  <a:schemeClr val="dk1"/>
                </a:solidFill>
              </a:rPr>
            </a:br>
            <a:r>
              <a:rPr lang="en-US" sz="2800">
                <a:solidFill>
                  <a:schemeClr val="dk1"/>
                </a:solidFill>
              </a:rPr>
              <a:t> 	exposure to higher dose of virus</a:t>
            </a:r>
            <a:endParaRPr/>
          </a:p>
        </p:txBody>
      </p:sp>
      <p:sp>
        <p:nvSpPr>
          <p:cNvPr id="150" name="Google Shape;150;p5"/>
          <p:cNvSpPr txBox="1"/>
          <p:nvPr/>
        </p:nvSpPr>
        <p:spPr>
          <a:xfrm>
            <a:off x="409575" y="6315075"/>
            <a:ext cx="2143125" cy="2905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300"/>
              <a:buFont typeface="Arial"/>
              <a:buNone/>
            </a:pPr>
            <a:r>
              <a:rPr b="0" i="1" lang="en-US" sz="1300" u="none" cap="none" strike="noStrike">
                <a:solidFill>
                  <a:srgbClr val="000000"/>
                </a:solidFill>
                <a:latin typeface="Arial"/>
                <a:ea typeface="Arial"/>
                <a:cs typeface="Arial"/>
                <a:sym typeface="Arial"/>
              </a:rPr>
              <a:t>Source: Richardson, 1999.</a:t>
            </a:r>
            <a:endParaRPr b="0" i="1" sz="16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49">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6"/>
          <p:cNvSpPr txBox="1"/>
          <p:nvPr>
            <p:ph idx="4294967295" type="title"/>
          </p:nvPr>
        </p:nvSpPr>
        <p:spPr>
          <a:xfrm>
            <a:off x="495300" y="152400"/>
            <a:ext cx="8077200" cy="1143000"/>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None/>
            </a:pPr>
            <a:r>
              <a:rPr lang="en-US">
                <a:solidFill>
                  <a:srgbClr val="000000"/>
                </a:solidFill>
              </a:rPr>
              <a:t>Risk of PID Greatest in the First Few Weeks after IUD Insertion</a:t>
            </a:r>
            <a:endParaRPr/>
          </a:p>
        </p:txBody>
      </p:sp>
      <p:sp>
        <p:nvSpPr>
          <p:cNvPr id="156" name="Google Shape;156;p6"/>
          <p:cNvSpPr txBox="1"/>
          <p:nvPr/>
        </p:nvSpPr>
        <p:spPr>
          <a:xfrm>
            <a:off x="381000" y="6324600"/>
            <a:ext cx="2438400" cy="292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300"/>
              <a:buFont typeface="Arial"/>
              <a:buNone/>
            </a:pPr>
            <a:r>
              <a:rPr b="0" i="1" lang="en-US" sz="1300" u="none" cap="none" strike="noStrike">
                <a:solidFill>
                  <a:srgbClr val="000000"/>
                </a:solidFill>
                <a:latin typeface="Arial"/>
                <a:ea typeface="Arial"/>
                <a:cs typeface="Arial"/>
                <a:sym typeface="Arial"/>
              </a:rPr>
              <a:t>Source: Farley, 1992.</a:t>
            </a:r>
            <a:endParaRPr b="1" i="1" sz="1300" u="none" cap="none" strike="noStrike">
              <a:solidFill>
                <a:srgbClr val="000000"/>
              </a:solidFill>
              <a:latin typeface="Arial"/>
              <a:ea typeface="Arial"/>
              <a:cs typeface="Arial"/>
              <a:sym typeface="Arial"/>
            </a:endParaRPr>
          </a:p>
        </p:txBody>
      </p:sp>
      <p:grpSp>
        <p:nvGrpSpPr>
          <p:cNvPr id="157" name="Google Shape;157;p6"/>
          <p:cNvGrpSpPr/>
          <p:nvPr/>
        </p:nvGrpSpPr>
        <p:grpSpPr>
          <a:xfrm>
            <a:off x="838200" y="914400"/>
            <a:ext cx="7035800" cy="5664200"/>
            <a:chOff x="752" y="792"/>
            <a:chExt cx="4032" cy="3246"/>
          </a:xfrm>
        </p:grpSpPr>
        <p:sp>
          <p:nvSpPr>
            <p:cNvPr id="158" name="Google Shape;158;p6"/>
            <p:cNvSpPr/>
            <p:nvPr/>
          </p:nvSpPr>
          <p:spPr>
            <a:xfrm>
              <a:off x="752" y="1264"/>
              <a:ext cx="4032" cy="25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9" name="Google Shape;159;p6"/>
            <p:cNvSpPr/>
            <p:nvPr/>
          </p:nvSpPr>
          <p:spPr>
            <a:xfrm>
              <a:off x="1171" y="1596"/>
              <a:ext cx="90" cy="1830"/>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60" name="Google Shape;160;p6"/>
            <p:cNvSpPr/>
            <p:nvPr/>
          </p:nvSpPr>
          <p:spPr>
            <a:xfrm>
              <a:off x="1350" y="2956"/>
              <a:ext cx="90" cy="470"/>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61" name="Google Shape;161;p6"/>
            <p:cNvSpPr/>
            <p:nvPr/>
          </p:nvSpPr>
          <p:spPr>
            <a:xfrm>
              <a:off x="1530" y="2930"/>
              <a:ext cx="90" cy="496"/>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62" name="Google Shape;162;p6"/>
            <p:cNvSpPr/>
            <p:nvPr/>
          </p:nvSpPr>
          <p:spPr>
            <a:xfrm>
              <a:off x="1710" y="2956"/>
              <a:ext cx="89" cy="470"/>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63" name="Google Shape;163;p6"/>
            <p:cNvSpPr/>
            <p:nvPr/>
          </p:nvSpPr>
          <p:spPr>
            <a:xfrm>
              <a:off x="1889" y="2956"/>
              <a:ext cx="90" cy="470"/>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64" name="Google Shape;164;p6"/>
            <p:cNvSpPr/>
            <p:nvPr/>
          </p:nvSpPr>
          <p:spPr>
            <a:xfrm>
              <a:off x="2069" y="2956"/>
              <a:ext cx="90" cy="470"/>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65" name="Google Shape;165;p6"/>
            <p:cNvSpPr/>
            <p:nvPr/>
          </p:nvSpPr>
          <p:spPr>
            <a:xfrm>
              <a:off x="2249" y="2877"/>
              <a:ext cx="89" cy="549"/>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66" name="Google Shape;166;p6"/>
            <p:cNvSpPr/>
            <p:nvPr/>
          </p:nvSpPr>
          <p:spPr>
            <a:xfrm>
              <a:off x="2428" y="2877"/>
              <a:ext cx="90" cy="549"/>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67" name="Google Shape;167;p6"/>
            <p:cNvSpPr/>
            <p:nvPr/>
          </p:nvSpPr>
          <p:spPr>
            <a:xfrm>
              <a:off x="2608" y="2877"/>
              <a:ext cx="89" cy="549"/>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68" name="Google Shape;168;p6"/>
            <p:cNvSpPr/>
            <p:nvPr/>
          </p:nvSpPr>
          <p:spPr>
            <a:xfrm>
              <a:off x="2787" y="2877"/>
              <a:ext cx="90" cy="549"/>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69" name="Google Shape;169;p6"/>
            <p:cNvSpPr/>
            <p:nvPr/>
          </p:nvSpPr>
          <p:spPr>
            <a:xfrm>
              <a:off x="2967" y="2877"/>
              <a:ext cx="90" cy="549"/>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70" name="Google Shape;170;p6"/>
            <p:cNvSpPr/>
            <p:nvPr/>
          </p:nvSpPr>
          <p:spPr>
            <a:xfrm>
              <a:off x="3147" y="2877"/>
              <a:ext cx="89" cy="549"/>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71" name="Google Shape;171;p6"/>
            <p:cNvSpPr/>
            <p:nvPr/>
          </p:nvSpPr>
          <p:spPr>
            <a:xfrm>
              <a:off x="3506" y="3139"/>
              <a:ext cx="89" cy="287"/>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72" name="Google Shape;172;p6"/>
            <p:cNvSpPr/>
            <p:nvPr/>
          </p:nvSpPr>
          <p:spPr>
            <a:xfrm>
              <a:off x="3685" y="3034"/>
              <a:ext cx="90" cy="392"/>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73" name="Google Shape;173;p6"/>
            <p:cNvSpPr/>
            <p:nvPr/>
          </p:nvSpPr>
          <p:spPr>
            <a:xfrm>
              <a:off x="3865" y="3165"/>
              <a:ext cx="90" cy="261"/>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74" name="Google Shape;174;p6"/>
            <p:cNvSpPr/>
            <p:nvPr/>
          </p:nvSpPr>
          <p:spPr>
            <a:xfrm>
              <a:off x="4045" y="3217"/>
              <a:ext cx="89" cy="209"/>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75" name="Google Shape;175;p6"/>
            <p:cNvSpPr/>
            <p:nvPr/>
          </p:nvSpPr>
          <p:spPr>
            <a:xfrm>
              <a:off x="4224" y="3270"/>
              <a:ext cx="90" cy="156"/>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76" name="Google Shape;176;p6"/>
            <p:cNvSpPr/>
            <p:nvPr/>
          </p:nvSpPr>
          <p:spPr>
            <a:xfrm>
              <a:off x="4583" y="3113"/>
              <a:ext cx="90" cy="313"/>
            </a:xfrm>
            <a:prstGeom prst="rect">
              <a:avLst/>
            </a:prstGeom>
            <a:solidFill>
              <a:srgbClr val="9999FF"/>
            </a:solidFill>
            <a:ln cap="flat" cmpd="sng" w="17450">
              <a:solidFill>
                <a:srgbClr val="0000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sz="1800" u="none">
                <a:solidFill>
                  <a:srgbClr val="FFFFFF"/>
                </a:solidFill>
                <a:latin typeface="Arial"/>
                <a:ea typeface="Arial"/>
                <a:cs typeface="Arial"/>
                <a:sym typeface="Arial"/>
              </a:endParaRPr>
            </a:p>
          </p:txBody>
        </p:sp>
        <p:sp>
          <p:nvSpPr>
            <p:cNvPr id="177" name="Google Shape;177;p6"/>
            <p:cNvSpPr/>
            <p:nvPr/>
          </p:nvSpPr>
          <p:spPr>
            <a:xfrm>
              <a:off x="1126" y="1335"/>
              <a:ext cx="22" cy="2091"/>
            </a:xfrm>
            <a:custGeom>
              <a:rect b="b" l="l" r="r" t="t"/>
              <a:pathLst>
                <a:path extrusionOk="0" h="2953" w="31">
                  <a:moveTo>
                    <a:pt x="0" y="0"/>
                  </a:moveTo>
                  <a:lnTo>
                    <a:pt x="0" y="2953"/>
                  </a:lnTo>
                  <a:lnTo>
                    <a:pt x="31" y="2953"/>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178" name="Google Shape;178;p6"/>
            <p:cNvCxnSpPr/>
            <p:nvPr/>
          </p:nvCxnSpPr>
          <p:spPr>
            <a:xfrm>
              <a:off x="1126" y="3165"/>
              <a:ext cx="22" cy="1"/>
            </a:xfrm>
            <a:prstGeom prst="straightConnector1">
              <a:avLst/>
            </a:prstGeom>
            <a:noFill/>
            <a:ln cap="flat" cmpd="sng" w="9525">
              <a:solidFill>
                <a:srgbClr val="000000"/>
              </a:solidFill>
              <a:prstDash val="solid"/>
              <a:round/>
              <a:headEnd len="med" w="med" type="none"/>
              <a:tailEnd len="med" w="med" type="none"/>
            </a:ln>
          </p:spPr>
        </p:cxnSp>
        <p:cxnSp>
          <p:nvCxnSpPr>
            <p:cNvPr id="179" name="Google Shape;179;p6"/>
            <p:cNvCxnSpPr/>
            <p:nvPr/>
          </p:nvCxnSpPr>
          <p:spPr>
            <a:xfrm>
              <a:off x="1126" y="2904"/>
              <a:ext cx="22" cy="1"/>
            </a:xfrm>
            <a:prstGeom prst="straightConnector1">
              <a:avLst/>
            </a:prstGeom>
            <a:noFill/>
            <a:ln cap="flat" cmpd="sng" w="9525">
              <a:solidFill>
                <a:srgbClr val="000000"/>
              </a:solidFill>
              <a:prstDash val="solid"/>
              <a:round/>
              <a:headEnd len="med" w="med" type="none"/>
              <a:tailEnd len="med" w="med" type="none"/>
            </a:ln>
          </p:spPr>
        </p:cxnSp>
        <p:cxnSp>
          <p:nvCxnSpPr>
            <p:cNvPr id="180" name="Google Shape;180;p6"/>
            <p:cNvCxnSpPr/>
            <p:nvPr/>
          </p:nvCxnSpPr>
          <p:spPr>
            <a:xfrm>
              <a:off x="1126" y="2642"/>
              <a:ext cx="22" cy="1"/>
            </a:xfrm>
            <a:prstGeom prst="straightConnector1">
              <a:avLst/>
            </a:prstGeom>
            <a:noFill/>
            <a:ln cap="flat" cmpd="sng" w="9525">
              <a:solidFill>
                <a:srgbClr val="000000"/>
              </a:solidFill>
              <a:prstDash val="solid"/>
              <a:round/>
              <a:headEnd len="med" w="med" type="none"/>
              <a:tailEnd len="med" w="med" type="none"/>
            </a:ln>
          </p:spPr>
        </p:cxnSp>
        <p:cxnSp>
          <p:nvCxnSpPr>
            <p:cNvPr id="181" name="Google Shape;181;p6"/>
            <p:cNvCxnSpPr/>
            <p:nvPr/>
          </p:nvCxnSpPr>
          <p:spPr>
            <a:xfrm>
              <a:off x="1126" y="2381"/>
              <a:ext cx="22" cy="1"/>
            </a:xfrm>
            <a:prstGeom prst="straightConnector1">
              <a:avLst/>
            </a:prstGeom>
            <a:noFill/>
            <a:ln cap="flat" cmpd="sng" w="9525">
              <a:solidFill>
                <a:srgbClr val="000000"/>
              </a:solidFill>
              <a:prstDash val="solid"/>
              <a:round/>
              <a:headEnd len="med" w="med" type="none"/>
              <a:tailEnd len="med" w="med" type="none"/>
            </a:ln>
          </p:spPr>
        </p:cxnSp>
        <p:cxnSp>
          <p:nvCxnSpPr>
            <p:cNvPr id="182" name="Google Shape;182;p6"/>
            <p:cNvCxnSpPr/>
            <p:nvPr/>
          </p:nvCxnSpPr>
          <p:spPr>
            <a:xfrm>
              <a:off x="1126" y="2119"/>
              <a:ext cx="22" cy="1"/>
            </a:xfrm>
            <a:prstGeom prst="straightConnector1">
              <a:avLst/>
            </a:prstGeom>
            <a:noFill/>
            <a:ln cap="flat" cmpd="sng" w="9525">
              <a:solidFill>
                <a:srgbClr val="000000"/>
              </a:solidFill>
              <a:prstDash val="solid"/>
              <a:round/>
              <a:headEnd len="med" w="med" type="none"/>
              <a:tailEnd len="med" w="med" type="none"/>
            </a:ln>
          </p:spPr>
        </p:cxnSp>
        <p:cxnSp>
          <p:nvCxnSpPr>
            <p:cNvPr id="183" name="Google Shape;183;p6"/>
            <p:cNvCxnSpPr/>
            <p:nvPr/>
          </p:nvCxnSpPr>
          <p:spPr>
            <a:xfrm>
              <a:off x="1126" y="1858"/>
              <a:ext cx="22" cy="1"/>
            </a:xfrm>
            <a:prstGeom prst="straightConnector1">
              <a:avLst/>
            </a:prstGeom>
            <a:noFill/>
            <a:ln cap="flat" cmpd="sng" w="9525">
              <a:solidFill>
                <a:srgbClr val="000000"/>
              </a:solidFill>
              <a:prstDash val="solid"/>
              <a:round/>
              <a:headEnd len="med" w="med" type="none"/>
              <a:tailEnd len="med" w="med" type="none"/>
            </a:ln>
          </p:spPr>
        </p:cxnSp>
        <p:cxnSp>
          <p:nvCxnSpPr>
            <p:cNvPr id="184" name="Google Shape;184;p6"/>
            <p:cNvCxnSpPr/>
            <p:nvPr/>
          </p:nvCxnSpPr>
          <p:spPr>
            <a:xfrm>
              <a:off x="1126" y="1596"/>
              <a:ext cx="22" cy="1"/>
            </a:xfrm>
            <a:prstGeom prst="straightConnector1">
              <a:avLst/>
            </a:prstGeom>
            <a:noFill/>
            <a:ln cap="flat" cmpd="sng" w="9525">
              <a:solidFill>
                <a:srgbClr val="000000"/>
              </a:solidFill>
              <a:prstDash val="solid"/>
              <a:round/>
              <a:headEnd len="med" w="med" type="none"/>
              <a:tailEnd len="med" w="med" type="none"/>
            </a:ln>
          </p:spPr>
        </p:cxnSp>
        <p:cxnSp>
          <p:nvCxnSpPr>
            <p:cNvPr id="185" name="Google Shape;185;p6"/>
            <p:cNvCxnSpPr/>
            <p:nvPr/>
          </p:nvCxnSpPr>
          <p:spPr>
            <a:xfrm>
              <a:off x="1126" y="1335"/>
              <a:ext cx="22" cy="1"/>
            </a:xfrm>
            <a:prstGeom prst="straightConnector1">
              <a:avLst/>
            </a:prstGeom>
            <a:noFill/>
            <a:ln cap="flat" cmpd="sng" w="9525">
              <a:solidFill>
                <a:srgbClr val="000000"/>
              </a:solidFill>
              <a:prstDash val="solid"/>
              <a:round/>
              <a:headEnd len="med" w="med" type="none"/>
              <a:tailEnd len="med" w="med" type="none"/>
            </a:ln>
          </p:spPr>
        </p:cxnSp>
        <p:cxnSp>
          <p:nvCxnSpPr>
            <p:cNvPr id="186" name="Google Shape;186;p6"/>
            <p:cNvCxnSpPr/>
            <p:nvPr/>
          </p:nvCxnSpPr>
          <p:spPr>
            <a:xfrm>
              <a:off x="1126" y="3426"/>
              <a:ext cx="3592" cy="1"/>
            </a:xfrm>
            <a:prstGeom prst="straightConnector1">
              <a:avLst/>
            </a:prstGeom>
            <a:noFill/>
            <a:ln cap="flat" cmpd="sng" w="9525">
              <a:solidFill>
                <a:srgbClr val="000000"/>
              </a:solidFill>
              <a:prstDash val="solid"/>
              <a:round/>
              <a:headEnd len="med" w="med" type="none"/>
              <a:tailEnd len="med" w="med" type="none"/>
            </a:ln>
          </p:spPr>
        </p:cxnSp>
        <p:sp>
          <p:nvSpPr>
            <p:cNvPr id="187" name="Google Shape;187;p6"/>
            <p:cNvSpPr/>
            <p:nvPr/>
          </p:nvSpPr>
          <p:spPr>
            <a:xfrm>
              <a:off x="1287" y="792"/>
              <a:ext cx="1" cy="20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t/>
              </a:r>
              <a:endParaRPr b="0" sz="2400" u="none">
                <a:solidFill>
                  <a:srgbClr val="FFFFFF"/>
                </a:solidFill>
                <a:latin typeface="Times New Roman"/>
                <a:ea typeface="Times New Roman"/>
                <a:cs typeface="Times New Roman"/>
                <a:sym typeface="Times New Roman"/>
              </a:endParaRPr>
            </a:p>
          </p:txBody>
        </p:sp>
        <p:sp>
          <p:nvSpPr>
            <p:cNvPr id="188" name="Google Shape;188;p6"/>
            <p:cNvSpPr/>
            <p:nvPr/>
          </p:nvSpPr>
          <p:spPr>
            <a:xfrm>
              <a:off x="2135" y="957"/>
              <a:ext cx="1" cy="20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t/>
              </a:r>
              <a:endParaRPr b="0" sz="2400" u="none">
                <a:solidFill>
                  <a:srgbClr val="FFFFFF"/>
                </a:solidFill>
                <a:latin typeface="Times New Roman"/>
                <a:ea typeface="Times New Roman"/>
                <a:cs typeface="Times New Roman"/>
                <a:sym typeface="Times New Roman"/>
              </a:endParaRPr>
            </a:p>
          </p:txBody>
        </p:sp>
        <p:sp>
          <p:nvSpPr>
            <p:cNvPr id="189" name="Google Shape;189;p6"/>
            <p:cNvSpPr/>
            <p:nvPr/>
          </p:nvSpPr>
          <p:spPr>
            <a:xfrm>
              <a:off x="1549" y="1094"/>
              <a:ext cx="1" cy="20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t/>
              </a:r>
              <a:endParaRPr b="0" sz="2400" u="none">
                <a:solidFill>
                  <a:srgbClr val="FFFFFF"/>
                </a:solidFill>
                <a:latin typeface="Times New Roman"/>
                <a:ea typeface="Times New Roman"/>
                <a:cs typeface="Times New Roman"/>
                <a:sym typeface="Times New Roman"/>
              </a:endParaRPr>
            </a:p>
          </p:txBody>
        </p:sp>
        <p:sp>
          <p:nvSpPr>
            <p:cNvPr id="190" name="Google Shape;190;p6"/>
            <p:cNvSpPr/>
            <p:nvPr/>
          </p:nvSpPr>
          <p:spPr>
            <a:xfrm>
              <a:off x="4432" y="3332"/>
              <a:ext cx="28" cy="6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700" u="none">
                  <a:solidFill>
                    <a:srgbClr val="000000"/>
                  </a:solidFill>
                  <a:latin typeface="Arial"/>
                  <a:ea typeface="Arial"/>
                  <a:cs typeface="Arial"/>
                  <a:sym typeface="Arial"/>
                </a:rPr>
                <a:t>0</a:t>
              </a:r>
              <a:endParaRPr b="0" sz="2400" u="none">
                <a:solidFill>
                  <a:srgbClr val="FFFFFF"/>
                </a:solidFill>
                <a:latin typeface="Times New Roman"/>
                <a:ea typeface="Times New Roman"/>
                <a:cs typeface="Times New Roman"/>
                <a:sym typeface="Times New Roman"/>
              </a:endParaRPr>
            </a:p>
          </p:txBody>
        </p:sp>
        <p:sp>
          <p:nvSpPr>
            <p:cNvPr id="191" name="Google Shape;191;p6"/>
            <p:cNvSpPr/>
            <p:nvPr/>
          </p:nvSpPr>
          <p:spPr>
            <a:xfrm>
              <a:off x="1037" y="3385"/>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000" u="none">
                  <a:solidFill>
                    <a:srgbClr val="000000"/>
                  </a:solidFill>
                  <a:latin typeface="Times New Roman"/>
                  <a:ea typeface="Times New Roman"/>
                  <a:cs typeface="Times New Roman"/>
                  <a:sym typeface="Times New Roman"/>
                </a:rPr>
                <a:t>0</a:t>
              </a:r>
              <a:endParaRPr b="1" sz="1000" u="none">
                <a:solidFill>
                  <a:srgbClr val="FFFFFF"/>
                </a:solidFill>
                <a:latin typeface="Times New Roman"/>
                <a:ea typeface="Times New Roman"/>
                <a:cs typeface="Times New Roman"/>
                <a:sym typeface="Times New Roman"/>
              </a:endParaRPr>
            </a:p>
          </p:txBody>
        </p:sp>
        <p:sp>
          <p:nvSpPr>
            <p:cNvPr id="192" name="Google Shape;192;p6"/>
            <p:cNvSpPr/>
            <p:nvPr/>
          </p:nvSpPr>
          <p:spPr>
            <a:xfrm>
              <a:off x="1037" y="3123"/>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1</a:t>
              </a:r>
              <a:endParaRPr b="0" sz="1000" u="none">
                <a:solidFill>
                  <a:srgbClr val="FFFFFF"/>
                </a:solidFill>
                <a:latin typeface="Times New Roman"/>
                <a:ea typeface="Times New Roman"/>
                <a:cs typeface="Times New Roman"/>
                <a:sym typeface="Times New Roman"/>
              </a:endParaRPr>
            </a:p>
          </p:txBody>
        </p:sp>
        <p:sp>
          <p:nvSpPr>
            <p:cNvPr id="193" name="Google Shape;193;p6"/>
            <p:cNvSpPr/>
            <p:nvPr/>
          </p:nvSpPr>
          <p:spPr>
            <a:xfrm>
              <a:off x="1039" y="2865"/>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2</a:t>
              </a:r>
              <a:endParaRPr b="0" sz="1000" u="none">
                <a:solidFill>
                  <a:srgbClr val="FFFFFF"/>
                </a:solidFill>
                <a:latin typeface="Times New Roman"/>
                <a:ea typeface="Times New Roman"/>
                <a:cs typeface="Times New Roman"/>
                <a:sym typeface="Times New Roman"/>
              </a:endParaRPr>
            </a:p>
          </p:txBody>
        </p:sp>
        <p:sp>
          <p:nvSpPr>
            <p:cNvPr id="194" name="Google Shape;194;p6"/>
            <p:cNvSpPr/>
            <p:nvPr/>
          </p:nvSpPr>
          <p:spPr>
            <a:xfrm>
              <a:off x="1037" y="2601"/>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3</a:t>
              </a:r>
              <a:endParaRPr b="0" sz="1000" u="none">
                <a:solidFill>
                  <a:srgbClr val="FFFFFF"/>
                </a:solidFill>
                <a:latin typeface="Times New Roman"/>
                <a:ea typeface="Times New Roman"/>
                <a:cs typeface="Times New Roman"/>
                <a:sym typeface="Times New Roman"/>
              </a:endParaRPr>
            </a:p>
          </p:txBody>
        </p:sp>
        <p:sp>
          <p:nvSpPr>
            <p:cNvPr id="195" name="Google Shape;195;p6"/>
            <p:cNvSpPr/>
            <p:nvPr/>
          </p:nvSpPr>
          <p:spPr>
            <a:xfrm>
              <a:off x="1037" y="2339"/>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4</a:t>
              </a:r>
              <a:endParaRPr b="0" sz="1000" u="none">
                <a:solidFill>
                  <a:srgbClr val="FFFFFF"/>
                </a:solidFill>
                <a:latin typeface="Times New Roman"/>
                <a:ea typeface="Times New Roman"/>
                <a:cs typeface="Times New Roman"/>
                <a:sym typeface="Times New Roman"/>
              </a:endParaRPr>
            </a:p>
          </p:txBody>
        </p:sp>
        <p:sp>
          <p:nvSpPr>
            <p:cNvPr id="196" name="Google Shape;196;p6"/>
            <p:cNvSpPr/>
            <p:nvPr/>
          </p:nvSpPr>
          <p:spPr>
            <a:xfrm>
              <a:off x="1037" y="2077"/>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5</a:t>
              </a:r>
              <a:endParaRPr b="0" sz="1000" u="none">
                <a:solidFill>
                  <a:srgbClr val="FFFFFF"/>
                </a:solidFill>
                <a:latin typeface="Times New Roman"/>
                <a:ea typeface="Times New Roman"/>
                <a:cs typeface="Times New Roman"/>
                <a:sym typeface="Times New Roman"/>
              </a:endParaRPr>
            </a:p>
          </p:txBody>
        </p:sp>
        <p:sp>
          <p:nvSpPr>
            <p:cNvPr id="197" name="Google Shape;197;p6"/>
            <p:cNvSpPr/>
            <p:nvPr/>
          </p:nvSpPr>
          <p:spPr>
            <a:xfrm>
              <a:off x="1037" y="1816"/>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6</a:t>
              </a:r>
              <a:endParaRPr b="0" sz="1000" u="none">
                <a:solidFill>
                  <a:srgbClr val="FFFFFF"/>
                </a:solidFill>
                <a:latin typeface="Times New Roman"/>
                <a:ea typeface="Times New Roman"/>
                <a:cs typeface="Times New Roman"/>
                <a:sym typeface="Times New Roman"/>
              </a:endParaRPr>
            </a:p>
          </p:txBody>
        </p:sp>
        <p:sp>
          <p:nvSpPr>
            <p:cNvPr id="198" name="Google Shape;198;p6"/>
            <p:cNvSpPr/>
            <p:nvPr/>
          </p:nvSpPr>
          <p:spPr>
            <a:xfrm>
              <a:off x="1037" y="1554"/>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7</a:t>
              </a:r>
              <a:endParaRPr b="0" sz="1000" u="none">
                <a:solidFill>
                  <a:srgbClr val="FFFFFF"/>
                </a:solidFill>
                <a:latin typeface="Times New Roman"/>
                <a:ea typeface="Times New Roman"/>
                <a:cs typeface="Times New Roman"/>
                <a:sym typeface="Times New Roman"/>
              </a:endParaRPr>
            </a:p>
          </p:txBody>
        </p:sp>
        <p:sp>
          <p:nvSpPr>
            <p:cNvPr id="199" name="Google Shape;199;p6"/>
            <p:cNvSpPr/>
            <p:nvPr/>
          </p:nvSpPr>
          <p:spPr>
            <a:xfrm>
              <a:off x="1037" y="1293"/>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8</a:t>
              </a:r>
              <a:endParaRPr b="0" sz="1000" u="none">
                <a:solidFill>
                  <a:srgbClr val="FFFFFF"/>
                </a:solidFill>
                <a:latin typeface="Times New Roman"/>
                <a:ea typeface="Times New Roman"/>
                <a:cs typeface="Times New Roman"/>
                <a:sym typeface="Times New Roman"/>
              </a:endParaRPr>
            </a:p>
          </p:txBody>
        </p:sp>
        <p:sp>
          <p:nvSpPr>
            <p:cNvPr id="200" name="Google Shape;200;p6"/>
            <p:cNvSpPr/>
            <p:nvPr/>
          </p:nvSpPr>
          <p:spPr>
            <a:xfrm>
              <a:off x="1198"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1</a:t>
              </a:r>
              <a:endParaRPr b="0" sz="1000" u="none">
                <a:solidFill>
                  <a:srgbClr val="FFFFFF"/>
                </a:solidFill>
                <a:latin typeface="Times New Roman"/>
                <a:ea typeface="Times New Roman"/>
                <a:cs typeface="Times New Roman"/>
                <a:sym typeface="Times New Roman"/>
              </a:endParaRPr>
            </a:p>
          </p:txBody>
        </p:sp>
        <p:sp>
          <p:nvSpPr>
            <p:cNvPr id="201" name="Google Shape;201;p6"/>
            <p:cNvSpPr/>
            <p:nvPr/>
          </p:nvSpPr>
          <p:spPr>
            <a:xfrm>
              <a:off x="1377"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2</a:t>
              </a:r>
              <a:endParaRPr b="0" sz="1000" u="none">
                <a:solidFill>
                  <a:srgbClr val="FFFFFF"/>
                </a:solidFill>
                <a:latin typeface="Times New Roman"/>
                <a:ea typeface="Times New Roman"/>
                <a:cs typeface="Times New Roman"/>
                <a:sym typeface="Times New Roman"/>
              </a:endParaRPr>
            </a:p>
          </p:txBody>
        </p:sp>
        <p:sp>
          <p:nvSpPr>
            <p:cNvPr id="202" name="Google Shape;202;p6"/>
            <p:cNvSpPr/>
            <p:nvPr/>
          </p:nvSpPr>
          <p:spPr>
            <a:xfrm>
              <a:off x="1557"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3</a:t>
              </a:r>
              <a:endParaRPr b="0" sz="1000" u="none">
                <a:solidFill>
                  <a:srgbClr val="FFFFFF"/>
                </a:solidFill>
                <a:latin typeface="Times New Roman"/>
                <a:ea typeface="Times New Roman"/>
                <a:cs typeface="Times New Roman"/>
                <a:sym typeface="Times New Roman"/>
              </a:endParaRPr>
            </a:p>
          </p:txBody>
        </p:sp>
        <p:sp>
          <p:nvSpPr>
            <p:cNvPr id="203" name="Google Shape;203;p6"/>
            <p:cNvSpPr/>
            <p:nvPr/>
          </p:nvSpPr>
          <p:spPr>
            <a:xfrm>
              <a:off x="1737"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4</a:t>
              </a:r>
              <a:endParaRPr b="0" sz="1000" u="none">
                <a:solidFill>
                  <a:srgbClr val="FFFFFF"/>
                </a:solidFill>
                <a:latin typeface="Times New Roman"/>
                <a:ea typeface="Times New Roman"/>
                <a:cs typeface="Times New Roman"/>
                <a:sym typeface="Times New Roman"/>
              </a:endParaRPr>
            </a:p>
          </p:txBody>
        </p:sp>
        <p:sp>
          <p:nvSpPr>
            <p:cNvPr id="204" name="Google Shape;204;p6"/>
            <p:cNvSpPr/>
            <p:nvPr/>
          </p:nvSpPr>
          <p:spPr>
            <a:xfrm>
              <a:off x="1916"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5</a:t>
              </a:r>
              <a:endParaRPr b="0" sz="1000" u="none">
                <a:solidFill>
                  <a:srgbClr val="FFFFFF"/>
                </a:solidFill>
                <a:latin typeface="Times New Roman"/>
                <a:ea typeface="Times New Roman"/>
                <a:cs typeface="Times New Roman"/>
                <a:sym typeface="Times New Roman"/>
              </a:endParaRPr>
            </a:p>
          </p:txBody>
        </p:sp>
        <p:sp>
          <p:nvSpPr>
            <p:cNvPr id="205" name="Google Shape;205;p6"/>
            <p:cNvSpPr/>
            <p:nvPr/>
          </p:nvSpPr>
          <p:spPr>
            <a:xfrm>
              <a:off x="2096"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6</a:t>
              </a:r>
              <a:endParaRPr b="0" sz="1000" u="none">
                <a:solidFill>
                  <a:srgbClr val="FFFFFF"/>
                </a:solidFill>
                <a:latin typeface="Times New Roman"/>
                <a:ea typeface="Times New Roman"/>
                <a:cs typeface="Times New Roman"/>
                <a:sym typeface="Times New Roman"/>
              </a:endParaRPr>
            </a:p>
          </p:txBody>
        </p:sp>
        <p:sp>
          <p:nvSpPr>
            <p:cNvPr id="206" name="Google Shape;206;p6"/>
            <p:cNvSpPr/>
            <p:nvPr/>
          </p:nvSpPr>
          <p:spPr>
            <a:xfrm>
              <a:off x="2275"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7</a:t>
              </a:r>
              <a:endParaRPr b="0" sz="1000" u="none">
                <a:solidFill>
                  <a:srgbClr val="FFFFFF"/>
                </a:solidFill>
                <a:latin typeface="Times New Roman"/>
                <a:ea typeface="Times New Roman"/>
                <a:cs typeface="Times New Roman"/>
                <a:sym typeface="Times New Roman"/>
              </a:endParaRPr>
            </a:p>
          </p:txBody>
        </p:sp>
        <p:sp>
          <p:nvSpPr>
            <p:cNvPr id="207" name="Google Shape;207;p6"/>
            <p:cNvSpPr/>
            <p:nvPr/>
          </p:nvSpPr>
          <p:spPr>
            <a:xfrm>
              <a:off x="2455"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8</a:t>
              </a:r>
              <a:endParaRPr b="0" sz="1000" u="none">
                <a:solidFill>
                  <a:srgbClr val="FFFFFF"/>
                </a:solidFill>
                <a:latin typeface="Times New Roman"/>
                <a:ea typeface="Times New Roman"/>
                <a:cs typeface="Times New Roman"/>
                <a:sym typeface="Times New Roman"/>
              </a:endParaRPr>
            </a:p>
          </p:txBody>
        </p:sp>
        <p:sp>
          <p:nvSpPr>
            <p:cNvPr id="208" name="Google Shape;208;p6"/>
            <p:cNvSpPr/>
            <p:nvPr/>
          </p:nvSpPr>
          <p:spPr>
            <a:xfrm>
              <a:off x="2635"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9</a:t>
              </a:r>
              <a:endParaRPr b="0" sz="1000" u="none">
                <a:solidFill>
                  <a:srgbClr val="FFFFFF"/>
                </a:solidFill>
                <a:latin typeface="Times New Roman"/>
                <a:ea typeface="Times New Roman"/>
                <a:cs typeface="Times New Roman"/>
                <a:sym typeface="Times New Roman"/>
              </a:endParaRPr>
            </a:p>
          </p:txBody>
        </p:sp>
        <p:sp>
          <p:nvSpPr>
            <p:cNvPr id="209" name="Google Shape;209;p6"/>
            <p:cNvSpPr/>
            <p:nvPr/>
          </p:nvSpPr>
          <p:spPr>
            <a:xfrm>
              <a:off x="2797" y="3490"/>
              <a:ext cx="73"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10</a:t>
              </a:r>
              <a:endParaRPr b="0" sz="1000" u="none">
                <a:solidFill>
                  <a:srgbClr val="FFFFFF"/>
                </a:solidFill>
                <a:latin typeface="Times New Roman"/>
                <a:ea typeface="Times New Roman"/>
                <a:cs typeface="Times New Roman"/>
                <a:sym typeface="Times New Roman"/>
              </a:endParaRPr>
            </a:p>
          </p:txBody>
        </p:sp>
        <p:sp>
          <p:nvSpPr>
            <p:cNvPr id="210" name="Google Shape;210;p6"/>
            <p:cNvSpPr/>
            <p:nvPr/>
          </p:nvSpPr>
          <p:spPr>
            <a:xfrm>
              <a:off x="2977" y="3490"/>
              <a:ext cx="73"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11</a:t>
              </a:r>
              <a:endParaRPr b="0" sz="1000" u="none">
                <a:solidFill>
                  <a:srgbClr val="FFFFFF"/>
                </a:solidFill>
                <a:latin typeface="Times New Roman"/>
                <a:ea typeface="Times New Roman"/>
                <a:cs typeface="Times New Roman"/>
                <a:sym typeface="Times New Roman"/>
              </a:endParaRPr>
            </a:p>
          </p:txBody>
        </p:sp>
        <p:sp>
          <p:nvSpPr>
            <p:cNvPr id="211" name="Google Shape;211;p6"/>
            <p:cNvSpPr/>
            <p:nvPr/>
          </p:nvSpPr>
          <p:spPr>
            <a:xfrm>
              <a:off x="3156" y="3490"/>
              <a:ext cx="73"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12</a:t>
              </a:r>
              <a:endParaRPr b="0" sz="1000" u="none">
                <a:solidFill>
                  <a:srgbClr val="FFFFFF"/>
                </a:solidFill>
                <a:latin typeface="Times New Roman"/>
                <a:ea typeface="Times New Roman"/>
                <a:cs typeface="Times New Roman"/>
                <a:sym typeface="Times New Roman"/>
              </a:endParaRPr>
            </a:p>
          </p:txBody>
        </p:sp>
        <p:sp>
          <p:nvSpPr>
            <p:cNvPr id="212" name="Google Shape;212;p6"/>
            <p:cNvSpPr/>
            <p:nvPr/>
          </p:nvSpPr>
          <p:spPr>
            <a:xfrm>
              <a:off x="3533"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2</a:t>
              </a:r>
              <a:endParaRPr b="0" sz="1000" u="none">
                <a:solidFill>
                  <a:srgbClr val="FFFFFF"/>
                </a:solidFill>
                <a:latin typeface="Times New Roman"/>
                <a:ea typeface="Times New Roman"/>
                <a:cs typeface="Times New Roman"/>
                <a:sym typeface="Times New Roman"/>
              </a:endParaRPr>
            </a:p>
          </p:txBody>
        </p:sp>
        <p:sp>
          <p:nvSpPr>
            <p:cNvPr id="213" name="Google Shape;213;p6"/>
            <p:cNvSpPr/>
            <p:nvPr/>
          </p:nvSpPr>
          <p:spPr>
            <a:xfrm>
              <a:off x="3712"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3</a:t>
              </a:r>
              <a:endParaRPr b="0" sz="1000" u="none">
                <a:solidFill>
                  <a:srgbClr val="FFFFFF"/>
                </a:solidFill>
                <a:latin typeface="Times New Roman"/>
                <a:ea typeface="Times New Roman"/>
                <a:cs typeface="Times New Roman"/>
                <a:sym typeface="Times New Roman"/>
              </a:endParaRPr>
            </a:p>
          </p:txBody>
        </p:sp>
        <p:sp>
          <p:nvSpPr>
            <p:cNvPr id="214" name="Google Shape;214;p6"/>
            <p:cNvSpPr/>
            <p:nvPr/>
          </p:nvSpPr>
          <p:spPr>
            <a:xfrm>
              <a:off x="3892"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4</a:t>
              </a:r>
              <a:endParaRPr b="0" sz="1000" u="none">
                <a:solidFill>
                  <a:srgbClr val="FFFFFF"/>
                </a:solidFill>
                <a:latin typeface="Times New Roman"/>
                <a:ea typeface="Times New Roman"/>
                <a:cs typeface="Times New Roman"/>
                <a:sym typeface="Times New Roman"/>
              </a:endParaRPr>
            </a:p>
          </p:txBody>
        </p:sp>
        <p:sp>
          <p:nvSpPr>
            <p:cNvPr id="215" name="Google Shape;215;p6"/>
            <p:cNvSpPr/>
            <p:nvPr/>
          </p:nvSpPr>
          <p:spPr>
            <a:xfrm>
              <a:off x="4072"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5</a:t>
              </a:r>
              <a:endParaRPr b="0" sz="1000" u="none">
                <a:solidFill>
                  <a:srgbClr val="FFFFFF"/>
                </a:solidFill>
                <a:latin typeface="Times New Roman"/>
                <a:ea typeface="Times New Roman"/>
                <a:cs typeface="Times New Roman"/>
                <a:sym typeface="Times New Roman"/>
              </a:endParaRPr>
            </a:p>
          </p:txBody>
        </p:sp>
        <p:sp>
          <p:nvSpPr>
            <p:cNvPr id="216" name="Google Shape;216;p6"/>
            <p:cNvSpPr/>
            <p:nvPr/>
          </p:nvSpPr>
          <p:spPr>
            <a:xfrm>
              <a:off x="4251"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6</a:t>
              </a:r>
              <a:endParaRPr b="0" sz="1000" u="none">
                <a:solidFill>
                  <a:srgbClr val="FFFFFF"/>
                </a:solidFill>
                <a:latin typeface="Times New Roman"/>
                <a:ea typeface="Times New Roman"/>
                <a:cs typeface="Times New Roman"/>
                <a:sym typeface="Times New Roman"/>
              </a:endParaRPr>
            </a:p>
          </p:txBody>
        </p:sp>
        <p:sp>
          <p:nvSpPr>
            <p:cNvPr id="217" name="Google Shape;217;p6"/>
            <p:cNvSpPr/>
            <p:nvPr/>
          </p:nvSpPr>
          <p:spPr>
            <a:xfrm>
              <a:off x="4431" y="3490"/>
              <a:ext cx="37"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7</a:t>
              </a:r>
              <a:endParaRPr b="0" sz="1000" u="none">
                <a:solidFill>
                  <a:srgbClr val="FFFFFF"/>
                </a:solidFill>
                <a:latin typeface="Times New Roman"/>
                <a:ea typeface="Times New Roman"/>
                <a:cs typeface="Times New Roman"/>
                <a:sym typeface="Times New Roman"/>
              </a:endParaRPr>
            </a:p>
          </p:txBody>
        </p:sp>
        <p:sp>
          <p:nvSpPr>
            <p:cNvPr id="218" name="Google Shape;218;p6"/>
            <p:cNvSpPr/>
            <p:nvPr/>
          </p:nvSpPr>
          <p:spPr>
            <a:xfrm>
              <a:off x="4591" y="3490"/>
              <a:ext cx="78" cy="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000" u="none">
                  <a:solidFill>
                    <a:srgbClr val="000000"/>
                  </a:solidFill>
                  <a:latin typeface="Times New Roman"/>
                  <a:ea typeface="Times New Roman"/>
                  <a:cs typeface="Times New Roman"/>
                  <a:sym typeface="Times New Roman"/>
                </a:rPr>
                <a:t>8+</a:t>
              </a:r>
              <a:endParaRPr b="0" sz="1000" u="none">
                <a:solidFill>
                  <a:srgbClr val="FFFFFF"/>
                </a:solidFill>
                <a:latin typeface="Times New Roman"/>
                <a:ea typeface="Times New Roman"/>
                <a:cs typeface="Times New Roman"/>
                <a:sym typeface="Times New Roman"/>
              </a:endParaRPr>
            </a:p>
          </p:txBody>
        </p:sp>
        <p:sp>
          <p:nvSpPr>
            <p:cNvPr id="219" name="Google Shape;219;p6"/>
            <p:cNvSpPr/>
            <p:nvPr/>
          </p:nvSpPr>
          <p:spPr>
            <a:xfrm>
              <a:off x="2442" y="3674"/>
              <a:ext cx="1030" cy="10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200" u="none">
                  <a:solidFill>
                    <a:srgbClr val="000000"/>
                  </a:solidFill>
                  <a:latin typeface="Arial"/>
                  <a:ea typeface="Arial"/>
                  <a:cs typeface="Arial"/>
                  <a:sym typeface="Arial"/>
                </a:rPr>
                <a:t>Time Since IUD Insertion</a:t>
              </a:r>
              <a:endParaRPr b="0" sz="2400" u="none">
                <a:solidFill>
                  <a:srgbClr val="FFFFFF"/>
                </a:solidFill>
                <a:latin typeface="Arial"/>
                <a:ea typeface="Arial"/>
                <a:cs typeface="Arial"/>
                <a:sym typeface="Arial"/>
              </a:endParaRPr>
            </a:p>
          </p:txBody>
        </p:sp>
        <p:sp>
          <p:nvSpPr>
            <p:cNvPr id="220" name="Google Shape;220;p6"/>
            <p:cNvSpPr/>
            <p:nvPr/>
          </p:nvSpPr>
          <p:spPr>
            <a:xfrm rot="-5400000">
              <a:off x="674" y="2312"/>
              <a:ext cx="358" cy="10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200" u="none">
                  <a:solidFill>
                    <a:srgbClr val="000000"/>
                  </a:solidFill>
                  <a:latin typeface="Arial"/>
                  <a:ea typeface="Arial"/>
                  <a:cs typeface="Arial"/>
                  <a:sym typeface="Arial"/>
                </a:rPr>
                <a:t>PID Rate</a:t>
              </a:r>
              <a:endParaRPr b="0" sz="1200" u="none">
                <a:solidFill>
                  <a:srgbClr val="FFFFFF"/>
                </a:solidFill>
                <a:latin typeface="Arial"/>
                <a:ea typeface="Arial"/>
                <a:cs typeface="Arial"/>
                <a:sym typeface="Arial"/>
              </a:endParaRPr>
            </a:p>
          </p:txBody>
        </p:sp>
        <p:sp>
          <p:nvSpPr>
            <p:cNvPr id="221" name="Google Shape;221;p6"/>
            <p:cNvSpPr/>
            <p:nvPr/>
          </p:nvSpPr>
          <p:spPr>
            <a:xfrm rot="-5400000">
              <a:off x="423" y="2264"/>
              <a:ext cx="1066" cy="10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200" u="none">
                  <a:solidFill>
                    <a:srgbClr val="000000"/>
                  </a:solidFill>
                  <a:latin typeface="Arial"/>
                  <a:ea typeface="Arial"/>
                  <a:cs typeface="Arial"/>
                  <a:sym typeface="Arial"/>
                </a:rPr>
                <a:t> (per 1,000 Woman-Years)</a:t>
              </a:r>
              <a:endParaRPr b="0" sz="1200" u="none">
                <a:solidFill>
                  <a:srgbClr val="FFFFFF"/>
                </a:solidFill>
                <a:latin typeface="Arial"/>
                <a:ea typeface="Arial"/>
                <a:cs typeface="Arial"/>
                <a:sym typeface="Arial"/>
              </a:endParaRPr>
            </a:p>
          </p:txBody>
        </p:sp>
        <p:sp>
          <p:nvSpPr>
            <p:cNvPr id="222" name="Google Shape;222;p6"/>
            <p:cNvSpPr/>
            <p:nvPr/>
          </p:nvSpPr>
          <p:spPr>
            <a:xfrm>
              <a:off x="3965" y="3579"/>
              <a:ext cx="184" cy="10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200" u="none">
                  <a:solidFill>
                    <a:srgbClr val="000000"/>
                  </a:solidFill>
                  <a:latin typeface="Arial"/>
                  <a:ea typeface="Arial"/>
                  <a:cs typeface="Arial"/>
                  <a:sym typeface="Arial"/>
                </a:rPr>
                <a:t>Year</a:t>
              </a:r>
              <a:endParaRPr b="0" sz="2400" u="none">
                <a:solidFill>
                  <a:srgbClr val="FFFFFF"/>
                </a:solidFill>
                <a:latin typeface="Arial"/>
                <a:ea typeface="Arial"/>
                <a:cs typeface="Arial"/>
                <a:sym typeface="Arial"/>
              </a:endParaRPr>
            </a:p>
          </p:txBody>
        </p:sp>
        <p:sp>
          <p:nvSpPr>
            <p:cNvPr id="223" name="Google Shape;223;p6"/>
            <p:cNvSpPr/>
            <p:nvPr/>
          </p:nvSpPr>
          <p:spPr>
            <a:xfrm>
              <a:off x="1651" y="3583"/>
              <a:ext cx="659" cy="10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US" sz="1200" u="none">
                  <a:solidFill>
                    <a:srgbClr val="000000"/>
                  </a:solidFill>
                  <a:latin typeface="Arial"/>
                  <a:ea typeface="Arial"/>
                  <a:cs typeface="Arial"/>
                  <a:sym typeface="Arial"/>
                </a:rPr>
                <a:t>Month (first year)</a:t>
              </a:r>
              <a:endParaRPr b="0" sz="2400" u="none">
                <a:solidFill>
                  <a:srgbClr val="FFFFFF"/>
                </a:solidFill>
                <a:latin typeface="Arial"/>
                <a:ea typeface="Arial"/>
                <a:cs typeface="Arial"/>
                <a:sym typeface="Arial"/>
              </a:endParaRPr>
            </a:p>
          </p:txBody>
        </p:sp>
        <p:sp>
          <p:nvSpPr>
            <p:cNvPr id="224" name="Google Shape;224;p6"/>
            <p:cNvSpPr/>
            <p:nvPr/>
          </p:nvSpPr>
          <p:spPr>
            <a:xfrm>
              <a:off x="3966" y="3829"/>
              <a:ext cx="1" cy="20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t/>
              </a:r>
              <a:endParaRPr b="0" sz="2400" u="none">
                <a:solidFill>
                  <a:srgbClr val="FFFFFF"/>
                </a:solidFill>
                <a:latin typeface="Times New Roman"/>
                <a:ea typeface="Times New Roman"/>
                <a:cs typeface="Times New Roman"/>
                <a:sym typeface="Times New Roman"/>
              </a:endParaRPr>
            </a:p>
          </p:txBody>
        </p:sp>
        <p:sp>
          <p:nvSpPr>
            <p:cNvPr id="225" name="Google Shape;225;p6"/>
            <p:cNvSpPr/>
            <p:nvPr/>
          </p:nvSpPr>
          <p:spPr>
            <a:xfrm>
              <a:off x="928" y="3829"/>
              <a:ext cx="1" cy="20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t/>
              </a:r>
              <a:endParaRPr b="0" sz="2400" u="none">
                <a:solidFill>
                  <a:srgbClr val="FFFFFF"/>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7"/>
          <p:cNvSpPr txBox="1"/>
          <p:nvPr>
            <p:ph type="title"/>
          </p:nvPr>
        </p:nvSpPr>
        <p:spPr>
          <a:xfrm>
            <a:off x="457200" y="252413"/>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None/>
            </a:pPr>
            <a:r>
              <a:rPr lang="en-US" sz="3600">
                <a:solidFill>
                  <a:srgbClr val="000000"/>
                </a:solidFill>
              </a:rPr>
              <a:t>Infertility is Linked to STIs, </a:t>
            </a:r>
            <a:br>
              <a:rPr lang="en-US" sz="3600">
                <a:solidFill>
                  <a:srgbClr val="000000"/>
                </a:solidFill>
              </a:rPr>
            </a:br>
            <a:r>
              <a:rPr lang="en-US" sz="3600">
                <a:solidFill>
                  <a:srgbClr val="000000"/>
                </a:solidFill>
              </a:rPr>
              <a:t>Not to IUDs  </a:t>
            </a:r>
            <a:endParaRPr/>
          </a:p>
        </p:txBody>
      </p:sp>
      <p:graphicFrame>
        <p:nvGraphicFramePr>
          <p:cNvPr id="231" name="Google Shape;231;p7"/>
          <p:cNvGraphicFramePr/>
          <p:nvPr/>
        </p:nvGraphicFramePr>
        <p:xfrm>
          <a:off x="457200" y="1524000"/>
          <a:ext cx="3000000" cy="3000000"/>
        </p:xfrm>
        <a:graphic>
          <a:graphicData uri="http://schemas.openxmlformats.org/drawingml/2006/table">
            <a:tbl>
              <a:tblPr>
                <a:noFill/>
                <a:tableStyleId>{E949769F-FAD5-4F0F-8F01-2578DDA240AE}</a:tableStyleId>
              </a:tblPr>
              <a:tblGrid>
                <a:gridCol w="2209800"/>
                <a:gridCol w="1504950"/>
                <a:gridCol w="1504950"/>
                <a:gridCol w="1504950"/>
                <a:gridCol w="1504950"/>
              </a:tblGrid>
              <a:tr h="822875">
                <a:tc rowSpan="2">
                  <a:txBody>
                    <a:bodyPr/>
                    <a:lstStyle/>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chemeClr val="lt2"/>
                        </a:solidFill>
                        <a:latin typeface="Arial"/>
                        <a:ea typeface="Arial"/>
                        <a:cs typeface="Arial"/>
                        <a:sym typeface="Arial"/>
                      </a:endParaRPr>
                    </a:p>
                  </a:txBody>
                  <a:tcPr marT="45725" marB="45725" marR="91450" marL="91450">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E1E9FF"/>
                    </a:solidFill>
                  </a:tcPr>
                </a:tc>
                <a:tc gridSpan="2">
                  <a:txBody>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IUD use </a:t>
                      </a:r>
                      <a:br>
                        <a:rPr b="1" i="0" lang="en-US" sz="2400" u="none" cap="none" strike="noStrike">
                          <a:solidFill>
                            <a:srgbClr val="000000"/>
                          </a:solidFill>
                          <a:latin typeface="Arial"/>
                          <a:ea typeface="Arial"/>
                          <a:cs typeface="Arial"/>
                          <a:sym typeface="Arial"/>
                        </a:rPr>
                      </a:br>
                      <a:r>
                        <a:rPr b="1" i="0" lang="en-US" sz="2400" u="none" cap="none" strike="noStrike">
                          <a:solidFill>
                            <a:srgbClr val="000000"/>
                          </a:solidFill>
                          <a:latin typeface="Arial"/>
                          <a:ea typeface="Arial"/>
                          <a:cs typeface="Arial"/>
                          <a:sym typeface="Arial"/>
                        </a:rPr>
                        <a:t>in the past</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DDDDDD"/>
                    </a:solidFill>
                  </a:tcPr>
                </a:tc>
                <a:tc hMerge="1"/>
                <a:tc gridSpan="2">
                  <a:txBody>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Chlamydia antibodies</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DDDDDD"/>
                    </a:solidFill>
                  </a:tcPr>
                </a:tc>
                <a:tc hMerge="1"/>
              </a:tr>
              <a:tr h="695275">
                <a:tc vMerge="1"/>
                <a:tc>
                  <a:txBody>
                    <a:bodyPr/>
                    <a:lstStyle/>
                    <a:p>
                      <a:pPr indent="0" lvl="0" marL="0" marR="0" rtl="0" algn="ctr">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Arial"/>
                          <a:ea typeface="Arial"/>
                          <a:cs typeface="Arial"/>
                          <a:sym typeface="Arial"/>
                        </a:rPr>
                        <a:t>No</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Arial"/>
                          <a:ea typeface="Arial"/>
                          <a:cs typeface="Arial"/>
                          <a:sym typeface="Arial"/>
                        </a:rPr>
                        <a:t>Yes</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CCFFCC"/>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Arial"/>
                          <a:ea typeface="Arial"/>
                          <a:cs typeface="Arial"/>
                          <a:sym typeface="Arial"/>
                        </a:rPr>
                        <a:t>No</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Arial"/>
                          <a:ea typeface="Arial"/>
                          <a:cs typeface="Arial"/>
                          <a:sym typeface="Arial"/>
                        </a:rPr>
                        <a:t>Yes</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FFB9B9"/>
                    </a:solidFill>
                  </a:tcPr>
                </a:tc>
              </a:tr>
              <a:tr h="1005775">
                <a:tc>
                  <a:txBody>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Infertile women with tubal occlusion</a:t>
                      </a:r>
                      <a:endParaRPr/>
                    </a:p>
                  </a:txBody>
                  <a:tcPr marT="45725" marB="45725" marR="91450" marL="91450">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DDDDDD"/>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93.6%</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6.4%</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CCFFCC"/>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61.7%</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38.3%</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FFB9B9"/>
                    </a:solidFill>
                  </a:tcPr>
                </a:tc>
              </a:tr>
              <a:tr h="1310575">
                <a:tc>
                  <a:txBody>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Infertile women without tubal occlusion (controls)</a:t>
                      </a:r>
                      <a:endParaRPr/>
                    </a:p>
                  </a:txBody>
                  <a:tcPr marT="45725" marB="45725" marR="91450" marL="91450">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DDDDDD"/>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94%</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6%</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CCFFCC"/>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64.6%</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35.4%</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FFB9B9"/>
                    </a:solidFill>
                  </a:tcPr>
                </a:tc>
              </a:tr>
              <a:tr h="1005775">
                <a:tc>
                  <a:txBody>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Pregnant women (controls)</a:t>
                      </a:r>
                      <a:endParaRPr/>
                    </a:p>
                  </a:txBody>
                  <a:tcPr marT="45725" marB="45725" marR="91450" marL="91450">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DDDDDD"/>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93.2%</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6.8%</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CCFFCC"/>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77.4%</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22.6%</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FFB9B9"/>
                    </a:solidFill>
                  </a:tcPr>
                </a:tc>
              </a:tr>
            </a:tbl>
          </a:graphicData>
        </a:graphic>
      </p:graphicFrame>
      <p:sp>
        <p:nvSpPr>
          <p:cNvPr id="232" name="Google Shape;232;p7"/>
          <p:cNvSpPr txBox="1"/>
          <p:nvPr/>
        </p:nvSpPr>
        <p:spPr>
          <a:xfrm>
            <a:off x="539750" y="6426200"/>
            <a:ext cx="2068513" cy="292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0000"/>
              </a:buClr>
              <a:buSzPts val="1300"/>
              <a:buFont typeface="Arial"/>
              <a:buNone/>
            </a:pPr>
            <a:r>
              <a:rPr i="1" lang="en-US" sz="1300">
                <a:solidFill>
                  <a:srgbClr val="000000"/>
                </a:solidFill>
                <a:latin typeface="Arial"/>
                <a:ea typeface="Arial"/>
                <a:cs typeface="Arial"/>
                <a:sym typeface="Arial"/>
              </a:rPr>
              <a:t>Source: Hubacher, 2001.</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8"/>
          <p:cNvSpPr txBox="1"/>
          <p:nvPr>
            <p:ph type="title"/>
          </p:nvPr>
        </p:nvSpPr>
        <p:spPr>
          <a:xfrm>
            <a:off x="457200" y="15240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SzPts val="1400"/>
              <a:buNone/>
            </a:pPr>
            <a:r>
              <a:rPr b="1" lang="en-US" sz="3600">
                <a:latin typeface="Arial"/>
                <a:ea typeface="Arial"/>
                <a:cs typeface="Arial"/>
                <a:sym typeface="Arial"/>
              </a:rPr>
              <a:t>Expulsion Rates are Higher for Postpartum Insertion</a:t>
            </a:r>
            <a:endParaRPr b="1" sz="3800">
              <a:solidFill>
                <a:srgbClr val="808080"/>
              </a:solidFill>
              <a:latin typeface="Arial"/>
              <a:ea typeface="Arial"/>
              <a:cs typeface="Arial"/>
              <a:sym typeface="Arial"/>
            </a:endParaRPr>
          </a:p>
        </p:txBody>
      </p:sp>
      <p:graphicFrame>
        <p:nvGraphicFramePr>
          <p:cNvPr id="238" name="Google Shape;238;p8"/>
          <p:cNvGraphicFramePr/>
          <p:nvPr/>
        </p:nvGraphicFramePr>
        <p:xfrm>
          <a:off x="457200" y="1685925"/>
          <a:ext cx="3000000" cy="3000000"/>
        </p:xfrm>
        <a:graphic>
          <a:graphicData uri="http://schemas.openxmlformats.org/drawingml/2006/table">
            <a:tbl>
              <a:tblPr>
                <a:noFill/>
                <a:tableStyleId>{E949769F-FAD5-4F0F-8F01-2578DDA240AE}</a:tableStyleId>
              </a:tblPr>
              <a:tblGrid>
                <a:gridCol w="5372100"/>
                <a:gridCol w="2857500"/>
              </a:tblGrid>
              <a:tr h="614375">
                <a:tc>
                  <a:txBody>
                    <a:bodyPr/>
                    <a:lstStyle/>
                    <a:p>
                      <a:pPr indent="0" lvl="0" marL="0" marR="0" rtl="0" algn="ctr">
                        <a:lnSpc>
                          <a:spcPct val="100000"/>
                        </a:lnSpc>
                        <a:spcBef>
                          <a:spcPts val="0"/>
                        </a:spcBef>
                        <a:spcAft>
                          <a:spcPts val="0"/>
                        </a:spcAft>
                        <a:buClr>
                          <a:schemeClr val="lt1"/>
                        </a:buClr>
                        <a:buSzPts val="2800"/>
                        <a:buFont typeface="Arial"/>
                        <a:buNone/>
                      </a:pPr>
                      <a:r>
                        <a:rPr b="1" i="0" lang="en-US" sz="2600" u="none" cap="none" strike="noStrike">
                          <a:solidFill>
                            <a:schemeClr val="lt1"/>
                          </a:solidFill>
                          <a:latin typeface="Arial"/>
                          <a:ea typeface="Arial"/>
                          <a:cs typeface="Arial"/>
                          <a:sym typeface="Arial"/>
                        </a:rPr>
                        <a:t>Timing of Insertion</a:t>
                      </a:r>
                      <a:endParaRPr sz="2600" u="none" cap="none" strike="noStrike"/>
                    </a:p>
                  </a:txBody>
                  <a:tcPr marT="45725" marB="45725" marR="91450" marL="91450">
                    <a:lnL cap="flat" cmpd="sng" w="12700">
                      <a:solidFill>
                        <a:srgbClr val="3366CC"/>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3366CC"/>
                    </a:solidFill>
                  </a:tcPr>
                </a:tc>
                <a:tc>
                  <a:txBody>
                    <a:bodyPr/>
                    <a:lstStyle/>
                    <a:p>
                      <a:pPr indent="0" lvl="0" marL="0" marR="0" rtl="0" algn="ctr">
                        <a:lnSpc>
                          <a:spcPct val="100000"/>
                        </a:lnSpc>
                        <a:spcBef>
                          <a:spcPts val="0"/>
                        </a:spcBef>
                        <a:spcAft>
                          <a:spcPts val="0"/>
                        </a:spcAft>
                        <a:buClr>
                          <a:schemeClr val="lt1"/>
                        </a:buClr>
                        <a:buSzPts val="2800"/>
                        <a:buFont typeface="Arial"/>
                        <a:buNone/>
                      </a:pPr>
                      <a:r>
                        <a:rPr b="1" i="0" lang="en-US" sz="2600" u="none" cap="none" strike="noStrike">
                          <a:solidFill>
                            <a:schemeClr val="lt1"/>
                          </a:solidFill>
                          <a:latin typeface="Arial"/>
                          <a:ea typeface="Arial"/>
                          <a:cs typeface="Arial"/>
                          <a:sym typeface="Arial"/>
                        </a:rPr>
                        <a:t>Expulsion Rates</a:t>
                      </a:r>
                      <a:endParaRPr sz="2600" u="none" cap="none" strike="noStrike"/>
                    </a:p>
                  </a:txBody>
                  <a:tcPr marT="45725" marB="45725" marR="91450" marL="91450">
                    <a:lnL cap="flat" cmpd="sng" w="12700">
                      <a:solidFill>
                        <a:schemeClr val="lt1"/>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solidFill>
                      <a:srgbClr val="3366CC"/>
                    </a:solidFill>
                  </a:tcPr>
                </a:tc>
              </a:tr>
              <a:tr h="834500">
                <a:tc>
                  <a:txBody>
                    <a:bodyPr/>
                    <a:lstStyle/>
                    <a:p>
                      <a:pPr indent="0" lvl="0" marL="0" marR="0" rtl="0" algn="l">
                        <a:lnSpc>
                          <a:spcPct val="100000"/>
                        </a:lnSpc>
                        <a:spcBef>
                          <a:spcPts val="0"/>
                        </a:spcBef>
                        <a:spcAft>
                          <a:spcPts val="0"/>
                        </a:spcAft>
                        <a:buClr>
                          <a:srgbClr val="000000"/>
                        </a:buClr>
                        <a:buSzPts val="2600"/>
                        <a:buFont typeface="Arial"/>
                        <a:buNone/>
                      </a:pPr>
                      <a:r>
                        <a:rPr b="0" i="0" lang="en-US" sz="2500" u="none" cap="none" strike="noStrike">
                          <a:solidFill>
                            <a:srgbClr val="000000"/>
                          </a:solidFill>
                          <a:latin typeface="Arial"/>
                          <a:ea typeface="Arial"/>
                          <a:cs typeface="Arial"/>
                          <a:sym typeface="Arial"/>
                        </a:rPr>
                        <a:t>Interval (&gt; 4 weeks after delivery)</a:t>
                      </a:r>
                      <a:endParaRPr sz="2500" u="none" cap="none" strike="noStrike"/>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000"/>
                        <a:buFont typeface="Arial"/>
                        <a:buNone/>
                      </a:pPr>
                      <a:r>
                        <a:rPr b="0" i="0" lang="en-US" sz="2500" u="none" cap="none" strike="noStrike">
                          <a:solidFill>
                            <a:srgbClr val="000000"/>
                          </a:solidFill>
                          <a:latin typeface="Arial"/>
                          <a:ea typeface="Arial"/>
                          <a:cs typeface="Arial"/>
                          <a:sym typeface="Arial"/>
                        </a:rPr>
                        <a:t>1.8%</a:t>
                      </a:r>
                      <a:endParaRPr sz="2500" u="none" cap="none" strike="noStrike"/>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r>
              <a:tr h="565725">
                <a:tc>
                  <a:txBody>
                    <a:bodyPr/>
                    <a:lstStyle/>
                    <a:p>
                      <a:pPr indent="0" lvl="0" marL="0" marR="0" rtl="0" algn="l">
                        <a:lnSpc>
                          <a:spcPct val="100000"/>
                        </a:lnSpc>
                        <a:spcBef>
                          <a:spcPts val="0"/>
                        </a:spcBef>
                        <a:spcAft>
                          <a:spcPts val="0"/>
                        </a:spcAft>
                        <a:buClr>
                          <a:srgbClr val="000000"/>
                        </a:buClr>
                        <a:buSzPts val="2600"/>
                        <a:buFont typeface="Arial"/>
                        <a:buNone/>
                      </a:pPr>
                      <a:r>
                        <a:rPr b="0" i="0" lang="en-US" sz="2500" u="none" cap="none" strike="noStrike">
                          <a:solidFill>
                            <a:srgbClr val="000000"/>
                          </a:solidFill>
                          <a:latin typeface="Arial"/>
                          <a:ea typeface="Arial"/>
                          <a:cs typeface="Arial"/>
                          <a:sym typeface="Arial"/>
                        </a:rPr>
                        <a:t>Intracesarean</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600"/>
                        <a:buFont typeface="Arial"/>
                        <a:buNone/>
                      </a:pPr>
                      <a:r>
                        <a:rPr b="0" i="0" lang="en-US" sz="2500" u="none" cap="none" strike="noStrike">
                          <a:solidFill>
                            <a:srgbClr val="000000"/>
                          </a:solidFill>
                          <a:latin typeface="Arial"/>
                          <a:ea typeface="Arial"/>
                          <a:cs typeface="Arial"/>
                          <a:sym typeface="Arial"/>
                        </a:rPr>
                        <a:t>2.3%</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r>
              <a:tr h="853475">
                <a:tc>
                  <a:txBody>
                    <a:bodyPr/>
                    <a:lstStyle/>
                    <a:p>
                      <a:pPr indent="0" lvl="0" marL="0" marR="0" rtl="0" algn="l">
                        <a:lnSpc>
                          <a:spcPct val="100000"/>
                        </a:lnSpc>
                        <a:spcBef>
                          <a:spcPts val="0"/>
                        </a:spcBef>
                        <a:spcAft>
                          <a:spcPts val="0"/>
                        </a:spcAft>
                        <a:buClr>
                          <a:srgbClr val="000000"/>
                        </a:buClr>
                        <a:buSzPts val="2600"/>
                        <a:buFont typeface="Arial"/>
                        <a:buNone/>
                      </a:pPr>
                      <a:r>
                        <a:rPr lang="en-US" sz="2500" u="none" cap="none" strike="noStrike"/>
                        <a:t>Immediate after vaginal delivery (within 10 minutes) </a:t>
                      </a:r>
                      <a:endParaRPr sz="2500" u="none" cap="none" strike="noStrike"/>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600"/>
                        <a:buFont typeface="Arial"/>
                        <a:buNone/>
                      </a:pPr>
                      <a:r>
                        <a:rPr b="0" i="0" lang="en-US" sz="2500" u="none" cap="none" strike="noStrike">
                          <a:solidFill>
                            <a:srgbClr val="000000"/>
                          </a:solidFill>
                          <a:latin typeface="Arial"/>
                          <a:ea typeface="Arial"/>
                          <a:cs typeface="Arial"/>
                          <a:sym typeface="Arial"/>
                        </a:rPr>
                        <a:t>27.4%</a:t>
                      </a:r>
                      <a:endParaRPr/>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r>
              <a:tr h="1361050">
                <a:tc>
                  <a:txBody>
                    <a:bodyPr/>
                    <a:lstStyle/>
                    <a:p>
                      <a:pPr indent="0" lvl="0" marL="0" marR="0" rtl="0" algn="l">
                        <a:lnSpc>
                          <a:spcPct val="100000"/>
                        </a:lnSpc>
                        <a:spcBef>
                          <a:spcPts val="0"/>
                        </a:spcBef>
                        <a:spcAft>
                          <a:spcPts val="0"/>
                        </a:spcAft>
                        <a:buClr>
                          <a:srgbClr val="000000"/>
                        </a:buClr>
                        <a:buSzPts val="2000"/>
                        <a:buFont typeface="Arial"/>
                        <a:buNone/>
                      </a:pPr>
                      <a:r>
                        <a:rPr b="0" i="0" lang="en-US" sz="2500" u="none" cap="none" strike="noStrike">
                          <a:solidFill>
                            <a:srgbClr val="000000"/>
                          </a:solidFill>
                          <a:latin typeface="Arial"/>
                          <a:ea typeface="Arial"/>
                          <a:cs typeface="Arial"/>
                          <a:sym typeface="Arial"/>
                        </a:rPr>
                        <a:t>Between 10 min and 4 weeks postpartum</a:t>
                      </a:r>
                      <a:endParaRPr sz="2500" u="none" cap="none" strike="noStrike"/>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600"/>
                        <a:buFont typeface="Arial"/>
                        <a:buNone/>
                      </a:pPr>
                      <a:r>
                        <a:rPr b="0" i="0" lang="en-US" sz="2500" u="none" cap="none" strike="noStrike">
                          <a:solidFill>
                            <a:srgbClr val="000000"/>
                          </a:solidFill>
                          <a:latin typeface="Arial"/>
                          <a:ea typeface="Arial"/>
                          <a:cs typeface="Arial"/>
                          <a:sym typeface="Arial"/>
                        </a:rPr>
                        <a:t>36.8%</a:t>
                      </a:r>
                      <a:endParaRPr sz="2500" u="none" cap="none" strike="noStrike"/>
                    </a:p>
                  </a:txBody>
                  <a:tcPr marT="45725" marB="45725" marR="91450" marL="91450" anchor="ctr">
                    <a:lnL cap="flat" cmpd="sng" w="12700">
                      <a:solidFill>
                        <a:srgbClr val="3366CC"/>
                      </a:solidFill>
                      <a:prstDash val="solid"/>
                      <a:round/>
                      <a:headEnd len="sm" w="sm" type="none"/>
                      <a:tailEnd len="sm" w="sm" type="none"/>
                    </a:lnL>
                    <a:lnR cap="flat" cmpd="sng" w="12700">
                      <a:solidFill>
                        <a:srgbClr val="3366CC"/>
                      </a:solidFill>
                      <a:prstDash val="solid"/>
                      <a:round/>
                      <a:headEnd len="sm" w="sm" type="none"/>
                      <a:tailEnd len="sm" w="sm" type="none"/>
                    </a:lnR>
                    <a:lnT cap="flat" cmpd="sng" w="12700">
                      <a:solidFill>
                        <a:srgbClr val="3366CC"/>
                      </a:solidFill>
                      <a:prstDash val="solid"/>
                      <a:round/>
                      <a:headEnd len="sm" w="sm" type="none"/>
                      <a:tailEnd len="sm" w="sm" type="none"/>
                    </a:lnT>
                    <a:lnB cap="flat" cmpd="sng" w="12700">
                      <a:solidFill>
                        <a:srgbClr val="3366CC"/>
                      </a:solidFill>
                      <a:prstDash val="solid"/>
                      <a:round/>
                      <a:headEnd len="sm" w="sm" type="none"/>
                      <a:tailEnd len="sm" w="sm" type="none"/>
                    </a:lnB>
                  </a:tcPr>
                </a:tc>
              </a:tr>
            </a:tbl>
          </a:graphicData>
        </a:graphic>
      </p:graphicFrame>
      <p:sp>
        <p:nvSpPr>
          <p:cNvPr id="239" name="Google Shape;239;p8"/>
          <p:cNvSpPr txBox="1"/>
          <p:nvPr/>
        </p:nvSpPr>
        <p:spPr>
          <a:xfrm>
            <a:off x="193675" y="6353175"/>
            <a:ext cx="2692400" cy="3079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300"/>
              <a:buFont typeface="Arial"/>
              <a:buNone/>
            </a:pPr>
            <a:r>
              <a:rPr b="0" i="1" lang="en-US" sz="1300" u="none" cap="none" strike="noStrike">
                <a:solidFill>
                  <a:srgbClr val="000000"/>
                </a:solidFill>
                <a:latin typeface="Arial"/>
                <a:ea typeface="Arial"/>
                <a:cs typeface="Arial"/>
                <a:sym typeface="Arial"/>
              </a:rPr>
              <a:t>Source: </a:t>
            </a:r>
            <a:r>
              <a:rPr b="0" i="0" lang="en-US" sz="1400" u="none" cap="none" strike="noStrike">
                <a:solidFill>
                  <a:srgbClr val="000000"/>
                </a:solidFill>
                <a:latin typeface="Arial"/>
                <a:ea typeface="Arial"/>
                <a:cs typeface="Arial"/>
                <a:sym typeface="Arial"/>
              </a:rPr>
              <a:t>Averbach et al., 2020</a:t>
            </a:r>
            <a:endParaRPr/>
          </a:p>
        </p:txBody>
      </p:sp>
    </p:spTree>
  </p:cSld>
  <p:clrMapOvr>
    <a:masterClrMapping/>
  </p:clrMapOvr>
</p:sld>
</file>

<file path=ppt/theme/theme1.xml><?xml version="1.0" encoding="utf-8"?>
<a:theme xmlns:a="http://schemas.openxmlformats.org/drawingml/2006/main" xmlns:r="http://schemas.openxmlformats.org/officeDocument/2006/relationships" name="4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562EB6DC257AE4985D89B02739FA68A" ma:contentTypeVersion="24" ma:contentTypeDescription="Create a new document." ma:contentTypeScope="" ma:versionID="23db86fc422dd3d01b10de320e161683">
  <xsd:schema xmlns:xsd="http://www.w3.org/2001/XMLSchema" xmlns:xs="http://www.w3.org/2001/XMLSchema" xmlns:p="http://schemas.microsoft.com/office/2006/metadata/properties" xmlns:ns2="1b272b03-6f34-4839-987f-e6d34f92f785" xmlns:ns3="c8df3461-28a5-4f07-a897-5548def6ad5e" xmlns:ns4="71c45d75-c9c9-409a-a4e9-a617adc7c43c" xmlns:ns5="8d42e0dd-18ca-448e-996e-c2aaa315e839" targetNamespace="http://schemas.microsoft.com/office/2006/metadata/properties" ma:root="true" ma:fieldsID="527f8012e294217c951f5da7e82827d5" ns2:_="" ns3:_="" ns4:_="" ns5:_="">
    <xsd:import namespace="1b272b03-6f34-4839-987f-e6d34f92f785"/>
    <xsd:import namespace="c8df3461-28a5-4f07-a897-5548def6ad5e"/>
    <xsd:import namespace="71c45d75-c9c9-409a-a4e9-a617adc7c43c"/>
    <xsd:import namespace="8d42e0dd-18ca-448e-996e-c2aaa315e8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4:e060fd50b43043daa866fdeac7c2414a" minOccurs="0"/>
                <xsd:element ref="ns5:TaxCatchAll" minOccurs="0"/>
                <xsd:element ref="ns4:la0e5fc8317e4c35a742fe979e574f56" minOccurs="0"/>
                <xsd:element ref="ns4:d8bd9deca86c484aaa0e86c9411528e8"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272b03-6f34-4839-987f-e6d34f92f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AutoTags" ma:index="22" nillable="true" ma:displayName="Tags" ma:internalName="MediaServiceAutoTag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b704c289-2b3b-45af-a6a7-9640d4e0ae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Location" ma:index="3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df3461-28a5-4f07-a897-5548def6ad5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c45d75-c9c9-409a-a4e9-a617adc7c43c" elementFormDefault="qualified">
    <xsd:import namespace="http://schemas.microsoft.com/office/2006/documentManagement/types"/>
    <xsd:import namespace="http://schemas.microsoft.com/office/infopath/2007/PartnerControls"/>
    <xsd:element name="e060fd50b43043daa866fdeac7c2414a" ma:index="15" nillable="true" ma:taxonomy="true" ma:internalName="e060fd50b43043daa866fdeac7c2414a" ma:taxonomyFieldName="High_x002d_impact_x0020_Intervention" ma:displayName="High-impact Intervention" ma:default="" ma:fieldId="{e060fd50-b430-43da-a866-fdeac7c2414a}" ma:taxonomyMulti="true" ma:sspId="b704c289-2b3b-45af-a6a7-9640d4e0aeeb" ma:termSetId="2340cb37-154c-490f-a45f-e628ae23e4f4" ma:anchorId="00000000-0000-0000-0000-000000000000" ma:open="false" ma:isKeyword="false">
      <xsd:complexType>
        <xsd:sequence>
          <xsd:element ref="pc:Terms" minOccurs="0" maxOccurs="1"/>
        </xsd:sequence>
      </xsd:complexType>
    </xsd:element>
    <xsd:element name="la0e5fc8317e4c35a742fe979e574f56" ma:index="18" nillable="true" ma:taxonomy="true" ma:internalName="la0e5fc8317e4c35a742fe979e574f56" ma:taxonomyFieldName="MCGL_x0020_Accelerator" ma:displayName="MCGL Accelerator" ma:default="" ma:fieldId="{5a0e5fc8-317e-4c35-a742-fe979e574f56}" ma:taxonomyMulti="true" ma:sspId="b704c289-2b3b-45af-a6a7-9640d4e0aeeb" ma:termSetId="e6e03eee-2b9a-4e86-8279-7e50d8f0b04d" ma:anchorId="00000000-0000-0000-0000-000000000000" ma:open="false" ma:isKeyword="false">
      <xsd:complexType>
        <xsd:sequence>
          <xsd:element ref="pc:Terms" minOccurs="0" maxOccurs="1"/>
        </xsd:sequence>
      </xsd:complexType>
    </xsd:element>
    <xsd:element name="d8bd9deca86c484aaa0e86c9411528e8" ma:index="20" nillable="true" ma:taxonomy="true" ma:internalName="d8bd9deca86c484aaa0e86c9411528e8" ma:taxonomyFieldName="MCGL_x0020_Country" ma:displayName="MCGL Country" ma:default="" ma:fieldId="{d8bd9dec-a86c-484a-aa0e-86c9411528e8}" ma:taxonomyMulti="true" ma:sspId="b704c289-2b3b-45af-a6a7-9640d4e0aeeb" ma:termSetId="4945c31e-24a3-48ea-ae34-c0ae0ef2547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d42e0dd-18ca-448e-996e-c2aaa315e839"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5818b53-3051-4c6e-89da-e62728af6d94}" ma:internalName="TaxCatchAll" ma:showField="CatchAllData" ma:web="71c45d75-c9c9-409a-a4e9-a617adc7c4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e060fd50b43043daa866fdeac7c2414a xmlns="71c45d75-c9c9-409a-a4e9-a617adc7c43c">
      <Terms xmlns="http://schemas.microsoft.com/office/infopath/2007/PartnerControls"/>
    </e060fd50b43043daa866fdeac7c2414a>
    <TaxCatchAll xmlns="8d42e0dd-18ca-448e-996e-c2aaa315e839" xsi:nil="true"/>
    <la0e5fc8317e4c35a742fe979e574f56 xmlns="71c45d75-c9c9-409a-a4e9-a617adc7c43c">
      <Terms xmlns="http://schemas.microsoft.com/office/infopath/2007/PartnerControls"/>
    </la0e5fc8317e4c35a742fe979e574f56>
    <d8bd9deca86c484aaa0e86c9411528e8 xmlns="71c45d75-c9c9-409a-a4e9-a617adc7c43c">
      <Terms xmlns="http://schemas.microsoft.com/office/infopath/2007/PartnerControls"/>
    </d8bd9deca86c484aaa0e86c9411528e8>
    <lcf76f155ced4ddcb4097134ff3c332f xmlns="1b272b03-6f34-4839-987f-e6d34f92f78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5FFA388-3642-4ACC-9EE3-BECD8C6306C1}"/>
</file>

<file path=customXml/itemProps2.xml><?xml version="1.0" encoding="utf-8"?>
<ds:datastoreItem xmlns:ds="http://schemas.openxmlformats.org/officeDocument/2006/customXml" ds:itemID="{FAE7131D-8482-4A93-8D5A-B47D83C95D5F}"/>
</file>

<file path=customXml/itemProps3.xml><?xml version="1.0" encoding="utf-8"?>
<ds:datastoreItem xmlns:ds="http://schemas.openxmlformats.org/officeDocument/2006/customXml" ds:itemID="{1FAF514E-F1EE-4D71-82FC-437475707663}"/>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MayraN</dc:creator>
  <dcterms:created xsi:type="dcterms:W3CDTF">2012-06-26T17:14:13Z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0x0101009562EB6DC257AE4985D89B02739FA68A</vt:lpwstr>
  </property>
</Properties>
</file>