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2" r:id="rId2"/>
    <p:sldMasterId id="2147483674" r:id="rId3"/>
  </p:sldMasterIdLst>
  <p:notesMasterIdLst>
    <p:notesMasterId r:id="rId11"/>
  </p:notesMasterIdLst>
  <p:handoutMasterIdLst>
    <p:handoutMasterId r:id="rId12"/>
  </p:handoutMasterIdLst>
  <p:sldIdLst>
    <p:sldId id="260" r:id="rId4"/>
    <p:sldId id="281" r:id="rId5"/>
    <p:sldId id="285" r:id="rId6"/>
    <p:sldId id="286" r:id="rId7"/>
    <p:sldId id="287" r:id="rId8"/>
    <p:sldId id="288" r:id="rId9"/>
    <p:sldId id="289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yraN" initials="MN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6E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679" autoAdjust="0"/>
  </p:normalViewPr>
  <p:slideViewPr>
    <p:cSldViewPr>
      <p:cViewPr varScale="1">
        <p:scale>
          <a:sx n="34" d="100"/>
          <a:sy n="34" d="100"/>
        </p:scale>
        <p:origin x="-23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50" d="100"/>
          <a:sy n="50" d="100"/>
        </p:scale>
        <p:origin x="-2862" y="-14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B4AA1-3960-4A47-A429-DD4A665936D2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6200" y="868680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33800" y="868680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CED80-549C-4B2D-87A9-769B90A0D5F7}" type="slidenum">
              <a:rPr lang="en-US" sz="1100" smtClean="0"/>
              <a:t>‹#›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384104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7832A78-B2D2-4595-923D-9AB8E82FA782}" type="datetimeFigureOut">
              <a:rPr lang="en-US" smtClean="0"/>
              <a:t>10/1/2012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6200" y="8686800"/>
            <a:ext cx="3352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Training Resource Package for Family Planning</a:t>
            </a:r>
          </a:p>
          <a:p>
            <a:r>
              <a:rPr lang="en-US" smtClean="0"/>
              <a:t>Male Condom Module: Basic Slide Set, Session III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657600" y="8686800"/>
            <a:ext cx="3108487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fld id="{E99E98DB-0FD7-4C74-BCF1-550DFB31DD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i="1" dirty="0">
                <a:latin typeface="Times New Roman" pitchFamily="18" charset="0"/>
              </a:rPr>
              <a:t>Illustration credit: </a:t>
            </a:r>
            <a:r>
              <a:rPr lang="en-US" i="1" dirty="0" err="1">
                <a:latin typeface="Times New Roman" pitchFamily="18" charset="0"/>
              </a:rPr>
              <a:t>Salim</a:t>
            </a:r>
            <a:r>
              <a:rPr lang="en-US" i="1" dirty="0">
                <a:latin typeface="Times New Roman" pitchFamily="18" charset="0"/>
              </a:rPr>
              <a:t> </a:t>
            </a:r>
            <a:r>
              <a:rPr lang="en-US" i="1" dirty="0" err="1">
                <a:latin typeface="Times New Roman" pitchFamily="18" charset="0"/>
              </a:rPr>
              <a:t>Khalaf</a:t>
            </a:r>
            <a:r>
              <a:rPr lang="en-US" i="1" dirty="0">
                <a:latin typeface="Times New Roman" pitchFamily="18" charset="0"/>
              </a:rPr>
              <a:t>/FHI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581400" y="867918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8680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  <p:extLst>
      <p:ext uri="{BB962C8B-B14F-4D97-AF65-F5344CB8AC3E}">
        <p14:creationId xmlns:p14="http://schemas.microsoft.com/office/powerpoint/2010/main" val="344609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3100" y="619125"/>
            <a:ext cx="4029075" cy="3022600"/>
          </a:xfrm>
          <a:ln/>
        </p:spPr>
      </p:sp>
      <p:sp>
        <p:nvSpPr>
          <p:cNvPr id="12288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01040" y="3641090"/>
            <a:ext cx="5608320" cy="2479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sz="1000" dirty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581400" y="868680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9442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3100" y="619125"/>
            <a:ext cx="4029075" cy="30226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5253" y="3641090"/>
            <a:ext cx="5530427" cy="2695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ts val="611"/>
              </a:spcBef>
            </a:pPr>
            <a:r>
              <a:rPr lang="en-US" i="1" dirty="0">
                <a:latin typeface="Times New Roman" pitchFamily="18" charset="0"/>
              </a:rPr>
              <a:t>Illustration credit: Rafael Avila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581400" y="868680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9442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3100" y="619125"/>
            <a:ext cx="4029075" cy="30226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5253" y="3641090"/>
            <a:ext cx="5842000" cy="240282"/>
          </a:xfrm>
          <a:ln/>
          <a:ex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ts val="408"/>
              </a:spcBef>
              <a:defRPr/>
            </a:pPr>
            <a:r>
              <a:rPr lang="en-US" sz="1000" i="1" dirty="0"/>
              <a:t>Illustration credit: Rafael Avila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581400" y="867918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8680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3100" y="619125"/>
            <a:ext cx="4029075" cy="30226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5253" y="3641090"/>
            <a:ext cx="5842000" cy="27875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408"/>
              </a:spcBef>
            </a:pPr>
            <a:r>
              <a:rPr lang="en-US" i="1" dirty="0">
                <a:latin typeface="Times New Roman" pitchFamily="18" charset="0"/>
              </a:rPr>
              <a:t>Illustration credit: Rafael Avila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581400" y="867918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8680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0088" y="679450"/>
            <a:ext cx="4051300" cy="3038475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3147" y="3796030"/>
            <a:ext cx="5686213" cy="317627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000" i="1" dirty="0">
              <a:latin typeface="Times New Roman" pitchFamily="18" charset="0"/>
            </a:endParaRPr>
          </a:p>
          <a:p>
            <a:pPr eaLnBrk="1" hangingPunct="1">
              <a:buFontTx/>
              <a:buAutoNum type="arabicPeriod"/>
            </a:pPr>
            <a:endParaRPr lang="en-US" sz="1000" dirty="0">
              <a:latin typeface="Times New Roman" pitchFamily="18" charset="0"/>
            </a:endParaRPr>
          </a:p>
          <a:p>
            <a:pPr eaLnBrk="1" hangingPunct="1"/>
            <a:endParaRPr lang="en-US" sz="1000" dirty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581400" y="867918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8680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3100" y="619125"/>
            <a:ext cx="4029075" cy="3022600"/>
          </a:xfrm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3147" y="3641090"/>
            <a:ext cx="5608320" cy="41833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581400" y="8679180"/>
            <a:ext cx="3108487" cy="464820"/>
          </a:xfrm>
        </p:spPr>
        <p:txBody>
          <a:bodyPr/>
          <a:lstStyle/>
          <a:p>
            <a:fld id="{E99E98DB-0FD7-4C74-BCF1-550DFB31DD75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76200" y="8686800"/>
            <a:ext cx="3352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 smtClean="0"/>
              <a:t>Training Resource Package for Family Planning</a:t>
            </a:r>
          </a:p>
          <a:p>
            <a:r>
              <a:rPr lang="en-US" sz="1100" dirty="0" smtClean="0"/>
              <a:t>Male Condom Module: Basic Slide Set, Session III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726363" y="6384925"/>
            <a:ext cx="1235075" cy="3397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2BD418D4-3727-4B96-A216-404F43364DDB}" type="slidenum">
              <a:rPr lang="en-US" sz="1600" b="1" smtClean="0">
                <a:solidFill>
                  <a:srgbClr val="003366"/>
                </a:solidFill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smtClean="0">
              <a:solidFill>
                <a:srgbClr val="003366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3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7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6738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Media Placeholder 2"/>
          <p:cNvSpPr>
            <a:spLocks noGrp="1"/>
          </p:cNvSpPr>
          <p:nvPr>
            <p:ph type="media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4216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70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4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87584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0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84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859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5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859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46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859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8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5859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4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71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ECFF">
            <a:alpha val="2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24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1488" y="1219200"/>
            <a:ext cx="8229600" cy="152400"/>
          </a:xfrm>
          <a:prstGeom prst="rect">
            <a:avLst/>
          </a:prstGeom>
          <a:solidFill>
            <a:srgbClr val="00808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400800" y="6384925"/>
            <a:ext cx="2560638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600" b="1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6400801" y="6384925"/>
            <a:ext cx="256063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srgbClr val="000000"/>
                </a:solidFill>
              </a:rPr>
              <a:t>Session I, Slide</a:t>
            </a:r>
            <a:r>
              <a:rPr lang="en-US" sz="1600" b="1" baseline="0" dirty="0" smtClean="0">
                <a:solidFill>
                  <a:srgbClr val="000000"/>
                </a:solidFill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cs typeface="Arial" charset="0"/>
              </a:rPr>
              <a:t>#</a:t>
            </a:r>
            <a:fld id="{E2CD15D0-836C-4E47-8E1B-A1D69F56D935}" type="slidenum">
              <a:rPr lang="en-US" sz="1600" b="1" smtClean="0">
                <a:solidFill>
                  <a:srgbClr val="000000"/>
                </a:solidFill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dirty="0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90" r:id="rId5"/>
    <p:sldLayoutId id="2147483691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ＭＳ Ｐゴシック" charset="-128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ＭＳ Ｐゴシック" charset="-128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ＭＳ Ｐゴシック" charset="-128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lnSpc>
          <a:spcPct val="95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ECFF">
            <a:alpha val="2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24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1488" y="1219200"/>
            <a:ext cx="8229600" cy="152400"/>
          </a:xfrm>
          <a:prstGeom prst="rect">
            <a:avLst/>
          </a:prstGeom>
          <a:solidFill>
            <a:srgbClr val="00808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00800" y="6384925"/>
            <a:ext cx="2560638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600" b="1" dirty="0" smtClean="0">
                <a:solidFill>
                  <a:srgbClr val="000000"/>
                </a:solidFill>
              </a:rPr>
              <a:t> Session IVA, Slide </a:t>
            </a:r>
            <a:fld id="{E32D4F31-717E-4CEC-B678-BB7D6710F201}" type="slidenum">
              <a:rPr lang="en-US" sz="1600" b="1" smtClean="0">
                <a:solidFill>
                  <a:srgbClr val="000000"/>
                </a:solidFill>
              </a:rPr>
              <a:pPr algn="r" eaLnBrk="1" hangingPunct="1">
                <a:defRPr/>
              </a:pPr>
              <a:t>‹#›</a:t>
            </a:fld>
            <a:endParaRPr lang="en-US" sz="1600" b="1" dirty="0" smtClean="0">
              <a:solidFill>
                <a:srgbClr val="000000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rgbClr val="000000"/>
          </a:solidFill>
          <a:latin typeface="Arial" charset="0"/>
          <a:ea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  <a:ea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  <a:ea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  <a:ea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CECFF">
            <a:alpha val="2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AutoShape 50"/>
          <p:cNvSpPr>
            <a:spLocks noChangeArrowheads="1"/>
          </p:cNvSpPr>
          <p:nvPr/>
        </p:nvSpPr>
        <p:spPr bwMode="auto">
          <a:xfrm>
            <a:off x="-1588" y="0"/>
            <a:ext cx="9144001" cy="1154113"/>
          </a:xfrm>
          <a:prstGeom prst="rect">
            <a:avLst/>
          </a:prstGeom>
          <a:solidFill>
            <a:srgbClr val="FFCCFF"/>
          </a:solidFill>
          <a:ln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54000" tIns="10800" rIns="54000" bIns="10800" anchor="ctr" anchorCtr="1"/>
          <a:lstStyle/>
          <a:p>
            <a:pPr>
              <a:defRPr/>
            </a:pPr>
            <a:endParaRPr lang="en-GB" sz="3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6400800" y="6384925"/>
            <a:ext cx="2560638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srgbClr val="000000"/>
                </a:solidFill>
              </a:rPr>
              <a:t> Session I, Slide</a:t>
            </a:r>
            <a:r>
              <a:rPr lang="en-US" sz="1600" b="1" baseline="0" dirty="0" smtClean="0">
                <a:solidFill>
                  <a:srgbClr val="000000"/>
                </a:solidFill>
              </a:rPr>
              <a:t> </a:t>
            </a:r>
            <a:r>
              <a:rPr lang="en-US" sz="1600" b="1" dirty="0" smtClean="0">
                <a:solidFill>
                  <a:srgbClr val="000000"/>
                </a:solidFill>
                <a:cs typeface="Arial" charset="0"/>
              </a:rPr>
              <a:t>#</a:t>
            </a:r>
            <a:fld id="{E2CD15D0-836C-4E47-8E1B-A1D69F56D935}" type="slidenum">
              <a:rPr lang="en-US" sz="1600" b="1" smtClean="0">
                <a:solidFill>
                  <a:srgbClr val="000000"/>
                </a:solidFill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 b="1" dirty="0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93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45282" y="963612"/>
            <a:ext cx="8453437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4000" b="1" dirty="0" smtClean="0">
                <a:solidFill>
                  <a:srgbClr val="000000"/>
                </a:solidFill>
                <a:latin typeface="Arial Black" pitchFamily="34" charset="0"/>
                <a:ea typeface="ＭＳ Ｐゴシック" pitchFamily="34" charset="-128"/>
              </a:rPr>
              <a:t>Male Condoms</a:t>
            </a:r>
            <a:r>
              <a:rPr lang="en-US" sz="4400" dirty="0">
                <a:solidFill>
                  <a:srgbClr val="000000"/>
                </a:solidFill>
                <a:latin typeface="Arial Black" pitchFamily="34" charset="0"/>
                <a:ea typeface="ＭＳ Ｐゴシック" pitchFamily="34" charset="-128"/>
              </a:rPr>
              <a:t/>
            </a:r>
            <a:br>
              <a:rPr lang="en-US" sz="4400" dirty="0">
                <a:solidFill>
                  <a:srgbClr val="000000"/>
                </a:solidFill>
                <a:latin typeface="Arial Black" pitchFamily="34" charset="0"/>
                <a:ea typeface="ＭＳ Ｐゴシック" pitchFamily="34" charset="-128"/>
              </a:rPr>
            </a:br>
            <a:endParaRPr lang="en-US" sz="4400" dirty="0">
              <a:solidFill>
                <a:srgbClr val="000000"/>
              </a:solidFill>
              <a:latin typeface="Arial Black" pitchFamily="34" charset="0"/>
              <a:ea typeface="ＭＳ Ｐゴシック" pitchFamily="34" charset="-128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381919" y="2438400"/>
            <a:ext cx="6380162" cy="93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sz="3200" b="1" dirty="0">
                <a:solidFill>
                  <a:srgbClr val="000000"/>
                </a:solidFill>
                <a:latin typeface="Arial Black" pitchFamily="34" charset="0"/>
                <a:ea typeface="ＭＳ Ｐゴシック" pitchFamily="34" charset="-128"/>
              </a:rPr>
              <a:t>Session </a:t>
            </a:r>
            <a:r>
              <a:rPr lang="en-US" sz="3200" b="1" dirty="0" smtClean="0">
                <a:solidFill>
                  <a:srgbClr val="000000"/>
                </a:solidFill>
                <a:latin typeface="Arial Black" pitchFamily="34" charset="0"/>
                <a:ea typeface="ＭＳ Ｐゴシック" pitchFamily="34" charset="-128"/>
              </a:rPr>
              <a:t>III: Providing the Male Condom </a:t>
            </a:r>
            <a:endParaRPr lang="en-US" sz="3200" b="1" dirty="0">
              <a:solidFill>
                <a:srgbClr val="000000"/>
              </a:solidFill>
              <a:latin typeface="Arial Black" pitchFamily="34" charset="0"/>
              <a:ea typeface="ＭＳ Ｐゴシック" pitchFamily="34" charset="-128"/>
            </a:endParaRPr>
          </a:p>
        </p:txBody>
      </p:sp>
      <p:pic>
        <p:nvPicPr>
          <p:cNvPr id="6" name="Picture 386" descr="Condom (colored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981" y="3657600"/>
            <a:ext cx="258603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40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z="2000" dirty="0" smtClean="0"/>
              <a:t>Counseling about Male Condoms:</a:t>
            </a:r>
            <a:br>
              <a:rPr lang="en-US" sz="2000" dirty="0" smtClean="0"/>
            </a:br>
            <a:r>
              <a:rPr lang="en-US" dirty="0" smtClean="0"/>
              <a:t>Key Counseling Topics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9679" y="1499147"/>
            <a:ext cx="8534400" cy="4964112"/>
          </a:xfrm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Characteristics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Correcting myths, misperceptions, fears</a:t>
            </a:r>
            <a:endParaRPr lang="en-US" sz="2800" b="1" dirty="0" smtClean="0"/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How to use; demonstration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Importance of correct and consistent use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Common problems; practices to avoid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Lubricants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Where to get more condoms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z="2800" dirty="0" smtClean="0"/>
              <a:t>Use of ECPs, if needed </a:t>
            </a:r>
          </a:p>
          <a:p>
            <a:pPr eaLnBrk="1" hangingPunct="1">
              <a:lnSpc>
                <a:spcPct val="85000"/>
              </a:lnSpc>
              <a:spcBef>
                <a:spcPts val="1200"/>
              </a:spcBef>
            </a:pPr>
            <a:r>
              <a:rPr lang="en-US" sz="2800" dirty="0" smtClean="0"/>
              <a:t>How to talk with partner about condoms</a:t>
            </a:r>
          </a:p>
        </p:txBody>
      </p:sp>
    </p:spTree>
    <p:extLst>
      <p:ext uri="{BB962C8B-B14F-4D97-AF65-F5344CB8AC3E}">
        <p14:creationId xmlns:p14="http://schemas.microsoft.com/office/powerpoint/2010/main" val="127663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000" dirty="0" smtClean="0"/>
              <a:t>Counseling about Male Condoms: </a:t>
            </a:r>
            <a:r>
              <a:rPr lang="en-US" sz="1900" dirty="0" smtClean="0"/>
              <a:t/>
            </a:r>
            <a:br>
              <a:rPr lang="en-US" sz="1900" dirty="0" smtClean="0"/>
            </a:br>
            <a:r>
              <a:rPr lang="en-US" dirty="0" smtClean="0"/>
              <a:t>Talking with Partners (1)</a:t>
            </a:r>
          </a:p>
        </p:txBody>
      </p:sp>
      <p:sp>
        <p:nvSpPr>
          <p:cNvPr id="63491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382000" cy="4087273"/>
          </a:xfrm>
        </p:spPr>
        <p:txBody>
          <a:bodyPr>
            <a:spAutoFit/>
          </a:bodyPr>
          <a:lstStyle/>
          <a:p>
            <a:pPr eaLnBrk="1" hangingPunct="1">
              <a:spcBef>
                <a:spcPct val="35000"/>
              </a:spcBef>
              <a:buFontTx/>
              <a:buNone/>
            </a:pPr>
            <a:r>
              <a:rPr lang="en-US" sz="2800" dirty="0" smtClean="0"/>
              <a:t>Counseling on negotiating condom use: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</a:pPr>
            <a:r>
              <a:rPr lang="en-US" sz="2800" dirty="0" smtClean="0"/>
              <a:t>Ensure client knows facts about condoms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sz="2800" dirty="0" smtClean="0"/>
              <a:t>Offer suggestions, but let client decide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sz="2800" dirty="0" smtClean="0"/>
              <a:t>Discuss doubts, fears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sz="2800" dirty="0" smtClean="0"/>
              <a:t>Reassure; tell success stories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sz="2800" dirty="0" smtClean="0"/>
              <a:t>Offer couples counseling 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sz="2800" dirty="0" smtClean="0"/>
              <a:t>Follow-up </a:t>
            </a:r>
          </a:p>
        </p:txBody>
      </p:sp>
      <p:pic>
        <p:nvPicPr>
          <p:cNvPr id="63492" name="Picture 4" descr="CoupleTalkin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98425"/>
            <a:ext cx="1676400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2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000" dirty="0" smtClean="0"/>
              <a:t>Counseling about Condoms: </a:t>
            </a:r>
            <a:r>
              <a:rPr lang="en-US" sz="1900" dirty="0" smtClean="0"/>
              <a:t/>
            </a:r>
            <a:br>
              <a:rPr lang="en-US" sz="1900" dirty="0" smtClean="0"/>
            </a:br>
            <a:r>
              <a:rPr lang="en-US" dirty="0" smtClean="0"/>
              <a:t>Talking with Partners (2)</a:t>
            </a:r>
          </a:p>
        </p:txBody>
      </p:sp>
      <p:sp>
        <p:nvSpPr>
          <p:cNvPr id="64515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549400"/>
            <a:ext cx="8382000" cy="4013200"/>
          </a:xfrm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35000"/>
              </a:spcBef>
              <a:buFontTx/>
              <a:buNone/>
            </a:pPr>
            <a:r>
              <a:rPr lang="en-US" sz="2800" smtClean="0"/>
              <a:t>Counseling on negotiating condom use:</a:t>
            </a:r>
          </a:p>
          <a:p>
            <a:pPr marL="457200" indent="-457200" eaLnBrk="1" hangingPunct="1">
              <a:lnSpc>
                <a:spcPct val="95000"/>
              </a:lnSpc>
              <a:spcBef>
                <a:spcPct val="60000"/>
              </a:spcBef>
              <a:buFontTx/>
              <a:buAutoNum type="arabicPeriod"/>
            </a:pPr>
            <a:r>
              <a:rPr lang="en-US" sz="2800" smtClean="0"/>
              <a:t>Assess client’s ability to talk with partner.</a:t>
            </a:r>
          </a:p>
          <a:p>
            <a:pPr marL="457200" indent="-457200" eaLnBrk="1" hangingPunct="1">
              <a:lnSpc>
                <a:spcPct val="95000"/>
              </a:lnSpc>
              <a:spcBef>
                <a:spcPct val="60000"/>
              </a:spcBef>
              <a:buFontTx/>
              <a:buAutoNum type="arabicPeriod"/>
            </a:pPr>
            <a:r>
              <a:rPr lang="en-US" sz="2800" smtClean="0"/>
              <a:t>Explore client’s barriers to talking about condoms.</a:t>
            </a:r>
          </a:p>
          <a:p>
            <a:pPr marL="457200" indent="-457200" eaLnBrk="1" hangingPunct="1">
              <a:lnSpc>
                <a:spcPct val="95000"/>
              </a:lnSpc>
              <a:spcBef>
                <a:spcPct val="60000"/>
              </a:spcBef>
              <a:buFontTx/>
              <a:buAutoNum type="arabicPeriod"/>
            </a:pPr>
            <a:r>
              <a:rPr lang="en-US" sz="2800" smtClean="0"/>
              <a:t>Identify strategies.</a:t>
            </a:r>
          </a:p>
          <a:p>
            <a:pPr marL="457200" indent="-457200" eaLnBrk="1" hangingPunct="1">
              <a:lnSpc>
                <a:spcPct val="95000"/>
              </a:lnSpc>
              <a:spcBef>
                <a:spcPct val="60000"/>
              </a:spcBef>
              <a:buFontTx/>
              <a:buAutoNum type="arabicPeriod"/>
            </a:pPr>
            <a:r>
              <a:rPr lang="en-US" sz="2800" smtClean="0"/>
              <a:t>Help client explore strategies; stress listening to partner views; role play.</a:t>
            </a:r>
          </a:p>
        </p:txBody>
      </p:sp>
      <p:pic>
        <p:nvPicPr>
          <p:cNvPr id="64516" name="Picture 4" descr="CoupleTalkin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123825"/>
            <a:ext cx="1630362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42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eaLnBrk="1" hangingPunct="1">
              <a:lnSpc>
                <a:spcPct val="95000"/>
              </a:lnSpc>
            </a:pPr>
            <a:r>
              <a:rPr lang="en-US" sz="2000" dirty="0" smtClean="0"/>
              <a:t>Counseling about Condoms: </a:t>
            </a:r>
            <a:r>
              <a:rPr lang="en-US" sz="1900" dirty="0" smtClean="0"/>
              <a:t/>
            </a:r>
            <a:br>
              <a:rPr lang="en-US" sz="1900" dirty="0" smtClean="0"/>
            </a:br>
            <a:r>
              <a:rPr lang="en-US" dirty="0" smtClean="0"/>
              <a:t>Talking with Partners (3)</a:t>
            </a:r>
          </a:p>
        </p:txBody>
      </p:sp>
      <p:pic>
        <p:nvPicPr>
          <p:cNvPr id="65539" name="Picture 4" descr="CoupleTalkin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15888"/>
            <a:ext cx="1676400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538288"/>
            <a:ext cx="8382000" cy="4521200"/>
          </a:xfrm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60000"/>
              </a:spcBef>
              <a:buFontTx/>
              <a:buNone/>
            </a:pPr>
            <a:r>
              <a:rPr lang="en-US" sz="2800" smtClean="0"/>
              <a:t>Help the client plan for:</a:t>
            </a:r>
          </a:p>
          <a:p>
            <a:pPr eaLnBrk="1" hangingPunct="1">
              <a:lnSpc>
                <a:spcPct val="95000"/>
              </a:lnSpc>
              <a:spcBef>
                <a:spcPts val="1800"/>
              </a:spcBef>
            </a:pPr>
            <a:r>
              <a:rPr lang="en-US" sz="2800" b="1" smtClean="0"/>
              <a:t>Where</a:t>
            </a:r>
            <a:r>
              <a:rPr lang="en-US" sz="2800" smtClean="0"/>
              <a:t>: A private, safe, comfortable place </a:t>
            </a:r>
          </a:p>
          <a:p>
            <a:pPr eaLnBrk="1" hangingPunct="1">
              <a:lnSpc>
                <a:spcPct val="95000"/>
              </a:lnSpc>
              <a:spcBef>
                <a:spcPts val="1800"/>
              </a:spcBef>
            </a:pPr>
            <a:r>
              <a:rPr lang="en-US" sz="2800" b="1" smtClean="0"/>
              <a:t>When</a:t>
            </a:r>
            <a:r>
              <a:rPr lang="en-US" sz="2800" smtClean="0"/>
              <a:t>: Relaxed, sober, before sex  </a:t>
            </a:r>
          </a:p>
          <a:p>
            <a:pPr eaLnBrk="1" hangingPunct="1">
              <a:lnSpc>
                <a:spcPct val="95000"/>
              </a:lnSpc>
              <a:spcBef>
                <a:spcPts val="1800"/>
              </a:spcBef>
            </a:pPr>
            <a:r>
              <a:rPr lang="en-US" sz="2800" b="1" smtClean="0"/>
              <a:t>How</a:t>
            </a:r>
            <a:r>
              <a:rPr lang="en-US" sz="2800" smtClean="0"/>
              <a:t>: </a:t>
            </a:r>
          </a:p>
          <a:p>
            <a:pPr marL="798513" lvl="1" indent="-341313"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mtClean="0"/>
              <a:t>Decide what you want to say </a:t>
            </a:r>
          </a:p>
          <a:p>
            <a:pPr marL="798513" lvl="1" indent="-341313"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mtClean="0"/>
              <a:t>Ask partner for ideas; create dialog</a:t>
            </a:r>
          </a:p>
          <a:p>
            <a:pPr marL="798513" lvl="1" indent="-341313" eaLnBrk="1" hangingPunct="1">
              <a:lnSpc>
                <a:spcPct val="95000"/>
              </a:lnSpc>
              <a:spcBef>
                <a:spcPts val="1200"/>
              </a:spcBef>
            </a:pPr>
            <a:r>
              <a:rPr lang="en-US" smtClean="0"/>
              <a:t>Focus on safety, health, trust, caring and coming to an agreement</a:t>
            </a:r>
          </a:p>
        </p:txBody>
      </p:sp>
    </p:spTree>
    <p:extLst>
      <p:ext uri="{BB962C8B-B14F-4D97-AF65-F5344CB8AC3E}">
        <p14:creationId xmlns:p14="http://schemas.microsoft.com/office/powerpoint/2010/main" val="381613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1488"/>
            <a:ext cx="8229600" cy="877887"/>
          </a:xfrm>
        </p:spPr>
        <p:txBody>
          <a:bodyPr/>
          <a:lstStyle/>
          <a:p>
            <a:pPr eaLnBrk="1" hangingPunct="1"/>
            <a:r>
              <a:rPr lang="en-US" smtClean="0"/>
              <a:t>Follow-Up Visits 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5" y="1601788"/>
            <a:ext cx="8229600" cy="5180012"/>
          </a:xfrm>
        </p:spPr>
        <p:txBody>
          <a:bodyPr/>
          <a:lstStyle/>
          <a:p>
            <a:pPr marL="381000" indent="-381000" eaLnBrk="1" hangingPunct="1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600" dirty="0" smtClean="0"/>
              <a:t>Ask how the client is doing with the method. Ask about questions or concerns. </a:t>
            </a:r>
          </a:p>
          <a:p>
            <a:pPr marL="381000" indent="-381000" eaLnBrk="1" hangingPunct="1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600" dirty="0" smtClean="0"/>
              <a:t>Ask if they are having any problems using condoms correctly and every time they have sex.</a:t>
            </a:r>
          </a:p>
          <a:p>
            <a:pPr marL="381000" indent="-381000" eaLnBrk="1" hangingPunct="1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600" dirty="0" smtClean="0"/>
              <a:t>Give the client more condoms, and ask them to return before supply runs out. Remind them of other places they can get condoms.</a:t>
            </a:r>
          </a:p>
          <a:p>
            <a:pPr marL="381000" indent="-381000" eaLnBrk="1" hangingPunct="1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600" dirty="0" smtClean="0"/>
              <a:t>Ask a long-term client about major life changes that may affect her needs; plans for having children or STI/HIV risk.  </a:t>
            </a:r>
          </a:p>
        </p:txBody>
      </p:sp>
    </p:spTree>
    <p:extLst>
      <p:ext uri="{BB962C8B-B14F-4D97-AF65-F5344CB8AC3E}">
        <p14:creationId xmlns:p14="http://schemas.microsoft.com/office/powerpoint/2010/main" val="5995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400" dirty="0" smtClean="0"/>
              <a:t>Male Condoms: Summary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28194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1800"/>
              </a:spcBef>
            </a:pPr>
            <a:r>
              <a:rPr lang="en-US" sz="2800" dirty="0" smtClean="0"/>
              <a:t>Safe and easy to use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</a:pPr>
            <a:r>
              <a:rPr lang="en-US" sz="2800" dirty="0" smtClean="0"/>
              <a:t>Protect from both pregnancy and STIs/HIV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</a:pPr>
            <a:r>
              <a:rPr lang="en-US" sz="2800" dirty="0" smtClean="0"/>
              <a:t>Female condom can be initiated by woman</a:t>
            </a:r>
          </a:p>
          <a:p>
            <a:pPr eaLnBrk="1" hangingPunct="1">
              <a:lnSpc>
                <a:spcPct val="100000"/>
              </a:lnSpc>
              <a:spcBef>
                <a:spcPts val="1800"/>
              </a:spcBef>
            </a:pPr>
            <a:r>
              <a:rPr lang="en-US" sz="2800" dirty="0" smtClean="0"/>
              <a:t>Require partner’s cooperation</a:t>
            </a:r>
          </a:p>
        </p:txBody>
      </p:sp>
    </p:spTree>
    <p:extLst>
      <p:ext uri="{BB962C8B-B14F-4D97-AF65-F5344CB8AC3E}">
        <p14:creationId xmlns:p14="http://schemas.microsoft.com/office/powerpoint/2010/main" val="71271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P Template">
  <a:themeElements>
    <a:clrScheme name="">
      <a:dk1>
        <a:srgbClr val="003366"/>
      </a:dk1>
      <a:lt1>
        <a:srgbClr val="FFFFFF"/>
      </a:lt1>
      <a:dk2>
        <a:srgbClr val="000099"/>
      </a:dk2>
      <a:lt2>
        <a:srgbClr val="FFFF00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7BB6FD"/>
      </a:hlink>
      <a:folHlink>
        <a:srgbClr val="FFE701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080808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5F5F5F"/>
        </a:lt1>
        <a:dk2>
          <a:srgbClr val="FFFFFF"/>
        </a:dk2>
        <a:lt2>
          <a:srgbClr val="080808"/>
        </a:lt2>
        <a:accent1>
          <a:srgbClr val="BBE0E3"/>
        </a:accent1>
        <a:accent2>
          <a:srgbClr val="333399"/>
        </a:accent2>
        <a:accent3>
          <a:srgbClr val="B6B6B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003366"/>
        </a:dk1>
        <a:lt1>
          <a:srgbClr val="FFFFFF"/>
        </a:lt1>
        <a:dk2>
          <a:srgbClr val="000099"/>
        </a:dk2>
        <a:lt2>
          <a:srgbClr val="FFFF00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003366"/>
        </a:dk1>
        <a:lt1>
          <a:srgbClr val="FFFFFF"/>
        </a:lt1>
        <a:dk2>
          <a:srgbClr val="000099"/>
        </a:dk2>
        <a:lt2>
          <a:srgbClr val="FFFF00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59A3FD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">
      <a:dk1>
        <a:srgbClr val="003366"/>
      </a:dk1>
      <a:lt1>
        <a:srgbClr val="FFFFFF"/>
      </a:lt1>
      <a:dk2>
        <a:srgbClr val="000099"/>
      </a:dk2>
      <a:lt2>
        <a:srgbClr val="FFFF00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7BB6FD"/>
      </a:hlink>
      <a:folHlink>
        <a:srgbClr val="FFE701"/>
      </a:folHlink>
    </a:clrScheme>
    <a:fontScheme name="3_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000000"/>
        </a:dk2>
        <a:lt2>
          <a:srgbClr val="080808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14">
        <a:dk1>
          <a:srgbClr val="000000"/>
        </a:dk1>
        <a:lt1>
          <a:srgbClr val="5F5F5F"/>
        </a:lt1>
        <a:dk2>
          <a:srgbClr val="FFFFFF"/>
        </a:dk2>
        <a:lt2>
          <a:srgbClr val="080808"/>
        </a:lt2>
        <a:accent1>
          <a:srgbClr val="BBE0E3"/>
        </a:accent1>
        <a:accent2>
          <a:srgbClr val="333399"/>
        </a:accent2>
        <a:accent3>
          <a:srgbClr val="B6B6B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15">
        <a:dk1>
          <a:srgbClr val="003366"/>
        </a:dk1>
        <a:lt1>
          <a:srgbClr val="FFFFFF"/>
        </a:lt1>
        <a:dk2>
          <a:srgbClr val="000099"/>
        </a:dk2>
        <a:lt2>
          <a:srgbClr val="FFFF00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6">
        <a:dk1>
          <a:srgbClr val="003366"/>
        </a:dk1>
        <a:lt1>
          <a:srgbClr val="FFFFFF"/>
        </a:lt1>
        <a:dk2>
          <a:srgbClr val="000099"/>
        </a:dk2>
        <a:lt2>
          <a:srgbClr val="FFFF00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59A3FD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TRP Template</Template>
  <TotalTime>635</TotalTime>
  <Words>440</Words>
  <Application>Microsoft Office PowerPoint</Application>
  <PresentationFormat>On-screen Show (4:3)</PresentationFormat>
  <Paragraphs>70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TRP Template</vt:lpstr>
      <vt:lpstr>3_Default Design</vt:lpstr>
      <vt:lpstr>Custom Design</vt:lpstr>
      <vt:lpstr>PowerPoint Presentation</vt:lpstr>
      <vt:lpstr>Counseling about Male Condoms: Key Counseling Topics</vt:lpstr>
      <vt:lpstr>Counseling about Male Condoms:  Talking with Partners (1)</vt:lpstr>
      <vt:lpstr>Counseling about Condoms:  Talking with Partners (2)</vt:lpstr>
      <vt:lpstr>Counseling about Condoms:  Talking with Partners (3)</vt:lpstr>
      <vt:lpstr>Follow-Up Visits </vt:lpstr>
      <vt:lpstr>Male Condoms: Summary</vt:lpstr>
    </vt:vector>
  </TitlesOfParts>
  <Company>Pathfinder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for Training Clinicians to Provide   Male and Female Condoms</dc:title>
  <dc:creator>MayraN</dc:creator>
  <cp:lastModifiedBy>MayraN</cp:lastModifiedBy>
  <cp:revision>45</cp:revision>
  <cp:lastPrinted>2012-09-26T20:25:58Z</cp:lastPrinted>
  <dcterms:created xsi:type="dcterms:W3CDTF">2012-09-25T20:13:59Z</dcterms:created>
  <dcterms:modified xsi:type="dcterms:W3CDTF">2012-10-02T02:40:04Z</dcterms:modified>
</cp:coreProperties>
</file>